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71" r:id="rId2"/>
    <p:sldId id="272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6" d="100"/>
          <a:sy n="86" d="100"/>
        </p:scale>
        <p:origin x="1356" y="-18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F63D9-6FC3-4DB3-A21D-5493ADF3A9FB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267F8-05A7-422D-ACBA-27DC1DE81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76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53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6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15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24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5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3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78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55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3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33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0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image" Target="../media/image7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4.bin"/><Relationship Id="rId4" Type="http://schemas.openxmlformats.org/officeDocument/2006/relationships/image" Target="../media/image1.emf"/><Relationship Id="rId9" Type="http://schemas.openxmlformats.org/officeDocument/2006/relationships/image" Target="../media/image5.emf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-28612" y="2218749"/>
            <a:ext cx="515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28612" y="4505250"/>
            <a:ext cx="515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2463" y="4571526"/>
            <a:ext cx="2662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ea typeface="Verdana" panose="020B0604030504040204" pitchFamily="34" charset="0"/>
              </a:rPr>
              <a:t>M</a:t>
            </a:r>
            <a:r>
              <a:rPr lang="en-US" sz="1000" b="1" dirty="0" smtClean="0">
                <a:ea typeface="Verdana" panose="020B0604030504040204" pitchFamily="34" charset="0"/>
              </a:rPr>
              <a:t>arker genes HT-29</a:t>
            </a:r>
            <a:endParaRPr lang="en-US" sz="1000" b="1" dirty="0">
              <a:ea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10887" y="4585133"/>
            <a:ext cx="2667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ea typeface="Verdana" panose="020B0604030504040204" pitchFamily="34" charset="0"/>
              </a:rPr>
              <a:t>M</a:t>
            </a:r>
            <a:r>
              <a:rPr lang="en-US" sz="1000" b="1" dirty="0" smtClean="0">
                <a:ea typeface="Verdana" panose="020B0604030504040204" pitchFamily="34" charset="0"/>
              </a:rPr>
              <a:t>arker genes SW-480</a:t>
            </a:r>
            <a:endParaRPr lang="en-US" sz="1000" b="1" dirty="0">
              <a:ea typeface="Verdana" panose="020B0604030504040204" pitchFamily="34" charset="0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/>
          </p:nvPr>
        </p:nvGraphicFramePr>
        <p:xfrm>
          <a:off x="402462" y="380581"/>
          <a:ext cx="2319134" cy="17393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Prism 9" r:id="rId3" imgW="7551326" imgH="5624296" progId="Prism9.Document">
                  <p:embed/>
                </p:oleObj>
              </mc:Choice>
              <mc:Fallback>
                <p:oleObj name="Prism 9" r:id="rId3" imgW="7551326" imgH="5624296" progId="Prism9.Document">
                  <p:embed/>
                  <p:pic>
                    <p:nvPicPr>
                      <p:cNvPr id="22" name="Object 2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2462" y="380581"/>
                        <a:ext cx="2319134" cy="17393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/>
          </p:nvPr>
        </p:nvGraphicFramePr>
        <p:xfrm>
          <a:off x="3718920" y="380581"/>
          <a:ext cx="2319134" cy="17393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Prism 9" r:id="rId5" imgW="7551326" imgH="5624296" progId="Prism9.Document">
                  <p:embed/>
                </p:oleObj>
              </mc:Choice>
              <mc:Fallback>
                <p:oleObj name="Prism 9" r:id="rId5" imgW="7551326" imgH="5624296" progId="Prism9.Document">
                  <p:embed/>
                  <p:pic>
                    <p:nvPicPr>
                      <p:cNvPr id="23" name="Object 2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18920" y="380581"/>
                        <a:ext cx="2319134" cy="17393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-28615" y="391276"/>
            <a:ext cx="515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grpSp>
        <p:nvGrpSpPr>
          <p:cNvPr id="82" name="Group 81"/>
          <p:cNvGrpSpPr/>
          <p:nvPr/>
        </p:nvGrpSpPr>
        <p:grpSpPr>
          <a:xfrm>
            <a:off x="262922" y="2268873"/>
            <a:ext cx="3042601" cy="2166012"/>
            <a:chOff x="262922" y="2268873"/>
            <a:chExt cx="3042601" cy="2166012"/>
          </a:xfrm>
        </p:grpSpPr>
        <p:graphicFrame>
          <p:nvGraphicFramePr>
            <p:cNvPr id="10" name="Object 9"/>
            <p:cNvGraphicFramePr>
              <a:graphicFrameLocks noChangeAspect="1"/>
            </p:cNvGraphicFramePr>
            <p:nvPr>
              <p:extLst/>
            </p:nvPr>
          </p:nvGraphicFramePr>
          <p:xfrm>
            <a:off x="262922" y="2346885"/>
            <a:ext cx="2383483" cy="208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4" name="Prism 9" r:id="rId7" imgW="5172989" imgH="4532993" progId="Prism9.Document">
                    <p:embed/>
                  </p:oleObj>
                </mc:Choice>
                <mc:Fallback>
                  <p:oleObj name="Prism 9" r:id="rId7" imgW="5172989" imgH="4532993" progId="Prism9.Document">
                    <p:embed/>
                    <p:pic>
                      <p:nvPicPr>
                        <p:cNvPr id="10" name="Object 9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62922" y="2346885"/>
                          <a:ext cx="2383483" cy="2088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292925" y="2303515"/>
              <a:ext cx="1012598" cy="20520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305494" y="2320987"/>
              <a:ext cx="360000" cy="9007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285515" y="2268873"/>
              <a:ext cx="396992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solidFill>
                    <a:schemeClr val="bg1"/>
                  </a:solidFill>
                  <a:ea typeface="Verdana" panose="020B0604030504040204" pitchFamily="34" charset="0"/>
                </a:rPr>
                <a:t>HT-29</a:t>
              </a:r>
              <a:endParaRPr lang="en-US" sz="600" b="1" dirty="0">
                <a:solidFill>
                  <a:schemeClr val="bg1"/>
                </a:solidFill>
                <a:ea typeface="Verdana" panose="020B060403050404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303984" y="3355654"/>
              <a:ext cx="360000" cy="9007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255418" y="3303540"/>
              <a:ext cx="455335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solidFill>
                    <a:schemeClr val="bg1"/>
                  </a:solidFill>
                  <a:ea typeface="Verdana" panose="020B0604030504040204" pitchFamily="34" charset="0"/>
                </a:rPr>
                <a:t>HT-29-R</a:t>
              </a:r>
              <a:endParaRPr lang="en-US" sz="600" b="1" dirty="0">
                <a:solidFill>
                  <a:schemeClr val="bg1"/>
                </a:solidFill>
                <a:ea typeface="Verdana" panose="020B0604030504040204" pitchFamily="34" charset="0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3613852" y="2270761"/>
            <a:ext cx="3035064" cy="2164124"/>
            <a:chOff x="3613852" y="2270761"/>
            <a:chExt cx="3035064" cy="2164124"/>
          </a:xfrm>
        </p:grpSpPr>
        <p:graphicFrame>
          <p:nvGraphicFramePr>
            <p:cNvPr id="13" name="Object 12"/>
            <p:cNvGraphicFramePr>
              <a:graphicFrameLocks noChangeAspect="1"/>
            </p:cNvGraphicFramePr>
            <p:nvPr>
              <p:extLst/>
            </p:nvPr>
          </p:nvGraphicFramePr>
          <p:xfrm>
            <a:off x="3613852" y="2346885"/>
            <a:ext cx="2383480" cy="208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5" name="Prism 9" r:id="rId10" imgW="5172989" imgH="4532993" progId="Prism9.Document">
                    <p:embed/>
                  </p:oleObj>
                </mc:Choice>
                <mc:Fallback>
                  <p:oleObj name="Prism 9" r:id="rId10" imgW="5172989" imgH="4532993" progId="Prism9.Document">
                    <p:embed/>
                    <p:pic>
                      <p:nvPicPr>
                        <p:cNvPr id="13" name="Object 12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3613852" y="2346885"/>
                          <a:ext cx="2383480" cy="2088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639176" y="2309309"/>
              <a:ext cx="1009740" cy="2046206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5647931" y="2322875"/>
              <a:ext cx="360000" cy="9007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600452" y="2270761"/>
              <a:ext cx="45338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solidFill>
                    <a:schemeClr val="bg1"/>
                  </a:solidFill>
                  <a:ea typeface="Verdana" panose="020B0604030504040204" pitchFamily="34" charset="0"/>
                </a:rPr>
                <a:t>SW-480</a:t>
              </a:r>
              <a:endParaRPr lang="en-US" sz="600" b="1" dirty="0">
                <a:solidFill>
                  <a:schemeClr val="bg1"/>
                </a:solidFill>
                <a:ea typeface="Verdana" panose="020B060403050404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646421" y="3357542"/>
              <a:ext cx="360000" cy="9007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566706" y="3305428"/>
              <a:ext cx="519585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solidFill>
                    <a:schemeClr val="bg1"/>
                  </a:solidFill>
                  <a:ea typeface="Verdana" panose="020B0604030504040204" pitchFamily="34" charset="0"/>
                </a:rPr>
                <a:t>SW-480-R</a:t>
              </a:r>
              <a:endParaRPr lang="en-US" sz="600" b="1" dirty="0">
                <a:solidFill>
                  <a:schemeClr val="bg1"/>
                </a:solidFill>
                <a:ea typeface="Verdana" panose="020B060403050404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-519" y="4803925"/>
            <a:ext cx="3107800" cy="4883902"/>
            <a:chOff x="-17297" y="4803925"/>
            <a:chExt cx="3107800" cy="488390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13"/>
            <a:srcRect l="1" t="6188" r="14312" b="2630"/>
            <a:stretch/>
          </p:blipFill>
          <p:spPr>
            <a:xfrm>
              <a:off x="-17297" y="5102087"/>
              <a:ext cx="3078132" cy="458574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364581" y="4944710"/>
              <a:ext cx="986400" cy="100225"/>
            </a:xfrm>
            <a:prstGeom prst="rect">
              <a:avLst/>
            </a:prstGeom>
            <a:solidFill>
              <a:srgbClr val="1871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359292" y="4944710"/>
              <a:ext cx="615600" cy="100225"/>
            </a:xfrm>
            <a:prstGeom prst="rect">
              <a:avLst/>
            </a:prstGeom>
            <a:solidFill>
              <a:srgbClr val="DE8F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83181" y="4944710"/>
              <a:ext cx="436612" cy="100225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428105" y="4944710"/>
              <a:ext cx="244800" cy="100225"/>
            </a:xfrm>
            <a:prstGeom prst="rect">
              <a:avLst/>
            </a:prstGeom>
            <a:solidFill>
              <a:srgbClr val="D55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679040" y="4944710"/>
              <a:ext cx="155438" cy="100225"/>
            </a:xfrm>
            <a:prstGeom prst="rect">
              <a:avLst/>
            </a:prstGeom>
            <a:solidFill>
              <a:srgbClr val="CC78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842790" y="4944710"/>
              <a:ext cx="151200" cy="100225"/>
            </a:xfrm>
            <a:prstGeom prst="rect">
              <a:avLst/>
            </a:prstGeom>
            <a:solidFill>
              <a:srgbClr val="CA91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002304" y="4944710"/>
              <a:ext cx="45719" cy="100225"/>
            </a:xfrm>
            <a:prstGeom prst="rect">
              <a:avLst/>
            </a:prstGeom>
            <a:solidFill>
              <a:srgbClr val="0173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91479" y="4803925"/>
              <a:ext cx="14013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>
                  <a:ea typeface="Verdana" panose="020B0604030504040204" pitchFamily="34" charset="0"/>
                </a:rPr>
                <a:t>0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597085" y="4803925"/>
              <a:ext cx="14013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ea typeface="Verdana" panose="020B0604030504040204" pitchFamily="34" charset="0"/>
                </a:rPr>
                <a:t>1</a:t>
              </a:r>
              <a:endParaRPr lang="en-US" sz="600" b="1" dirty="0">
                <a:ea typeface="Verdana" panose="020B060403050404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133156" y="4803925"/>
              <a:ext cx="14013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481937" y="4803925"/>
              <a:ext cx="14013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ea typeface="Verdana" panose="020B0604030504040204" pitchFamily="34" charset="0"/>
                </a:rPr>
                <a:t>3</a:t>
              </a:r>
              <a:endParaRPr lang="en-US" sz="600" b="1" dirty="0">
                <a:ea typeface="Verdana" panose="020B060403050404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687051" y="4803925"/>
              <a:ext cx="14013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845200" y="4803925"/>
              <a:ext cx="14013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ea typeface="Verdana" panose="020B0604030504040204" pitchFamily="34" charset="0"/>
                </a:rPr>
                <a:t>5</a:t>
              </a:r>
              <a:endParaRPr lang="en-US" sz="600" b="1" dirty="0">
                <a:ea typeface="Verdana" panose="020B060403050404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950367" y="4803925"/>
              <a:ext cx="14013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>
                  <a:ea typeface="Verdana" panose="020B0604030504040204" pitchFamily="34" charset="0"/>
                </a:rPr>
                <a:t>6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622041" y="4803017"/>
            <a:ext cx="3115191" cy="4908875"/>
            <a:chOff x="3353593" y="4803017"/>
            <a:chExt cx="3115191" cy="4908875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14"/>
            <a:srcRect t="5965" r="13786" b="2152"/>
            <a:stretch/>
          </p:blipFill>
          <p:spPr>
            <a:xfrm>
              <a:off x="3353593" y="5090984"/>
              <a:ext cx="3097083" cy="4620908"/>
            </a:xfrm>
            <a:prstGeom prst="rect">
              <a:avLst/>
            </a:prstGeom>
          </p:spPr>
        </p:pic>
        <p:sp>
          <p:nvSpPr>
            <p:cNvPr id="50" name="Rectangle 49"/>
            <p:cNvSpPr/>
            <p:nvPr/>
          </p:nvSpPr>
          <p:spPr>
            <a:xfrm>
              <a:off x="3742438" y="4944710"/>
              <a:ext cx="972000" cy="100225"/>
            </a:xfrm>
            <a:prstGeom prst="rect">
              <a:avLst/>
            </a:prstGeom>
            <a:solidFill>
              <a:srgbClr val="1871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719492" y="4944710"/>
              <a:ext cx="691200" cy="100225"/>
            </a:xfrm>
            <a:prstGeom prst="rect">
              <a:avLst/>
            </a:prstGeom>
            <a:solidFill>
              <a:srgbClr val="DE8F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5420209" y="4944710"/>
              <a:ext cx="360000" cy="100225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787542" y="4944710"/>
              <a:ext cx="187200" cy="100225"/>
            </a:xfrm>
            <a:prstGeom prst="rect">
              <a:avLst/>
            </a:prstGeom>
            <a:solidFill>
              <a:srgbClr val="D55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981683" y="4944710"/>
              <a:ext cx="174898" cy="100225"/>
            </a:xfrm>
            <a:prstGeom prst="rect">
              <a:avLst/>
            </a:prstGeom>
            <a:solidFill>
              <a:srgbClr val="CC78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164363" y="4944710"/>
              <a:ext cx="136800" cy="100225"/>
            </a:xfrm>
            <a:prstGeom prst="rect">
              <a:avLst/>
            </a:prstGeom>
            <a:solidFill>
              <a:srgbClr val="CA91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308733" y="4944710"/>
              <a:ext cx="61200" cy="100225"/>
            </a:xfrm>
            <a:prstGeom prst="rect">
              <a:avLst/>
            </a:prstGeom>
            <a:solidFill>
              <a:srgbClr val="0173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6377851" y="4944709"/>
              <a:ext cx="36000" cy="100225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163414" y="4803017"/>
              <a:ext cx="14013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>
                  <a:ea typeface="Verdana" panose="020B0604030504040204" pitchFamily="34" charset="0"/>
                </a:rPr>
                <a:t>0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996538" y="4803017"/>
              <a:ext cx="14013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ea typeface="Verdana" panose="020B0604030504040204" pitchFamily="34" charset="0"/>
                </a:rPr>
                <a:t>1</a:t>
              </a:r>
              <a:endParaRPr lang="en-US" sz="600" b="1" dirty="0">
                <a:ea typeface="Verdana" panose="020B060403050404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534726" y="4803017"/>
              <a:ext cx="14013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811536" y="4803017"/>
              <a:ext cx="14013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ea typeface="Verdana" panose="020B0604030504040204" pitchFamily="34" charset="0"/>
                </a:rPr>
                <a:t>3</a:t>
              </a:r>
              <a:endParaRPr lang="en-US" sz="600" b="1" dirty="0">
                <a:ea typeface="Verdana" panose="020B060403050404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997599" y="4803017"/>
              <a:ext cx="14013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159983" y="4803017"/>
              <a:ext cx="14013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ea typeface="Verdana" panose="020B0604030504040204" pitchFamily="34" charset="0"/>
                </a:rPr>
                <a:t>5</a:t>
              </a:r>
              <a:endParaRPr lang="en-US" sz="600" b="1" dirty="0">
                <a:ea typeface="Verdana" panose="020B060403050404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269383" y="4803017"/>
              <a:ext cx="14013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>
                  <a:ea typeface="Verdana" panose="020B0604030504040204" pitchFamily="34" charset="0"/>
                </a:rPr>
                <a:t>6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328648" y="4803017"/>
              <a:ext cx="14013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ea typeface="Verdana" panose="020B0604030504040204" pitchFamily="34" charset="0"/>
                </a:rPr>
                <a:t>7</a:t>
              </a:r>
              <a:endParaRPr lang="en-US" sz="600" b="1" dirty="0">
                <a:ea typeface="Verdana" panose="020B060403050404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132908" y="6576321"/>
            <a:ext cx="636631" cy="1364827"/>
            <a:chOff x="3132908" y="6695193"/>
            <a:chExt cx="636631" cy="1364827"/>
          </a:xfrm>
        </p:grpSpPr>
        <p:pic>
          <p:nvPicPr>
            <p:cNvPr id="74" name="Picture 73"/>
            <p:cNvPicPr>
              <a:picLocks noChangeAspect="1"/>
            </p:cNvPicPr>
            <p:nvPr/>
          </p:nvPicPr>
          <p:blipFill rotWithShape="1">
            <a:blip r:embed="rId14"/>
            <a:srcRect l="87407" t="55655" r="7979" b="32500"/>
            <a:stretch/>
          </p:blipFill>
          <p:spPr>
            <a:xfrm>
              <a:off x="3294074" y="6910637"/>
              <a:ext cx="319795" cy="1149383"/>
            </a:xfrm>
            <a:prstGeom prst="rect">
              <a:avLst/>
            </a:prstGeom>
          </p:spPr>
        </p:pic>
        <p:sp>
          <p:nvSpPr>
            <p:cNvPr id="75" name="TextBox 74"/>
            <p:cNvSpPr txBox="1"/>
            <p:nvPr/>
          </p:nvSpPr>
          <p:spPr>
            <a:xfrm>
              <a:off x="3132908" y="6695193"/>
              <a:ext cx="63663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ea typeface="Verdana" panose="020B0604030504040204" pitchFamily="34" charset="0"/>
                </a:rPr>
                <a:t>Expression</a:t>
              </a:r>
              <a:endParaRPr lang="en-US" sz="800" b="1" dirty="0">
                <a:ea typeface="Verdana" panose="020B060403050404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209848" y="7361855"/>
              <a:ext cx="14013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b="1" dirty="0">
                  <a:ea typeface="Verdana" panose="020B0604030504040204" pitchFamily="34" charset="0"/>
                </a:rPr>
                <a:t>0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209848" y="7159749"/>
              <a:ext cx="14013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b="1" dirty="0" smtClean="0">
                  <a:ea typeface="Verdana" panose="020B0604030504040204" pitchFamily="34" charset="0"/>
                </a:rPr>
                <a:t>1</a:t>
              </a:r>
              <a:endParaRPr lang="en-US" sz="600" b="1" dirty="0">
                <a:ea typeface="Verdana" panose="020B060403050404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209848" y="6964807"/>
              <a:ext cx="14013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b="1" dirty="0"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150856" y="7561158"/>
              <a:ext cx="26189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b="1" dirty="0" smtClean="0">
                  <a:ea typeface="Verdana" panose="020B0604030504040204" pitchFamily="34" charset="0"/>
                </a:rPr>
                <a:t>-1</a:t>
              </a:r>
              <a:endParaRPr lang="en-US" sz="600" b="1" dirty="0">
                <a:ea typeface="Verdana" panose="020B060403050404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142827" y="7759590"/>
              <a:ext cx="26992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b="1" dirty="0" smtClean="0">
                  <a:ea typeface="Verdana" panose="020B0604030504040204" pitchFamily="34" charset="0"/>
                </a:rPr>
                <a:t>-2</a:t>
              </a:r>
              <a:endParaRPr lang="en-US" sz="600" b="1" dirty="0">
                <a:ea typeface="Verdana" panose="020B0604030504040204" pitchFamily="34" charset="0"/>
              </a:endParaRPr>
            </a:p>
          </p:txBody>
        </p:sp>
      </p:grpSp>
      <p:sp>
        <p:nvSpPr>
          <p:cNvPr id="84" name="Rectangle 83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-299" y="104100"/>
            <a:ext cx="22983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S8</a:t>
            </a:r>
            <a:endParaRPr lang="en-US"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37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834" y="187489"/>
            <a:ext cx="670989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/>
              <a:t>Figure S8: Acquired resistance to the combination of LB-100 and </a:t>
            </a:r>
            <a:r>
              <a:rPr lang="en-US" sz="1400" b="1" dirty="0" err="1"/>
              <a:t>adavosertib</a:t>
            </a:r>
            <a:r>
              <a:rPr lang="en-US" sz="1400" b="1" dirty="0"/>
              <a:t> suppressed malignant traits in CRC models</a:t>
            </a:r>
            <a:endParaRPr lang="en-US" sz="1400" dirty="0"/>
          </a:p>
          <a:p>
            <a:pPr algn="just"/>
            <a:r>
              <a:rPr lang="en-US" sz="1400" b="1" dirty="0"/>
              <a:t>(A)</a:t>
            </a:r>
            <a:r>
              <a:rPr lang="en-US" sz="1400" dirty="0"/>
              <a:t> </a:t>
            </a:r>
            <a:r>
              <a:rPr lang="en-US" sz="1400" dirty="0" err="1"/>
              <a:t>IncuCyte</a:t>
            </a:r>
            <a:r>
              <a:rPr lang="en-US" sz="1400" dirty="0"/>
              <a:t>-based proliferation assays from HT-29 and SW-480 parental and resistant cells in the absence or presence of the combination (LB-100 4 µM + </a:t>
            </a:r>
            <a:r>
              <a:rPr lang="en-US" sz="1400" dirty="0" err="1"/>
              <a:t>adavosertib</a:t>
            </a:r>
            <a:r>
              <a:rPr lang="en-US" sz="1400" dirty="0"/>
              <a:t> 400 </a:t>
            </a:r>
            <a:r>
              <a:rPr lang="en-US" sz="1400" dirty="0" err="1"/>
              <a:t>nM</a:t>
            </a:r>
            <a:r>
              <a:rPr lang="en-US" sz="1400" dirty="0"/>
              <a:t>). </a:t>
            </a:r>
            <a:r>
              <a:rPr lang="en-US" sz="1400" b="1" dirty="0"/>
              <a:t>(B)</a:t>
            </a:r>
            <a:r>
              <a:rPr lang="en-US" sz="1400" dirty="0"/>
              <a:t> Chromosome counting and representative chromosome spreads from HT-29 and SW-480 parental and resistant cells. </a:t>
            </a:r>
            <a:r>
              <a:rPr lang="en-US" sz="1400" dirty="0" err="1"/>
              <a:t>Nocodazole</a:t>
            </a:r>
            <a:r>
              <a:rPr lang="en-US" sz="1400" dirty="0"/>
              <a:t> was added for 3h to block cells in mitosis. Cells were harvested by mitotic shake-off for spreading. Over 40 (HT-29 and HT-29-R) or 50 (SW-480 and SW-480-R) spreads were counted per cell line. Asterisks indicate significance level (**** p-value &lt;0.0001) by two-tailed Mann-Whitney test.</a:t>
            </a:r>
            <a:r>
              <a:rPr lang="en-US" sz="1400" b="1" dirty="0"/>
              <a:t> (C)</a:t>
            </a:r>
            <a:r>
              <a:rPr lang="en-US" sz="1400" dirty="0"/>
              <a:t> </a:t>
            </a:r>
            <a:r>
              <a:rPr lang="en-US" sz="1400" dirty="0" err="1"/>
              <a:t>Heatmaps</a:t>
            </a:r>
            <a:r>
              <a:rPr lang="en-US" sz="1400" dirty="0"/>
              <a:t> showing the marker genes of each cluster from the </a:t>
            </a:r>
            <a:r>
              <a:rPr lang="en-US" sz="1400" dirty="0" err="1"/>
              <a:t>scRNAseq</a:t>
            </a:r>
            <a:r>
              <a:rPr lang="en-US" sz="1400" dirty="0"/>
              <a:t> analyses of HT-29 and SW-480 cells. </a:t>
            </a:r>
          </a:p>
        </p:txBody>
      </p:sp>
    </p:spTree>
    <p:extLst>
      <p:ext uri="{BB962C8B-B14F-4D97-AF65-F5344CB8AC3E}">
        <p14:creationId xmlns:p14="http://schemas.microsoft.com/office/powerpoint/2010/main" val="2610132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182</Words>
  <Application>Microsoft Office PowerPoint</Application>
  <PresentationFormat>A4 Paper (210x297 mm)</PresentationFormat>
  <Paragraphs>33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Prism 9</vt:lpstr>
      <vt:lpstr>PowerPoint Presentation</vt:lpstr>
      <vt:lpstr>PowerPoint Presentation</vt:lpstr>
    </vt:vector>
  </TitlesOfParts>
  <Company>NKI-AVL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Matheus Dos Santos Dias</dc:creator>
  <cp:lastModifiedBy>Matheus Dos Santos Dias</cp:lastModifiedBy>
  <cp:revision>8</cp:revision>
  <dcterms:created xsi:type="dcterms:W3CDTF">2024-03-11T08:05:26Z</dcterms:created>
  <dcterms:modified xsi:type="dcterms:W3CDTF">2024-03-11T08:12:17Z</dcterms:modified>
</cp:coreProperties>
</file>