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3" r:id="rId2"/>
    <p:sldId id="274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1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37B08-7B98-4B68-BBC7-CE8903E60D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34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emf"/><Relationship Id="rId3" Type="http://schemas.openxmlformats.org/officeDocument/2006/relationships/image" Target="../media/image1.png"/><Relationship Id="rId21" Type="http://schemas.openxmlformats.org/officeDocument/2006/relationships/image" Target="../media/image19.emf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emf"/><Relationship Id="rId29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em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emf"/><Relationship Id="rId28" Type="http://schemas.openxmlformats.org/officeDocument/2006/relationships/image" Target="../media/image26.emf"/><Relationship Id="rId10" Type="http://schemas.openxmlformats.org/officeDocument/2006/relationships/image" Target="../media/image8.png"/><Relationship Id="rId19" Type="http://schemas.openxmlformats.org/officeDocument/2006/relationships/image" Target="../media/image17.emf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emf"/><Relationship Id="rId27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701730" y="525296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MAPK signaling</a:t>
            </a:r>
            <a:endParaRPr lang="en-US" sz="1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414172" y="525296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β-Catenin signaling</a:t>
            </a:r>
            <a:endParaRPr lang="en-US" sz="1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704975" y="2824263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/>
              <a:t>Myc</a:t>
            </a:r>
            <a:r>
              <a:rPr lang="en-US" sz="1000" b="1" dirty="0" smtClean="0"/>
              <a:t> targets</a:t>
            </a:r>
            <a:endParaRPr lang="en-US" sz="1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417417" y="2824263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E2F targets</a:t>
            </a:r>
            <a:endParaRPr lang="en-US" sz="10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4196946" y="640514"/>
            <a:ext cx="31389" cy="4320000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060153" y="2665336"/>
            <a:ext cx="4320000" cy="12027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728003" y="5158580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MAPK signaling</a:t>
            </a:r>
            <a:endParaRPr lang="en-US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4440445" y="5158580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β-Catenin signaling</a:t>
            </a:r>
            <a:endParaRPr lang="en-US" sz="1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731248" y="7406795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/>
              <a:t>Myc</a:t>
            </a:r>
            <a:r>
              <a:rPr lang="en-US" sz="1000" b="1" dirty="0" smtClean="0"/>
              <a:t> targets</a:t>
            </a:r>
            <a:endParaRPr lang="en-US" sz="1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443690" y="7406795"/>
            <a:ext cx="24933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E2F targets</a:t>
            </a:r>
            <a:endParaRPr lang="en-US" sz="1000" b="1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4231170" y="5223046"/>
            <a:ext cx="31389" cy="4320000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094377" y="7247868"/>
            <a:ext cx="4320000" cy="12027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-50383" y="500384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-50383" y="5112884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685" y="775463"/>
            <a:ext cx="1209600" cy="172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024" y="775463"/>
            <a:ext cx="1209600" cy="172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685" y="3055562"/>
            <a:ext cx="1209600" cy="172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024" y="3055562"/>
            <a:ext cx="1209600" cy="1728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685" y="5365517"/>
            <a:ext cx="1209600" cy="172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024" y="5365517"/>
            <a:ext cx="1209600" cy="172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685" y="7589336"/>
            <a:ext cx="1209600" cy="1728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024" y="7589336"/>
            <a:ext cx="1209600" cy="1728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1054" y="1869863"/>
            <a:ext cx="396000" cy="6336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5586" y="1869863"/>
            <a:ext cx="396000" cy="6336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4231" y="4229162"/>
            <a:ext cx="326115" cy="5544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7019" y="4229162"/>
            <a:ext cx="364469" cy="5544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5835" y="6459917"/>
            <a:ext cx="359203" cy="6336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3457" y="6459917"/>
            <a:ext cx="362053" cy="6336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602" y="8762936"/>
            <a:ext cx="320319" cy="5544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2932" y="8762936"/>
            <a:ext cx="373617" cy="5544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5" y="883463"/>
            <a:ext cx="1080000" cy="162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586" y="883463"/>
            <a:ext cx="1080000" cy="162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5" y="3163562"/>
            <a:ext cx="1080000" cy="162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586" y="3163562"/>
            <a:ext cx="1080000" cy="162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5" y="5426961"/>
            <a:ext cx="1080000" cy="162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586" y="5426961"/>
            <a:ext cx="1080000" cy="162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5" y="7700351"/>
            <a:ext cx="1080000" cy="162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586" y="7700351"/>
            <a:ext cx="1080000" cy="1620000"/>
          </a:xfrm>
          <a:prstGeom prst="rect">
            <a:avLst/>
          </a:prstGeom>
        </p:spPr>
      </p:pic>
      <p:pic>
        <p:nvPicPr>
          <p:cNvPr id="65" name="Picture 64"/>
          <p:cNvPicPr>
            <a:picLocks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80"/>
          <a:stretch/>
        </p:blipFill>
        <p:spPr>
          <a:xfrm>
            <a:off x="220791" y="1819156"/>
            <a:ext cx="1209600" cy="1728000"/>
          </a:xfrm>
          <a:prstGeom prst="rect">
            <a:avLst/>
          </a:prstGeom>
        </p:spPr>
      </p:pic>
      <p:pic>
        <p:nvPicPr>
          <p:cNvPr id="66" name="Picture 65"/>
          <p:cNvPicPr>
            <a:picLocks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46"/>
          <a:stretch/>
        </p:blipFill>
        <p:spPr>
          <a:xfrm>
            <a:off x="220791" y="6407325"/>
            <a:ext cx="1209600" cy="1728000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1345419" y="2457086"/>
            <a:ext cx="767332" cy="449279"/>
            <a:chOff x="1410315" y="2415444"/>
            <a:chExt cx="767332" cy="449279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0315" y="2489952"/>
              <a:ext cx="91599" cy="318309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1433545" y="2415444"/>
              <a:ext cx="739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ea typeface="Verdana" panose="020B0604030504040204" pitchFamily="34" charset="0"/>
                </a:rPr>
                <a:t>HT-29</a:t>
              </a:r>
              <a:endParaRPr lang="en-US" sz="800" b="1" dirty="0">
                <a:ea typeface="Verdana" panose="020B060403050404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437707" y="2649279"/>
              <a:ext cx="739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ea typeface="Verdana" panose="020B0604030504040204" pitchFamily="34" charset="0"/>
                </a:rPr>
                <a:t>HT-29-R</a:t>
              </a:r>
              <a:endParaRPr lang="en-US" sz="800" b="1" dirty="0">
                <a:ea typeface="Verdana" panose="020B060403050404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345419" y="7043194"/>
            <a:ext cx="767332" cy="449279"/>
            <a:chOff x="1410315" y="2415444"/>
            <a:chExt cx="767332" cy="44927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0315" y="2489952"/>
              <a:ext cx="91599" cy="31830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1433545" y="2415444"/>
              <a:ext cx="739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ea typeface="Verdana" panose="020B0604030504040204" pitchFamily="34" charset="0"/>
                </a:rPr>
                <a:t>SW-480</a:t>
              </a:r>
              <a:endParaRPr lang="en-US" sz="800" b="1" dirty="0">
                <a:ea typeface="Verdana" panose="020B060403050404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437707" y="2649279"/>
              <a:ext cx="739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ea typeface="Verdana" panose="020B0604030504040204" pitchFamily="34" charset="0"/>
                </a:rPr>
                <a:t>SW-480-R</a:t>
              </a:r>
              <a:endParaRPr lang="en-US" sz="800" b="1" dirty="0">
                <a:ea typeface="Verdana" panose="020B060403050404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93726" y="4389790"/>
            <a:ext cx="598529" cy="606223"/>
            <a:chOff x="1106788" y="4705884"/>
            <a:chExt cx="598529" cy="606223"/>
          </a:xfrm>
        </p:grpSpPr>
        <p:cxnSp>
          <p:nvCxnSpPr>
            <p:cNvPr id="75" name="Straight Arrow Connector 74"/>
            <p:cNvCxnSpPr/>
            <p:nvPr/>
          </p:nvCxnSpPr>
          <p:spPr>
            <a:xfrm flipV="1">
              <a:off x="1272179" y="4723532"/>
              <a:ext cx="0" cy="41856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1259247" y="5133175"/>
              <a:ext cx="408353" cy="88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169563" y="5112052"/>
              <a:ext cx="53575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ea typeface="Verdana" panose="020B0604030504040204" pitchFamily="34" charset="0"/>
                </a:rPr>
                <a:t>UMAP 1</a:t>
              </a:r>
              <a:endParaRPr lang="en-US" sz="700" b="1" dirty="0">
                <a:ea typeface="Verdana" panose="020B060403050404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938939" y="4873733"/>
              <a:ext cx="53575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ea typeface="Verdana" panose="020B0604030504040204" pitchFamily="34" charset="0"/>
                </a:rPr>
                <a:t>UMAP 2</a:t>
              </a:r>
              <a:endParaRPr lang="en-US" sz="700" b="1" dirty="0">
                <a:ea typeface="Verdana" panose="020B060403050404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293726" y="8920073"/>
            <a:ext cx="598529" cy="606223"/>
            <a:chOff x="540252" y="7068085"/>
            <a:chExt cx="598529" cy="606223"/>
          </a:xfrm>
        </p:grpSpPr>
        <p:cxnSp>
          <p:nvCxnSpPr>
            <p:cNvPr id="80" name="Straight Arrow Connector 79"/>
            <p:cNvCxnSpPr/>
            <p:nvPr/>
          </p:nvCxnSpPr>
          <p:spPr>
            <a:xfrm flipV="1">
              <a:off x="705643" y="7085733"/>
              <a:ext cx="0" cy="41856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692711" y="7495376"/>
              <a:ext cx="408353" cy="88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603027" y="7474253"/>
              <a:ext cx="53575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ea typeface="Verdana" panose="020B0604030504040204" pitchFamily="34" charset="0"/>
                </a:rPr>
                <a:t>UMAP 1</a:t>
              </a:r>
              <a:endParaRPr lang="en-US" sz="700" b="1" dirty="0">
                <a:ea typeface="Verdana" panose="020B060403050404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rot="16200000">
              <a:off x="372403" y="7235934"/>
              <a:ext cx="53575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ea typeface="Verdana" panose="020B0604030504040204" pitchFamily="34" charset="0"/>
                </a:rPr>
                <a:t>UMAP 2</a:t>
              </a:r>
              <a:endParaRPr lang="en-US" sz="700" b="1" dirty="0">
                <a:ea typeface="Verdana" panose="020B0604030504040204" pitchFamily="34" charset="0"/>
              </a:endParaRPr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S9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06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S9: Single-cell </a:t>
            </a:r>
            <a:r>
              <a:rPr lang="en-US" sz="1400" b="1" dirty="0" err="1"/>
              <a:t>RNAseq</a:t>
            </a:r>
            <a:r>
              <a:rPr lang="en-US" sz="1400" b="1" dirty="0"/>
              <a:t> identify transcriptional signatures downregulated in CRC cells after acquired resistance to the combination of LB-100 and </a:t>
            </a:r>
            <a:r>
              <a:rPr lang="en-US" sz="1400" b="1" dirty="0" err="1"/>
              <a:t>adavosertib</a:t>
            </a:r>
            <a:endParaRPr lang="en-US" sz="1400" dirty="0"/>
          </a:p>
          <a:p>
            <a:pPr algn="just"/>
            <a:r>
              <a:rPr lang="en-US" sz="1400" dirty="0"/>
              <a:t>UMAP representations of HT-29 </a:t>
            </a:r>
            <a:r>
              <a:rPr lang="en-US" sz="1400" b="1" dirty="0"/>
              <a:t>(A)</a:t>
            </a:r>
            <a:r>
              <a:rPr lang="en-US" sz="1400" dirty="0"/>
              <a:t> and SW-480 </a:t>
            </a:r>
            <a:r>
              <a:rPr lang="en-US" sz="1400" b="1" dirty="0"/>
              <a:t>(B)</a:t>
            </a:r>
            <a:r>
              <a:rPr lang="en-US" sz="1400" dirty="0"/>
              <a:t> cells colored by the activity scores for the indicated pathways. UMAPs colored by sample of origin from both cell lines are present of the left for reference. The </a:t>
            </a:r>
            <a:r>
              <a:rPr lang="en-US" sz="1400" dirty="0" err="1"/>
              <a:t>boxen</a:t>
            </a:r>
            <a:r>
              <a:rPr lang="en-US" sz="1400" dirty="0"/>
              <a:t> plots show the pathway activity scores for parental (red) and resistant (blue) cells. </a:t>
            </a:r>
          </a:p>
        </p:txBody>
      </p:sp>
    </p:spTree>
    <p:extLst>
      <p:ext uri="{BB962C8B-B14F-4D97-AF65-F5344CB8AC3E}">
        <p14:creationId xmlns:p14="http://schemas.microsoft.com/office/powerpoint/2010/main" val="237597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117</Words>
  <Application>Microsoft Office PowerPoint</Application>
  <PresentationFormat>A4 Paper (210x297 mm)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9</cp:revision>
  <dcterms:created xsi:type="dcterms:W3CDTF">2024-03-11T08:05:26Z</dcterms:created>
  <dcterms:modified xsi:type="dcterms:W3CDTF">2024-03-11T09:32:24Z</dcterms:modified>
</cp:coreProperties>
</file>