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311" r:id="rId2"/>
    <p:sldId id="277" r:id="rId3"/>
    <p:sldId id="258" r:id="rId4"/>
    <p:sldId id="278" r:id="rId5"/>
    <p:sldId id="282" r:id="rId6"/>
    <p:sldId id="276" r:id="rId7"/>
    <p:sldId id="279" r:id="rId8"/>
    <p:sldId id="280" r:id="rId9"/>
    <p:sldId id="283" r:id="rId10"/>
    <p:sldId id="257" r:id="rId11"/>
    <p:sldId id="266" r:id="rId12"/>
    <p:sldId id="261" r:id="rId13"/>
    <p:sldId id="275" r:id="rId14"/>
    <p:sldId id="285" r:id="rId15"/>
    <p:sldId id="259" r:id="rId16"/>
    <p:sldId id="262" r:id="rId17"/>
    <p:sldId id="263" r:id="rId18"/>
    <p:sldId id="284" r:id="rId19"/>
    <p:sldId id="294" r:id="rId20"/>
    <p:sldId id="312" r:id="rId21"/>
    <p:sldId id="287" r:id="rId22"/>
    <p:sldId id="286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35" autoAdjust="0"/>
    <p:restoredTop sz="94660"/>
  </p:normalViewPr>
  <p:slideViewPr>
    <p:cSldViewPr snapToGrid="0">
      <p:cViewPr>
        <p:scale>
          <a:sx n="43" d="100"/>
          <a:sy n="43" d="100"/>
        </p:scale>
        <p:origin x="1784" y="2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BAC0E-7817-274A-9FA6-D9488FD05390}" type="datetimeFigureOut">
              <a:rPr lang="en-US" smtClean="0"/>
              <a:t>1/9/22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B0C15-0656-3E4C-9C24-FD393DAEE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26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283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075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448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448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13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9175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80" indent="0">
              <a:buNone/>
              <a:defRPr sz="1620"/>
            </a:lvl2pPr>
            <a:lvl3pPr marL="822960" indent="0">
              <a:buNone/>
              <a:defRPr sz="1440"/>
            </a:lvl3pPr>
            <a:lvl4pPr marL="1234440" indent="0">
              <a:buNone/>
              <a:defRPr sz="1260"/>
            </a:lvl4pPr>
            <a:lvl5pPr marL="1645920" indent="0">
              <a:buNone/>
              <a:defRPr sz="1260"/>
            </a:lvl5pPr>
            <a:lvl6pPr marL="2057400" indent="0">
              <a:buNone/>
              <a:defRPr sz="1260"/>
            </a:lvl6pPr>
            <a:lvl7pPr marL="2468880" indent="0">
              <a:buNone/>
              <a:defRPr sz="1260"/>
            </a:lvl7pPr>
            <a:lvl8pPr marL="2880360" indent="0">
              <a:buNone/>
              <a:defRPr sz="1260"/>
            </a:lvl8pPr>
            <a:lvl9pPr marL="3291840" indent="0">
              <a:buNone/>
              <a:defRPr sz="12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01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384800" cy="4533900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384800" cy="4533900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05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226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39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42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52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0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09601"/>
            <a:ext cx="10972800" cy="808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10972800" cy="45339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1" name="Text Box 10"/>
          <p:cNvSpPr txBox="1">
            <a:spLocks noChangeArrowheads="1"/>
          </p:cNvSpPr>
          <p:nvPr/>
        </p:nvSpPr>
        <p:spPr bwMode="auto">
          <a:xfrm>
            <a:off x="6502400" y="98427"/>
            <a:ext cx="5588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B3223EA-10F1-E240-9343-2976EA1668D0}"/>
              </a:ext>
            </a:extLst>
          </p:cNvPr>
          <p:cNvCxnSpPr/>
          <p:nvPr userDrawn="1"/>
        </p:nvCxnSpPr>
        <p:spPr>
          <a:xfrm>
            <a:off x="609600" y="1656080"/>
            <a:ext cx="109728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8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ヒラギノ角ゴ Pro W3" charset="0"/>
          <a:cs typeface="Geneva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  <a:ea typeface="ヒラギノ角ゴ Pro W3" charset="0"/>
          <a:cs typeface="Genev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  <a:ea typeface="ヒラギノ角ゴ Pro W3" charset="0"/>
          <a:cs typeface="Genev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  <a:ea typeface="ヒラギノ角ゴ Pro W3" charset="0"/>
          <a:cs typeface="Genev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  <a:ea typeface="ヒラギノ角ゴ Pro W3" charset="0"/>
          <a:cs typeface="Geneva" charset="0"/>
        </a:defRPr>
      </a:lvl5pPr>
      <a:lvl6pPr marL="41148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</a:defRPr>
      </a:lvl6pPr>
      <a:lvl7pPr marL="82296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</a:defRPr>
      </a:lvl7pPr>
      <a:lvl8pPr marL="123444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</a:defRPr>
      </a:lvl8pPr>
      <a:lvl9pPr marL="164592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</a:defRPr>
      </a:lvl9pPr>
    </p:titleStyle>
    <p:bodyStyle>
      <a:lvl1pPr marL="308610" indent="-30861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ヒラギノ角ゴ Pro W3" charset="0"/>
          <a:cs typeface="Geneva" charset="0"/>
        </a:defRPr>
      </a:lvl1pPr>
      <a:lvl2pPr marL="668656" indent="-257176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Geneva" charset="0"/>
          <a:cs typeface="Geneva" charset="0"/>
        </a:defRPr>
      </a:lvl2pPr>
      <a:lvl3pPr marL="1028700" indent="-20574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2"/>
          </a:solidFill>
          <a:latin typeface="+mn-lt"/>
          <a:ea typeface="Geneva" charset="0"/>
          <a:cs typeface="Geneva" charset="0"/>
        </a:defRPr>
      </a:lvl3pPr>
      <a:lvl4pPr marL="1440180" indent="-20574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2"/>
          </a:solidFill>
          <a:latin typeface="+mn-lt"/>
          <a:ea typeface="Geneva" charset="0"/>
          <a:cs typeface="Geneva" charset="0"/>
        </a:defRPr>
      </a:lvl4pPr>
      <a:lvl5pPr marL="1851660" indent="-20574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2"/>
          </a:solidFill>
          <a:latin typeface="+mn-lt"/>
          <a:ea typeface="Geneva" charset="0"/>
          <a:cs typeface="Geneva" charset="0"/>
        </a:defRPr>
      </a:lvl5pPr>
      <a:lvl6pPr marL="2263140" indent="-205740" algn="l" rtl="0" eaLnBrk="1" fontAlgn="base" hangingPunct="1">
        <a:spcBef>
          <a:spcPct val="20000"/>
        </a:spcBef>
        <a:spcAft>
          <a:spcPct val="0"/>
        </a:spcAft>
        <a:buChar char="»"/>
        <a:defRPr sz="1260">
          <a:solidFill>
            <a:srgbClr val="5F5F5F"/>
          </a:solidFill>
          <a:latin typeface="+mn-lt"/>
        </a:defRPr>
      </a:lvl6pPr>
      <a:lvl7pPr marL="2674620" indent="-205740" algn="l" rtl="0" eaLnBrk="1" fontAlgn="base" hangingPunct="1">
        <a:spcBef>
          <a:spcPct val="20000"/>
        </a:spcBef>
        <a:spcAft>
          <a:spcPct val="0"/>
        </a:spcAft>
        <a:buChar char="»"/>
        <a:defRPr sz="1260">
          <a:solidFill>
            <a:srgbClr val="5F5F5F"/>
          </a:solidFill>
          <a:latin typeface="+mn-lt"/>
        </a:defRPr>
      </a:lvl7pPr>
      <a:lvl8pPr marL="3086100" indent="-205740" algn="l" rtl="0" eaLnBrk="1" fontAlgn="base" hangingPunct="1">
        <a:spcBef>
          <a:spcPct val="20000"/>
        </a:spcBef>
        <a:spcAft>
          <a:spcPct val="0"/>
        </a:spcAft>
        <a:buChar char="»"/>
        <a:defRPr sz="1260">
          <a:solidFill>
            <a:srgbClr val="5F5F5F"/>
          </a:solidFill>
          <a:latin typeface="+mn-lt"/>
        </a:defRPr>
      </a:lvl8pPr>
      <a:lvl9pPr marL="3497580" indent="-205740" algn="l" rtl="0" eaLnBrk="1" fontAlgn="base" hangingPunct="1">
        <a:spcBef>
          <a:spcPct val="20000"/>
        </a:spcBef>
        <a:spcAft>
          <a:spcPct val="0"/>
        </a:spcAft>
        <a:buChar char="»"/>
        <a:defRPr sz="1260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01850" y="1271643"/>
            <a:ext cx="7988300" cy="1752600"/>
          </a:xfrm>
        </p:spPr>
        <p:txBody>
          <a:bodyPr/>
          <a:lstStyle/>
          <a:p>
            <a:r>
              <a:rPr lang="en-US" sz="4400" dirty="0"/>
              <a:t>Repurposing Drugs as Countermeasures Against Chemical Weapon Toxicity</a:t>
            </a:r>
          </a:p>
        </p:txBody>
      </p:sp>
      <p:pic>
        <p:nvPicPr>
          <p:cNvPr id="3" name="Graphic 2" descr="Radioactive with solid fill">
            <a:extLst>
              <a:ext uri="{FF2B5EF4-FFF2-40B4-BE49-F238E27FC236}">
                <a16:creationId xmlns:a16="http://schemas.microsoft.com/office/drawing/2014/main" id="{6963D9C3-B16D-9649-8031-D23F1D759E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26085" y="4262703"/>
            <a:ext cx="1323654" cy="1323654"/>
          </a:xfrm>
          <a:prstGeom prst="rect">
            <a:avLst/>
          </a:prstGeom>
        </p:spPr>
      </p:pic>
      <p:pic>
        <p:nvPicPr>
          <p:cNvPr id="6" name="Graphic 5" descr="Medicine with solid fill">
            <a:extLst>
              <a:ext uri="{FF2B5EF4-FFF2-40B4-BE49-F238E27FC236}">
                <a16:creationId xmlns:a16="http://schemas.microsoft.com/office/drawing/2014/main" id="{63605792-A3D0-E247-887C-1DD7D4D30D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2980" y="4262703"/>
            <a:ext cx="1323654" cy="1323654"/>
          </a:xfrm>
          <a:prstGeom prst="rect">
            <a:avLst/>
          </a:prstGeom>
        </p:spPr>
      </p:pic>
      <p:pic>
        <p:nvPicPr>
          <p:cNvPr id="8" name="Graphic 7" descr="Needle with solid fill">
            <a:extLst>
              <a:ext uri="{FF2B5EF4-FFF2-40B4-BE49-F238E27FC236}">
                <a16:creationId xmlns:a16="http://schemas.microsoft.com/office/drawing/2014/main" id="{EF506836-E927-6A4D-839A-30A118EE21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39875" y="4262703"/>
            <a:ext cx="1323654" cy="132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259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01850" y="1271643"/>
            <a:ext cx="7988300" cy="1752600"/>
          </a:xfrm>
        </p:spPr>
        <p:txBody>
          <a:bodyPr/>
          <a:lstStyle/>
          <a:p>
            <a:r>
              <a:rPr lang="en-US" sz="4400" dirty="0"/>
              <a:t>Repurposing Drugs as Countermeasures Against Chemical Weapon Toxicity</a:t>
            </a:r>
          </a:p>
          <a:p>
            <a:endParaRPr lang="en-US" sz="4000" dirty="0"/>
          </a:p>
          <a:p>
            <a:r>
              <a:rPr lang="en-US" sz="4000" i="1" dirty="0"/>
              <a:t>Example Case Study</a:t>
            </a:r>
          </a:p>
        </p:txBody>
      </p:sp>
      <p:pic>
        <p:nvPicPr>
          <p:cNvPr id="7" name="Graphic 6" descr="Lungs with solid fill">
            <a:extLst>
              <a:ext uri="{FF2B5EF4-FFF2-40B4-BE49-F238E27FC236}">
                <a16:creationId xmlns:a16="http://schemas.microsoft.com/office/drawing/2014/main" id="{1FD16D07-149A-DA42-ABF5-BDC7AB96B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72151" y="3920911"/>
            <a:ext cx="1832919" cy="1832919"/>
          </a:xfrm>
          <a:prstGeom prst="rect">
            <a:avLst/>
          </a:prstGeom>
        </p:spPr>
      </p:pic>
      <p:pic>
        <p:nvPicPr>
          <p:cNvPr id="8" name="Graphic 7" descr="Lungs with solid fill">
            <a:extLst>
              <a:ext uri="{FF2B5EF4-FFF2-40B4-BE49-F238E27FC236}">
                <a16:creationId xmlns:a16="http://schemas.microsoft.com/office/drawing/2014/main" id="{1ED7E7CA-728F-D047-80E8-837846636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6930" y="3833758"/>
            <a:ext cx="1832919" cy="183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43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Toxicant - Mustard 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148" y="1868611"/>
            <a:ext cx="11185133" cy="4533900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Background: </a:t>
            </a:r>
            <a:r>
              <a:rPr lang="en-US" sz="2600" dirty="0"/>
              <a:t>Sulfur mustard (also called mustard gas) causes blistering of the skin and mucous membranes. Damage is observed in the skin, eyes, and lungs.  </a:t>
            </a:r>
          </a:p>
          <a:p>
            <a:r>
              <a:rPr lang="en-US" sz="2600" dirty="0"/>
              <a:t>First introduced in World War I as a chemical warfare agent and continues to be used in warfare. </a:t>
            </a:r>
          </a:p>
          <a:p>
            <a:r>
              <a:rPr lang="en-US" sz="2600" dirty="0">
                <a:solidFill>
                  <a:srgbClr val="C00000"/>
                </a:solidFill>
              </a:rPr>
              <a:t>Mechanism of Toxicity: </a:t>
            </a:r>
            <a:r>
              <a:rPr lang="en-US" sz="2600" dirty="0"/>
              <a:t>Very reactive intermediates of sulfur mustard cause alkylation of DNA and oxidative stress leading to cell death and inflammation (that can both promote injury and participate in recovery of damage). </a:t>
            </a:r>
          </a:p>
        </p:txBody>
      </p:sp>
      <p:pic>
        <p:nvPicPr>
          <p:cNvPr id="5" name="Graphic 4" descr="Lungs with solid fill">
            <a:extLst>
              <a:ext uri="{FF2B5EF4-FFF2-40B4-BE49-F238E27FC236}">
                <a16:creationId xmlns:a16="http://schemas.microsoft.com/office/drawing/2014/main" id="{C06DEB51-46E5-C64E-A502-53876184C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7500" y="312739"/>
            <a:ext cx="1104900" cy="1104900"/>
          </a:xfrm>
          <a:prstGeom prst="rect">
            <a:avLst/>
          </a:prstGeom>
        </p:spPr>
      </p:pic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669967E0-BA59-244B-87EE-8E65361BFF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750" y="5422899"/>
            <a:ext cx="3492500" cy="825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F6B251-1400-1A42-B800-C6B44A29DD11}"/>
              </a:ext>
            </a:extLst>
          </p:cNvPr>
          <p:cNvSpPr txBox="1"/>
          <p:nvPr/>
        </p:nvSpPr>
        <p:spPr>
          <a:xfrm>
            <a:off x="4554461" y="6063733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Sulfur Mustard</a:t>
            </a:r>
          </a:p>
        </p:txBody>
      </p:sp>
    </p:spTree>
    <p:extLst>
      <p:ext uri="{BB962C8B-B14F-4D97-AF65-F5344CB8AC3E}">
        <p14:creationId xmlns:p14="http://schemas.microsoft.com/office/powerpoint/2010/main" val="2724666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Toxicant - Mustard 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48063"/>
            <a:ext cx="9023684" cy="4533900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Scenario:  </a:t>
            </a:r>
            <a:r>
              <a:rPr lang="en-US" sz="2600" dirty="0"/>
              <a:t>There are over 1000 people attending a major league baseball game. During the 5</a:t>
            </a:r>
            <a:r>
              <a:rPr lang="en-US" sz="2600" baseline="30000" dirty="0"/>
              <a:t>th</a:t>
            </a:r>
            <a:r>
              <a:rPr lang="en-US" sz="2600" dirty="0"/>
              <a:t> inning, a small plane flies over the stadium and releases a yellowish gas that descends on the attendees and players. Some attendees report the gas has a garlic or horseradish smell. Other than coughing in some asthmatic attendees, most feel fine. However, within 2 hours, their skin becomes red and itchy and eyes feel irritated and watery. A few hours later attendees begin to complain of shortness of breath, coughing, and painful breathing. </a:t>
            </a:r>
          </a:p>
        </p:txBody>
      </p:sp>
      <p:pic>
        <p:nvPicPr>
          <p:cNvPr id="5" name="Graphic 4" descr="Lungs with solid fill">
            <a:extLst>
              <a:ext uri="{FF2B5EF4-FFF2-40B4-BE49-F238E27FC236}">
                <a16:creationId xmlns:a16="http://schemas.microsoft.com/office/drawing/2014/main" id="{C06DEB51-46E5-C64E-A502-53876184C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7500" y="312739"/>
            <a:ext cx="1104900" cy="1104900"/>
          </a:xfrm>
          <a:prstGeom prst="rect">
            <a:avLst/>
          </a:prstGeom>
        </p:spPr>
      </p:pic>
      <p:pic>
        <p:nvPicPr>
          <p:cNvPr id="6" name="Graphic 5" descr="Baseball with solid fill">
            <a:extLst>
              <a:ext uri="{FF2B5EF4-FFF2-40B4-BE49-F238E27FC236}">
                <a16:creationId xmlns:a16="http://schemas.microsoft.com/office/drawing/2014/main" id="{F69B7515-8488-FF46-9A88-2FCAC60ED8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02416" y="3136314"/>
            <a:ext cx="2350168" cy="235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097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Toxicant - Mustard 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105" y="2097922"/>
            <a:ext cx="7620000" cy="4533900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Question: </a:t>
            </a:r>
            <a:r>
              <a:rPr lang="en-US" sz="2600" dirty="0"/>
              <a:t>You are an emergency responder who has set up a camp at a field nearby the baseball stadium to monitor symptoms. You have set up irrigation systems to flush eyes and skins. However, you become concerned about breathing issues. </a:t>
            </a:r>
          </a:p>
          <a:p>
            <a:endParaRPr lang="en-US" sz="2600" dirty="0"/>
          </a:p>
          <a:p>
            <a:pPr marL="304800" indent="0">
              <a:buNone/>
            </a:pPr>
            <a:r>
              <a:rPr lang="en-US" sz="2600" dirty="0"/>
              <a:t>Which intervention would you recommend to prevent the pulmonary toxicity of mustard gas? </a:t>
            </a:r>
          </a:p>
        </p:txBody>
      </p:sp>
      <p:pic>
        <p:nvPicPr>
          <p:cNvPr id="5" name="Graphic 4" descr="Lungs with solid fill">
            <a:extLst>
              <a:ext uri="{FF2B5EF4-FFF2-40B4-BE49-F238E27FC236}">
                <a16:creationId xmlns:a16="http://schemas.microsoft.com/office/drawing/2014/main" id="{C06DEB51-46E5-C64E-A502-53876184C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7500" y="312739"/>
            <a:ext cx="1104900" cy="1104900"/>
          </a:xfrm>
          <a:prstGeom prst="rect">
            <a:avLst/>
          </a:prstGeom>
        </p:spPr>
      </p:pic>
      <p:pic>
        <p:nvPicPr>
          <p:cNvPr id="6" name="Graphic 5" descr="Medical with solid fill">
            <a:extLst>
              <a:ext uri="{FF2B5EF4-FFF2-40B4-BE49-F238E27FC236}">
                <a16:creationId xmlns:a16="http://schemas.microsoft.com/office/drawing/2014/main" id="{EC185524-0C0C-2742-84AA-5B63BDAF6D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79805" y="2840747"/>
            <a:ext cx="2038936" cy="203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16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28543-BF77-EB4D-A82B-0D24B58D0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Goal 3: </a:t>
            </a:r>
            <a:r>
              <a:rPr lang="en-US" dirty="0">
                <a:solidFill>
                  <a:schemeClr val="tx1"/>
                </a:solidFill>
              </a:rPr>
              <a:t>Rate and Rank Potential Drugs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36C92-A1F9-3D44-B172-C7FCCAA82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52773"/>
            <a:ext cx="10972800" cy="4533900"/>
          </a:xfrm>
        </p:spPr>
        <p:txBody>
          <a:bodyPr/>
          <a:lstStyle/>
          <a:p>
            <a:r>
              <a:rPr lang="en-US" sz="2800" dirty="0"/>
              <a:t>Review your toxicant, scenario, and question.</a:t>
            </a:r>
          </a:p>
          <a:p>
            <a:r>
              <a:rPr lang="en-US" sz="2800" dirty="0"/>
              <a:t>Select two or three drugs from your list based on an initial review. </a:t>
            </a:r>
          </a:p>
          <a:p>
            <a:r>
              <a:rPr lang="en-US" sz="2800" dirty="0"/>
              <a:t>Use your rubric to ‘score’ how well those drugs fit your criteria.</a:t>
            </a:r>
          </a:p>
          <a:p>
            <a:r>
              <a:rPr lang="en-US" sz="2800" dirty="0"/>
              <a:t>Determine which drug has the most points and will go forward for your team.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5" name="Graphic 4" descr="Flask with solid fill">
            <a:extLst>
              <a:ext uri="{FF2B5EF4-FFF2-40B4-BE49-F238E27FC236}">
                <a16:creationId xmlns:a16="http://schemas.microsoft.com/office/drawing/2014/main" id="{09CF6814-AA37-A44A-AEB1-976986C32F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4410181"/>
            <a:ext cx="1470917" cy="1470917"/>
          </a:xfrm>
          <a:prstGeom prst="rect">
            <a:avLst/>
          </a:prstGeom>
        </p:spPr>
      </p:pic>
      <p:pic>
        <p:nvPicPr>
          <p:cNvPr id="7" name="Graphic 6" descr="Research with solid fill">
            <a:extLst>
              <a:ext uri="{FF2B5EF4-FFF2-40B4-BE49-F238E27FC236}">
                <a16:creationId xmlns:a16="http://schemas.microsoft.com/office/drawing/2014/main" id="{811C85A0-04EC-6B4D-9AD3-E8B5351416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51082" y="4410181"/>
            <a:ext cx="1470917" cy="1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217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868" y="522945"/>
            <a:ext cx="9870112" cy="808038"/>
          </a:xfrm>
        </p:spPr>
        <p:txBody>
          <a:bodyPr/>
          <a:lstStyle/>
          <a:p>
            <a:pPr algn="ctr"/>
            <a:r>
              <a:rPr lang="en-US" dirty="0"/>
              <a:t>Treatment Option #1 - Naproxen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964" y="5856750"/>
            <a:ext cx="4912099" cy="95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72" i="1" dirty="0">
                <a:solidFill>
                  <a:srgbClr val="000000"/>
                </a:solidFill>
                <a:latin typeface="Arial" charset="0"/>
              </a:rPr>
              <a:t>*Score should be based on the desired properties for a good therapy. How many of the criteria does this drug option fulfill?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BC7F793-ED78-6247-BF40-E9FD250CC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666969"/>
              </p:ext>
            </p:extLst>
          </p:nvPr>
        </p:nvGraphicFramePr>
        <p:xfrm>
          <a:off x="1883524" y="1756654"/>
          <a:ext cx="8686800" cy="38160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2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38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273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Properties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Notes about how this drug fulfills – or -does not fulfill this property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#</a:t>
                      </a:r>
                      <a:r>
                        <a:rPr lang="en-US" sz="2000" b="1" baseline="0" dirty="0"/>
                        <a:t> of Points Awarded </a:t>
                      </a:r>
                    </a:p>
                    <a:p>
                      <a:pPr algn="ctr"/>
                      <a:r>
                        <a:rPr lang="en-US" sz="1200" b="0" baseline="0" dirty="0"/>
                        <a:t>(based on your rubric)</a:t>
                      </a:r>
                      <a:endParaRPr lang="en-US" sz="2000" b="0" baseline="0" dirty="0"/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86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#1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Mechanism of Action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u="none" dirty="0"/>
                        <a:t>2/8 </a:t>
                      </a:r>
                      <a:r>
                        <a:rPr lang="en-US" sz="2400" b="1" u="sng" dirty="0"/>
                        <a:t>   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862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Storage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2/2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862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#3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Route of Administration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5/5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862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#4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Cost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3/3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223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#5</a:t>
                      </a:r>
                    </a:p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Expertise Required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2/2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4848">
                <a:tc gridSpan="2">
                  <a:txBody>
                    <a:bodyPr/>
                    <a:lstStyle/>
                    <a:p>
                      <a:pPr marL="0" marR="0" indent="0" algn="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Total Possible Points for Good Therapy:</a:t>
                      </a:r>
                      <a:r>
                        <a:rPr lang="en-US" sz="2000" b="0" i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u="sng" dirty="0"/>
                        <a:t>14/20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39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4880" y="567663"/>
            <a:ext cx="10090935" cy="808038"/>
          </a:xfrm>
        </p:spPr>
        <p:txBody>
          <a:bodyPr/>
          <a:lstStyle/>
          <a:p>
            <a:pPr algn="ctr"/>
            <a:r>
              <a:rPr lang="en-US" dirty="0"/>
              <a:t>Treatment Option #2 - Adalimumab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BC7F793-ED78-6247-BF40-E9FD250CC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835316"/>
              </p:ext>
            </p:extLst>
          </p:nvPr>
        </p:nvGraphicFramePr>
        <p:xfrm>
          <a:off x="1883525" y="1719178"/>
          <a:ext cx="8686800" cy="39347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2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38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141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Properties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Notes about how this drug fulfills/does not fulfill this property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#</a:t>
                      </a:r>
                      <a:r>
                        <a:rPr lang="en-US" sz="2000" b="1" baseline="0" dirty="0"/>
                        <a:t> of Points Awarded </a:t>
                      </a:r>
                    </a:p>
                    <a:p>
                      <a:pPr algn="ctr"/>
                      <a:r>
                        <a:rPr lang="en-US" sz="1200" b="0" baseline="0" dirty="0"/>
                        <a:t>(based on your rubric)</a:t>
                      </a:r>
                      <a:endParaRPr lang="en-US" sz="2000" b="0" baseline="0" dirty="0"/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85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#1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Mechanism of Action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u="none" dirty="0"/>
                        <a:t>7/8 </a:t>
                      </a:r>
                      <a:r>
                        <a:rPr lang="en-US" sz="2400" b="1" u="sng" dirty="0"/>
                        <a:t>   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855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Storage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1/2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855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#3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Route of Administration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3/5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6855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#4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Cost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2/3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7071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#5</a:t>
                      </a:r>
                    </a:p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Expertise Required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2/2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3240">
                <a:tc gridSpan="2">
                  <a:txBody>
                    <a:bodyPr/>
                    <a:lstStyle/>
                    <a:p>
                      <a:pPr marL="0" marR="0" indent="0" algn="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Total Possible Points for Good Therapy:</a:t>
                      </a:r>
                      <a:r>
                        <a:rPr lang="en-US" sz="2000" b="0" i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u="sng" dirty="0"/>
                        <a:t>15/20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F9D8E8F-13ED-584F-86BA-328C7D8FAEFA}"/>
              </a:ext>
            </a:extLst>
          </p:cNvPr>
          <p:cNvSpPr txBox="1"/>
          <p:nvPr/>
        </p:nvSpPr>
        <p:spPr>
          <a:xfrm>
            <a:off x="111964" y="5856750"/>
            <a:ext cx="4912099" cy="95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72" i="1" dirty="0">
                <a:solidFill>
                  <a:srgbClr val="000000"/>
                </a:solidFill>
                <a:latin typeface="Arial" charset="0"/>
              </a:rPr>
              <a:t>*Score should be based on the desired properties for a good therapy. How many of the criteria does this drug option fulfill?</a:t>
            </a:r>
          </a:p>
        </p:txBody>
      </p:sp>
    </p:spTree>
    <p:extLst>
      <p:ext uri="{BB962C8B-B14F-4D97-AF65-F5344CB8AC3E}">
        <p14:creationId xmlns:p14="http://schemas.microsoft.com/office/powerpoint/2010/main" val="2208747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Treatment Rankings: Which To Pursue?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669578"/>
              </p:ext>
            </p:extLst>
          </p:nvPr>
        </p:nvGraphicFramePr>
        <p:xfrm>
          <a:off x="3929491" y="2827920"/>
          <a:ext cx="4104901" cy="14076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55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1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7360">
                  <a:extLst>
                    <a:ext uri="{9D8B030D-6E8A-4147-A177-3AD203B41FA5}">
                      <a16:colId xmlns:a16="http://schemas.microsoft.com/office/drawing/2014/main" val="2189445394"/>
                    </a:ext>
                  </a:extLst>
                </a:gridCol>
              </a:tblGrid>
              <a:tr h="703822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#1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Adalimumab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3822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#2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Naproxen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14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53"/>
          <a:stretch/>
        </p:blipFill>
        <p:spPr>
          <a:xfrm>
            <a:off x="1059393" y="3936933"/>
            <a:ext cx="2870098" cy="24782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42835F-0CD7-6F47-B248-9531E4677211}"/>
              </a:ext>
            </a:extLst>
          </p:cNvPr>
          <p:cNvSpPr txBox="1"/>
          <p:nvPr/>
        </p:nvSpPr>
        <p:spPr>
          <a:xfrm>
            <a:off x="1059393" y="2215620"/>
            <a:ext cx="7741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Based on rubric scores, rank treatment options: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35F362-974C-014F-BCC7-0614DD922195}"/>
              </a:ext>
            </a:extLst>
          </p:cNvPr>
          <p:cNvSpPr/>
          <p:nvPr/>
        </p:nvSpPr>
        <p:spPr>
          <a:xfrm>
            <a:off x="8230200" y="2987481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Best Option for Repurposing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337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7DE35-C07B-864F-ADE9-09FA2B62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Group Work</a:t>
            </a:r>
          </a:p>
        </p:txBody>
      </p:sp>
      <p:pic>
        <p:nvPicPr>
          <p:cNvPr id="9" name="Graphic 8" descr="Meeting with solid fill">
            <a:extLst>
              <a:ext uri="{FF2B5EF4-FFF2-40B4-BE49-F238E27FC236}">
                <a16:creationId xmlns:a16="http://schemas.microsoft.com/office/drawing/2014/main" id="{AE1A86F9-767C-574C-A428-2AE9C5D32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70967" y="1874690"/>
            <a:ext cx="3108619" cy="31086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CDC60-24D2-BE45-B69B-A9D492D77AD4}"/>
              </a:ext>
            </a:extLst>
          </p:cNvPr>
          <p:cNvSpPr txBox="1"/>
          <p:nvPr/>
        </p:nvSpPr>
        <p:spPr>
          <a:xfrm>
            <a:off x="5268686" y="442816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 minutes</a:t>
            </a:r>
          </a:p>
        </p:txBody>
      </p:sp>
    </p:spTree>
    <p:extLst>
      <p:ext uri="{BB962C8B-B14F-4D97-AF65-F5344CB8AC3E}">
        <p14:creationId xmlns:p14="http://schemas.microsoft.com/office/powerpoint/2010/main" val="2363525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7DE35-C07B-864F-ADE9-09FA2B62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Main Room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B6CCD1-B176-B441-AC0A-8F84F6686DF7}"/>
              </a:ext>
            </a:extLst>
          </p:cNvPr>
          <p:cNvSpPr txBox="1">
            <a:spLocks/>
          </p:cNvSpPr>
          <p:nvPr/>
        </p:nvSpPr>
        <p:spPr bwMode="auto">
          <a:xfrm>
            <a:off x="2303124" y="2567023"/>
            <a:ext cx="7179923" cy="808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5pPr>
            <a:lvl6pPr marL="41148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6pPr>
            <a:lvl7pPr marL="82296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7pPr>
            <a:lvl8pPr marL="123444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8pPr>
            <a:lvl9pPr marL="164592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kern="0" dirty="0"/>
              <a:t>Which drug will your team select for ‘repurposing’? </a:t>
            </a:r>
          </a:p>
        </p:txBody>
      </p:sp>
    </p:spTree>
    <p:extLst>
      <p:ext uri="{BB962C8B-B14F-4D97-AF65-F5344CB8AC3E}">
        <p14:creationId xmlns:p14="http://schemas.microsoft.com/office/powerpoint/2010/main" val="2426942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D840F-D9DC-1B43-B867-E0EF3B656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50071-9467-404A-9313-7A847A61D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761" y="1871794"/>
            <a:ext cx="11503631" cy="4533900"/>
          </a:xfrm>
        </p:spPr>
        <p:txBody>
          <a:bodyPr/>
          <a:lstStyle/>
          <a:p>
            <a:r>
              <a:rPr lang="en-US" sz="2600" dirty="0"/>
              <a:t>You will work in teams to develop countermeasures (or repurposed FDA-approved drugs) to a chemical warfare agent. </a:t>
            </a:r>
          </a:p>
          <a:p>
            <a:r>
              <a:rPr lang="en-US" sz="2600" dirty="0"/>
              <a:t>Each chemical warfare agent will be exposed under different scenarios.</a:t>
            </a:r>
          </a:p>
          <a:p>
            <a:r>
              <a:rPr lang="en-US" sz="2600" dirty="0"/>
              <a:t>Goals:</a:t>
            </a:r>
          </a:p>
          <a:p>
            <a:pPr lvl="1"/>
            <a:r>
              <a:rPr lang="en-US" sz="2600" dirty="0"/>
              <a:t>Create a Rubric to Score Different Candidate Drugs (Breakout 1, 15 min)</a:t>
            </a:r>
          </a:p>
          <a:p>
            <a:pPr lvl="1"/>
            <a:r>
              <a:rPr lang="en-US" sz="2600" dirty="0"/>
              <a:t>Review Your Potential Drugs for Repurposing (Breakout 2, 10 min)</a:t>
            </a:r>
          </a:p>
          <a:p>
            <a:pPr lvl="1"/>
            <a:r>
              <a:rPr lang="en-US" sz="2600" dirty="0"/>
              <a:t>Review Your Toxicant and Case Scenario -- and -- Select 2-3 Drugs from List and Rate Them Against Your Rubric (Breakout 3, 20 min)</a:t>
            </a:r>
          </a:p>
          <a:p>
            <a:pPr lvl="1"/>
            <a:r>
              <a:rPr lang="en-US" sz="2600" dirty="0"/>
              <a:t>Prepare Your Sales Pitch for Grant Funding (Breakout 4, 15 min)</a:t>
            </a:r>
          </a:p>
          <a:p>
            <a:pPr lvl="1"/>
            <a:endParaRPr lang="en-US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15560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121335" y="1676400"/>
            <a:ext cx="5949330" cy="1752600"/>
          </a:xfrm>
        </p:spPr>
        <p:txBody>
          <a:bodyPr/>
          <a:lstStyle/>
          <a:p>
            <a:r>
              <a:rPr lang="en-US" sz="4400" dirty="0"/>
              <a:t>Sales Pitch for NIH Grant Funding</a:t>
            </a:r>
          </a:p>
        </p:txBody>
      </p:sp>
      <p:pic>
        <p:nvPicPr>
          <p:cNvPr id="9" name="Content Placeholder 4" descr="Money envelope with solid fill">
            <a:extLst>
              <a:ext uri="{FF2B5EF4-FFF2-40B4-BE49-F238E27FC236}">
                <a16:creationId xmlns:a16="http://schemas.microsoft.com/office/drawing/2014/main" id="{5E206745-F67F-2A4D-BA22-766A40741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3558407" y="3727067"/>
            <a:ext cx="1738045" cy="173804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phic 9" descr="Podium with solid fill">
            <a:extLst>
              <a:ext uri="{FF2B5EF4-FFF2-40B4-BE49-F238E27FC236}">
                <a16:creationId xmlns:a16="http://schemas.microsoft.com/office/drawing/2014/main" id="{41F6F361-B3E7-A545-8661-76A16B6F96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06580" y="3660091"/>
            <a:ext cx="1738045" cy="173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74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D1DCC-94A3-5641-95C3-DA4A52590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Goal 4: </a:t>
            </a:r>
            <a:r>
              <a:rPr lang="en-US" dirty="0"/>
              <a:t>Sales Pitch for NIH Grant Funding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F83B5E4F-CCA5-D744-A19E-3B837DB4EE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02" y="2408647"/>
            <a:ext cx="2441825" cy="2441825"/>
          </a:xfrm>
        </p:spPr>
      </p:pic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34B47EF3-3F93-1E48-AE73-A37796287D46}"/>
              </a:ext>
            </a:extLst>
          </p:cNvPr>
          <p:cNvSpPr txBox="1">
            <a:spLocks/>
          </p:cNvSpPr>
          <p:nvPr/>
        </p:nvSpPr>
        <p:spPr>
          <a:xfrm>
            <a:off x="3805900" y="1976656"/>
            <a:ext cx="7958010" cy="4533900"/>
          </a:xfrm>
          <a:prstGeom prst="rect">
            <a:avLst/>
          </a:prstGeom>
        </p:spPr>
        <p:txBody>
          <a:bodyPr/>
          <a:lstStyle>
            <a:lvl1pPr marL="308610" indent="-30861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2"/>
                </a:solidFill>
                <a:latin typeface="+mn-lt"/>
                <a:ea typeface="ヒラギノ角ゴ Pro W3" charset="0"/>
                <a:cs typeface="Geneva" charset="0"/>
              </a:defRPr>
            </a:lvl1pPr>
            <a:lvl2pPr marL="668656" indent="-25717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2pPr>
            <a:lvl3pPr marL="102870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3pPr>
            <a:lvl4pPr marL="144018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4pPr>
            <a:lvl5pPr marL="185166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5pPr>
            <a:lvl6pPr marL="226314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6pPr>
            <a:lvl7pPr marL="267462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7pPr>
            <a:lvl8pPr marL="308610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8pPr>
            <a:lvl9pPr marL="349758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/>
              <a:t>You will have </a:t>
            </a:r>
            <a:r>
              <a:rPr lang="en-US" kern="0" dirty="0">
                <a:solidFill>
                  <a:srgbClr val="C00000"/>
                </a:solidFill>
              </a:rPr>
              <a:t>3 min </a:t>
            </a:r>
            <a:r>
              <a:rPr lang="en-US" kern="0" dirty="0"/>
              <a:t>to:</a:t>
            </a:r>
          </a:p>
          <a:p>
            <a:pPr lvl="1"/>
            <a:r>
              <a:rPr lang="en-US" kern="0" dirty="0"/>
              <a:t>Explain your case study</a:t>
            </a:r>
          </a:p>
          <a:p>
            <a:pPr lvl="1"/>
            <a:r>
              <a:rPr lang="en-US" kern="0" dirty="0"/>
              <a:t>Describe key features of the toxicant</a:t>
            </a:r>
          </a:p>
          <a:p>
            <a:pPr lvl="1"/>
            <a:r>
              <a:rPr lang="en-US" kern="0" dirty="0"/>
              <a:t>Describe your target (molecular pathway or symptom)</a:t>
            </a:r>
          </a:p>
          <a:p>
            <a:pPr lvl="1"/>
            <a:r>
              <a:rPr lang="en-US" kern="0" dirty="0"/>
              <a:t>Pitch the ideal therapy (top choice drug) that you would like to develop for this case scenario </a:t>
            </a:r>
          </a:p>
          <a:p>
            <a:pPr lvl="1"/>
            <a:endParaRPr lang="en-US" kern="0" dirty="0"/>
          </a:p>
          <a:p>
            <a:pPr marL="411480" lvl="1" indent="0">
              <a:buFontTx/>
              <a:buNone/>
            </a:pPr>
            <a:r>
              <a:rPr lang="en-US" kern="0" dirty="0"/>
              <a:t>* You can use 1 or 2 ppt slides</a:t>
            </a:r>
          </a:p>
        </p:txBody>
      </p:sp>
    </p:spTree>
    <p:extLst>
      <p:ext uri="{BB962C8B-B14F-4D97-AF65-F5344CB8AC3E}">
        <p14:creationId xmlns:p14="http://schemas.microsoft.com/office/powerpoint/2010/main" val="3193886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7DE35-C07B-864F-ADE9-09FA2B62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Group Work</a:t>
            </a:r>
          </a:p>
        </p:txBody>
      </p:sp>
      <p:pic>
        <p:nvPicPr>
          <p:cNvPr id="9" name="Graphic 8" descr="Meeting with solid fill">
            <a:extLst>
              <a:ext uri="{FF2B5EF4-FFF2-40B4-BE49-F238E27FC236}">
                <a16:creationId xmlns:a16="http://schemas.microsoft.com/office/drawing/2014/main" id="{AE1A86F9-767C-574C-A428-2AE9C5D32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70967" y="1874690"/>
            <a:ext cx="3108619" cy="31086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CDC60-24D2-BE45-B69B-A9D492D77AD4}"/>
              </a:ext>
            </a:extLst>
          </p:cNvPr>
          <p:cNvSpPr txBox="1"/>
          <p:nvPr/>
        </p:nvSpPr>
        <p:spPr>
          <a:xfrm>
            <a:off x="5268686" y="442816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 minutes</a:t>
            </a:r>
          </a:p>
        </p:txBody>
      </p:sp>
    </p:spTree>
    <p:extLst>
      <p:ext uri="{BB962C8B-B14F-4D97-AF65-F5344CB8AC3E}">
        <p14:creationId xmlns:p14="http://schemas.microsoft.com/office/powerpoint/2010/main" val="406960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DBB3C-D095-3946-9E22-7613EBD40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Hear Your Sales Pitch</a:t>
            </a:r>
          </a:p>
        </p:txBody>
      </p:sp>
      <p:pic>
        <p:nvPicPr>
          <p:cNvPr id="5" name="Content Placeholder 4" descr="Money envelope with solid fill">
            <a:extLst>
              <a:ext uri="{FF2B5EF4-FFF2-40B4-BE49-F238E27FC236}">
                <a16:creationId xmlns:a16="http://schemas.microsoft.com/office/drawing/2014/main" id="{C1B5D249-F40C-AD48-8E50-8289363F4A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973" y="2590697"/>
            <a:ext cx="2349948" cy="2349948"/>
          </a:xfrm>
        </p:spPr>
      </p:pic>
      <p:pic>
        <p:nvPicPr>
          <p:cNvPr id="7" name="Graphic 6" descr="Podium with solid fill">
            <a:extLst>
              <a:ext uri="{FF2B5EF4-FFF2-40B4-BE49-F238E27FC236}">
                <a16:creationId xmlns:a16="http://schemas.microsoft.com/office/drawing/2014/main" id="{E6687137-D5D9-5649-92ED-E99C9B6E70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04047" y="2590697"/>
            <a:ext cx="2349948" cy="234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4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01" y="517679"/>
            <a:ext cx="11914598" cy="808038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Goal 1: </a:t>
            </a:r>
            <a:r>
              <a:rPr lang="en-US" dirty="0"/>
              <a:t>Create your Drug Scoring Rubric</a:t>
            </a:r>
            <a:endParaRPr lang="en-US" i="1" dirty="0">
              <a:solidFill>
                <a:srgbClr val="C0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474652"/>
              </p:ext>
            </p:extLst>
          </p:nvPr>
        </p:nvGraphicFramePr>
        <p:xfrm>
          <a:off x="636998" y="1950604"/>
          <a:ext cx="7325474" cy="37628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6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30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7282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Property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Total #</a:t>
                      </a:r>
                      <a:r>
                        <a:rPr lang="en-US" sz="2000" b="1" baseline="0" dirty="0"/>
                        <a:t> of Points for This Property (1-8)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05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#1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418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322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#3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048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#4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2607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#5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3822">
                <a:tc gridSpan="2">
                  <a:txBody>
                    <a:bodyPr/>
                    <a:lstStyle/>
                    <a:p>
                      <a:pPr marL="0" marR="0" indent="0" algn="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1"/>
                          </a:solidFill>
                        </a:rPr>
                        <a:t>Total Possible Points </a:t>
                      </a:r>
                    </a:p>
                    <a:p>
                      <a:pPr marL="0" marR="0" indent="0" algn="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1"/>
                          </a:solidFill>
                        </a:rPr>
                        <a:t>for Good Therapy:</a:t>
                      </a:r>
                    </a:p>
                    <a:p>
                      <a:pPr marL="0" marR="0" indent="0" algn="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</a:rPr>
                        <a:t>Note: Not all properties </a:t>
                      </a:r>
                    </a:p>
                    <a:p>
                      <a:pPr marL="0" marR="0" indent="0" algn="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</a:rPr>
                        <a:t>should be equally weighted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  <a:p>
                      <a:pPr algn="ctr"/>
                      <a:r>
                        <a:rPr lang="en-US" sz="2000" b="1" dirty="0"/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E0186F2-EFF1-8648-B4AE-65D9AB3A9FA4}"/>
              </a:ext>
            </a:extLst>
          </p:cNvPr>
          <p:cNvSpPr/>
          <p:nvPr/>
        </p:nvSpPr>
        <p:spPr>
          <a:xfrm>
            <a:off x="8392382" y="2446963"/>
            <a:ext cx="33989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i="1" dirty="0">
                <a:solidFill>
                  <a:srgbClr val="C00000"/>
                </a:solidFill>
              </a:rPr>
              <a:t>What properties should a good therapy have?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76206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7DE35-C07B-864F-ADE9-09FA2B62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Breakout 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2B8BB-DCFE-9143-9C41-D7E380DAA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14499"/>
            <a:ext cx="10972800" cy="4533900"/>
          </a:xfrm>
        </p:spPr>
        <p:txBody>
          <a:bodyPr/>
          <a:lstStyle/>
          <a:p>
            <a:r>
              <a:rPr lang="en-US" sz="2800" dirty="0">
                <a:solidFill>
                  <a:srgbClr val="C00000"/>
                </a:solidFill>
              </a:rPr>
              <a:t>Introduce</a:t>
            </a:r>
            <a:r>
              <a:rPr lang="en-US" sz="2800" dirty="0"/>
              <a:t> yourselves </a:t>
            </a:r>
          </a:p>
          <a:p>
            <a:r>
              <a:rPr lang="en-US" sz="2800" dirty="0"/>
              <a:t>Spend 15 minutes </a:t>
            </a:r>
            <a:r>
              <a:rPr lang="en-US" sz="2800" dirty="0">
                <a:solidFill>
                  <a:srgbClr val="C00000"/>
                </a:solidFill>
              </a:rPr>
              <a:t>identifying 4 to 5 properties/considerations </a:t>
            </a:r>
            <a:r>
              <a:rPr lang="en-US" sz="2800" dirty="0"/>
              <a:t>that you want to factor in when selecting your drug. </a:t>
            </a:r>
          </a:p>
          <a:p>
            <a:r>
              <a:rPr lang="en-US" sz="2800" dirty="0"/>
              <a:t>Determine how </a:t>
            </a:r>
            <a:r>
              <a:rPr lang="en-US" sz="2800" dirty="0">
                <a:solidFill>
                  <a:srgbClr val="C00000"/>
                </a:solidFill>
              </a:rPr>
              <a:t>many points </a:t>
            </a:r>
            <a:r>
              <a:rPr lang="en-US" sz="2800" dirty="0"/>
              <a:t>you want to assign/prioritize each property.</a:t>
            </a:r>
          </a:p>
          <a:p>
            <a:r>
              <a:rPr lang="en-US" sz="2800" dirty="0"/>
              <a:t>Select a team member to come back and </a:t>
            </a:r>
            <a:r>
              <a:rPr lang="en-US" sz="2800" dirty="0">
                <a:solidFill>
                  <a:srgbClr val="C00000"/>
                </a:solidFill>
              </a:rPr>
              <a:t>present your rubric </a:t>
            </a:r>
            <a:r>
              <a:rPr lang="en-US" sz="2800" dirty="0"/>
              <a:t>in the main room.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6973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7DE35-C07B-864F-ADE9-09FA2B62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Group Work</a:t>
            </a:r>
          </a:p>
        </p:txBody>
      </p:sp>
      <p:pic>
        <p:nvPicPr>
          <p:cNvPr id="9" name="Graphic 8" descr="Meeting with solid fill">
            <a:extLst>
              <a:ext uri="{FF2B5EF4-FFF2-40B4-BE49-F238E27FC236}">
                <a16:creationId xmlns:a16="http://schemas.microsoft.com/office/drawing/2014/main" id="{AE1A86F9-767C-574C-A428-2AE9C5D32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70967" y="1874690"/>
            <a:ext cx="3108619" cy="31086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2BDA3B-D581-BD49-9847-A3E1CBEEE5C4}"/>
              </a:ext>
            </a:extLst>
          </p:cNvPr>
          <p:cNvSpPr txBox="1"/>
          <p:nvPr/>
        </p:nvSpPr>
        <p:spPr>
          <a:xfrm>
            <a:off x="5268686" y="442816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 minutes</a:t>
            </a:r>
          </a:p>
        </p:txBody>
      </p:sp>
    </p:spTree>
    <p:extLst>
      <p:ext uri="{BB962C8B-B14F-4D97-AF65-F5344CB8AC3E}">
        <p14:creationId xmlns:p14="http://schemas.microsoft.com/office/powerpoint/2010/main" val="731886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01" y="507405"/>
            <a:ext cx="11914598" cy="808038"/>
          </a:xfrm>
        </p:spPr>
        <p:txBody>
          <a:bodyPr/>
          <a:lstStyle/>
          <a:p>
            <a:pPr algn="ctr"/>
            <a:r>
              <a:rPr lang="en-US" dirty="0"/>
              <a:t>Create your Drug Scoring Rubric</a:t>
            </a:r>
            <a:endParaRPr lang="en-US" i="1" dirty="0">
              <a:solidFill>
                <a:srgbClr val="C0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36998" y="1950604"/>
          <a:ext cx="7325474" cy="37628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6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30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7282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Property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Total #</a:t>
                      </a:r>
                      <a:r>
                        <a:rPr lang="en-US" sz="2000" b="1" baseline="0" dirty="0"/>
                        <a:t> of Points for This Property (1-8)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05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#1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Mechanism of Action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418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Storage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322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#3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Route of Administration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048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#4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Cost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2607"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#5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Expertise Required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3822">
                <a:tc gridSpan="2">
                  <a:txBody>
                    <a:bodyPr/>
                    <a:lstStyle/>
                    <a:p>
                      <a:pPr marL="0" marR="0" indent="0" algn="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1"/>
                          </a:solidFill>
                        </a:rPr>
                        <a:t>Total Possible Points </a:t>
                      </a:r>
                    </a:p>
                    <a:p>
                      <a:pPr marL="0" marR="0" indent="0" algn="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1"/>
                          </a:solidFill>
                        </a:rPr>
                        <a:t>for Good Therapy:</a:t>
                      </a:r>
                    </a:p>
                    <a:p>
                      <a:pPr marL="0" marR="0" indent="0" algn="r" defTabSz="822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</a:rPr>
                        <a:t>* Note: Not all properties should be equally weighted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E0186F2-EFF1-8648-B4AE-65D9AB3A9FA4}"/>
              </a:ext>
            </a:extLst>
          </p:cNvPr>
          <p:cNvSpPr/>
          <p:nvPr/>
        </p:nvSpPr>
        <p:spPr>
          <a:xfrm>
            <a:off x="8443753" y="2292851"/>
            <a:ext cx="33989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i="1" dirty="0">
                <a:solidFill>
                  <a:srgbClr val="C00000"/>
                </a:solidFill>
              </a:rPr>
              <a:t>What properties should a good therapy have?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7388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28543-BF77-EB4D-A82B-0D24B58D0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Goal 2: </a:t>
            </a:r>
            <a:r>
              <a:rPr lang="en-US" dirty="0"/>
              <a:t>Review Your Potential Drugs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36C92-A1F9-3D44-B172-C7FCCAA82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52773"/>
            <a:ext cx="10972800" cy="4533900"/>
          </a:xfrm>
        </p:spPr>
        <p:txBody>
          <a:bodyPr/>
          <a:lstStyle/>
          <a:p>
            <a:r>
              <a:rPr lang="en-US" sz="2800" dirty="0"/>
              <a:t>Each team has been assigned a </a:t>
            </a:r>
            <a:r>
              <a:rPr lang="en-US" sz="2800" dirty="0">
                <a:solidFill>
                  <a:srgbClr val="C00000"/>
                </a:solidFill>
              </a:rPr>
              <a:t>list of 8 drugs </a:t>
            </a:r>
            <a:r>
              <a:rPr lang="en-US" sz="2800" dirty="0"/>
              <a:t>to review in the breakout rooms. </a:t>
            </a:r>
          </a:p>
          <a:p>
            <a:r>
              <a:rPr lang="en-US" sz="2800" dirty="0"/>
              <a:t>Take turns having each team member read out 1 or 2 drugs. </a:t>
            </a:r>
          </a:p>
          <a:p>
            <a:r>
              <a:rPr lang="en-US" sz="2800" dirty="0"/>
              <a:t>Start to think about some of the characteristics that may generally be applicable for intervening in the toxicity of chemical warfare agents.</a:t>
            </a:r>
          </a:p>
          <a:p>
            <a:r>
              <a:rPr lang="en-US" sz="2800" dirty="0"/>
              <a:t>The teams do not need to report anything back in the main room. </a:t>
            </a:r>
          </a:p>
          <a:p>
            <a:r>
              <a:rPr lang="en-US" sz="2800" dirty="0"/>
              <a:t>This will be ~10 minutes.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008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653A7F2-1058-C343-9DF4-CADF12820D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5487186"/>
              </p:ext>
            </p:extLst>
          </p:nvPr>
        </p:nvGraphicFramePr>
        <p:xfrm>
          <a:off x="609600" y="1755243"/>
          <a:ext cx="10972801" cy="49809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71689">
                  <a:extLst>
                    <a:ext uri="{9D8B030D-6E8A-4147-A177-3AD203B41FA5}">
                      <a16:colId xmlns:a16="http://schemas.microsoft.com/office/drawing/2014/main" val="1132077197"/>
                    </a:ext>
                  </a:extLst>
                </a:gridCol>
                <a:gridCol w="2233769">
                  <a:extLst>
                    <a:ext uri="{9D8B030D-6E8A-4147-A177-3AD203B41FA5}">
                      <a16:colId xmlns:a16="http://schemas.microsoft.com/office/drawing/2014/main" val="1610873794"/>
                    </a:ext>
                  </a:extLst>
                </a:gridCol>
                <a:gridCol w="2254462">
                  <a:extLst>
                    <a:ext uri="{9D8B030D-6E8A-4147-A177-3AD203B41FA5}">
                      <a16:colId xmlns:a16="http://schemas.microsoft.com/office/drawing/2014/main" val="772816537"/>
                    </a:ext>
                  </a:extLst>
                </a:gridCol>
                <a:gridCol w="2450500">
                  <a:extLst>
                    <a:ext uri="{9D8B030D-6E8A-4147-A177-3AD203B41FA5}">
                      <a16:colId xmlns:a16="http://schemas.microsoft.com/office/drawing/2014/main" val="4023261970"/>
                    </a:ext>
                  </a:extLst>
                </a:gridCol>
                <a:gridCol w="1862381">
                  <a:extLst>
                    <a:ext uri="{9D8B030D-6E8A-4147-A177-3AD203B41FA5}">
                      <a16:colId xmlns:a16="http://schemas.microsoft.com/office/drawing/2014/main" val="162653071"/>
                    </a:ext>
                  </a:extLst>
                </a:gridCol>
              </a:tblGrid>
              <a:tr h="428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Drug Name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Clinical Indication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err="1">
                          <a:effectLst/>
                        </a:rPr>
                        <a:t>i.e</a:t>
                      </a:r>
                      <a:r>
                        <a:rPr lang="en-US" sz="1200" dirty="0">
                          <a:effectLst/>
                        </a:rPr>
                        <a:t>, diabetes, infection, </a:t>
                      </a:r>
                      <a:r>
                        <a:rPr lang="en-US" sz="1200" dirty="0" err="1">
                          <a:effectLst/>
                        </a:rPr>
                        <a:t>etc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Route of Administration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err="1">
                          <a:effectLst/>
                        </a:rPr>
                        <a:t>i.v.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s.c.</a:t>
                      </a:r>
                      <a:r>
                        <a:rPr lang="en-US" sz="1200" dirty="0">
                          <a:effectLst/>
                        </a:rPr>
                        <a:t>, oral, </a:t>
                      </a:r>
                      <a:r>
                        <a:rPr lang="en-US" sz="1200" dirty="0" err="1">
                          <a:effectLst/>
                        </a:rPr>
                        <a:t>i.m.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etc</a:t>
                      </a:r>
                      <a:r>
                        <a:rPr lang="en-US" sz="1200" dirty="0">
                          <a:effectLst/>
                        </a:rPr>
                        <a:t>) &amp; Onset of Action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Mechanism of Action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(receptor or cellular target turned on or off)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Major Side Effects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147647"/>
                  </a:ext>
                </a:extLst>
              </a:tr>
              <a:tr h="54533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Adalimumab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Rheumatoid arthritis, psoriatic arthritis, inflammatory bowel disease, and more</a:t>
                      </a: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IV only, long acting</a:t>
                      </a: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Immunosuppressant that directly inhibits signaling of TNF alpha cytokine</a:t>
                      </a: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Infections, anaphylaxis, rash, headache</a:t>
                      </a:r>
                    </a:p>
                  </a:txBody>
                  <a:tcPr marL="27762" marR="27762" marT="0" marB="0" anchor="ctr"/>
                </a:tc>
                <a:extLst>
                  <a:ext uri="{0D108BD9-81ED-4DB2-BD59-A6C34878D82A}">
                    <a16:rowId xmlns:a16="http://schemas.microsoft.com/office/drawing/2014/main" val="1719690558"/>
                  </a:ext>
                </a:extLst>
              </a:tr>
              <a:tr h="64225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Baclofen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Muscle spasms/pain/stiffness often associated with multiple sclerosis/spinal cord injury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Oral (onset unknown but treated 3 times per day), intrathecal (onset &lt;1 h)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Agonist of GABA</a:t>
                      </a:r>
                      <a:r>
                        <a:rPr lang="en-US" sz="1000" baseline="-25000" dirty="0">
                          <a:effectLst/>
                        </a:rPr>
                        <a:t>B</a:t>
                      </a:r>
                      <a:r>
                        <a:rPr lang="en-US" sz="1000" dirty="0">
                          <a:effectLst/>
                        </a:rPr>
                        <a:t> receptor in central nervous system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Sedation, weakness, and fatigue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extLst>
                  <a:ext uri="{0D108BD9-81ED-4DB2-BD59-A6C34878D82A}">
                    <a16:rowId xmlns:a16="http://schemas.microsoft.com/office/drawing/2014/main" val="3891788732"/>
                  </a:ext>
                </a:extLst>
              </a:tr>
              <a:tr h="42817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Dimethyl Fumarate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Multiple sclerosis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Oral, maximal concentration within 3 h however takes time for gene induction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Increases the antioxidant Nrf2 signal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Allergic reaction and flushing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extLst>
                  <a:ext uri="{0D108BD9-81ED-4DB2-BD59-A6C34878D82A}">
                    <a16:rowId xmlns:a16="http://schemas.microsoft.com/office/drawing/2014/main" val="4031633847"/>
                  </a:ext>
                </a:extLst>
              </a:tr>
              <a:tr h="62585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Dupilumab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Allergic diseases including eczema, asthma, sinusitis, and atopic dermatitis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IV only, peak concentration by 1</a:t>
                      </a:r>
                      <a:r>
                        <a:rPr lang="en-US" sz="1000" baseline="30000" dirty="0">
                          <a:effectLst/>
                        </a:rPr>
                        <a:t>st</a:t>
                      </a:r>
                      <a:r>
                        <a:rPr lang="en-US" sz="1000" dirty="0">
                          <a:effectLst/>
                        </a:rPr>
                        <a:t> week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Monoclonal antibody antagonist of immune cytokine receptors and reduces nitric oxide 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Allergic reactions and corneal inflammation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extLst>
                  <a:ext uri="{0D108BD9-81ED-4DB2-BD59-A6C34878D82A}">
                    <a16:rowId xmlns:a16="http://schemas.microsoft.com/office/drawing/2014/main" val="487547516"/>
                  </a:ext>
                </a:extLst>
              </a:tr>
              <a:tr h="321127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Midazolam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Anxiety, spasms, agitation, procedural sedation, and acute seizures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Works within 5 min if IV, 15 min if IM, oral a bit slower, eliminated within a few hours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Enhances the binding of GABA binding to the GABA</a:t>
                      </a:r>
                      <a:r>
                        <a:rPr lang="en-US" sz="1000" baseline="-25000" dirty="0">
                          <a:effectLst/>
                        </a:rPr>
                        <a:t>A</a:t>
                      </a:r>
                      <a:r>
                        <a:rPr lang="en-US" sz="1000" dirty="0">
                          <a:effectLst/>
                        </a:rPr>
                        <a:t> receptor leading to inhibition of neural firing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Amnesia, respiratory depression (low risk), confusion, ataxia, and hypotension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extLst>
                  <a:ext uri="{0D108BD9-81ED-4DB2-BD59-A6C34878D82A}">
                    <a16:rowId xmlns:a16="http://schemas.microsoft.com/office/drawing/2014/main" val="591156592"/>
                  </a:ext>
                </a:extLst>
              </a:tr>
              <a:tr h="321127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Naproxen</a:t>
                      </a: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Pain, inflammatory diseases, gout, fever</a:t>
                      </a: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Oral (onset within an hour and lasts up to 12 h)</a:t>
                      </a: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Inhibit cyclooxygenase-2 enzyme that produces prostaglandins and inflammatory mediators involved in pain and fever</a:t>
                      </a: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Dizziness, headache, stomach pain, long-term use is associated with gastrointestinal bleeding</a:t>
                      </a:r>
                    </a:p>
                  </a:txBody>
                  <a:tcPr marL="27762" marR="27762" marT="0" marB="0" anchor="ctr"/>
                </a:tc>
                <a:extLst>
                  <a:ext uri="{0D108BD9-81ED-4DB2-BD59-A6C34878D82A}">
                    <a16:rowId xmlns:a16="http://schemas.microsoft.com/office/drawing/2014/main" val="2042635857"/>
                  </a:ext>
                </a:extLst>
              </a:tr>
              <a:tr h="69577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Topiramate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Seizures, migraines, and alcohol dependence 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Oral (rapid absorption, peak 2 h)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Agonist of GABA</a:t>
                      </a:r>
                      <a:r>
                        <a:rPr lang="en-US" sz="1000" baseline="-25000" dirty="0">
                          <a:effectLst/>
                        </a:rPr>
                        <a:t>A</a:t>
                      </a:r>
                      <a:r>
                        <a:rPr lang="en-US" sz="1000" dirty="0">
                          <a:effectLst/>
                        </a:rPr>
                        <a:t> receptor as well as antagonizes voltage gated Na</a:t>
                      </a:r>
                      <a:r>
                        <a:rPr lang="en-US" sz="1000" baseline="30000" dirty="0">
                          <a:effectLst/>
                        </a:rPr>
                        <a:t>+</a:t>
                      </a:r>
                      <a:r>
                        <a:rPr lang="en-US" sz="1000" dirty="0">
                          <a:effectLst/>
                        </a:rPr>
                        <a:t> and Ca</a:t>
                      </a:r>
                      <a:r>
                        <a:rPr lang="en-US" sz="1000" baseline="30000" dirty="0">
                          <a:effectLst/>
                        </a:rPr>
                        <a:t>2+</a:t>
                      </a:r>
                      <a:r>
                        <a:rPr lang="en-US" sz="1000" dirty="0">
                          <a:effectLst/>
                        </a:rPr>
                        <a:t> channels, inhibits carbonic anhydrase enzyme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Dizziness, weight loss, sleepy, and gastrointestinal upset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extLst>
                  <a:ext uri="{0D108BD9-81ED-4DB2-BD59-A6C34878D82A}">
                    <a16:rowId xmlns:a16="http://schemas.microsoft.com/office/drawing/2014/main" val="1604436023"/>
                  </a:ext>
                </a:extLst>
              </a:tr>
              <a:tr h="42817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Zolpidem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Insomnia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Onset within 15 min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Agonist of the GABA</a:t>
                      </a:r>
                      <a:r>
                        <a:rPr lang="en-US" sz="1000" baseline="-25000" dirty="0">
                          <a:effectLst/>
                        </a:rPr>
                        <a:t>A</a:t>
                      </a:r>
                      <a:r>
                        <a:rPr lang="en-US" sz="1000" dirty="0">
                          <a:effectLst/>
                        </a:rPr>
                        <a:t> receptor leading to reduced neurotransmission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Headache and dizziness 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7762" marR="27762" marT="0" marB="0" anchor="ctr"/>
                </a:tc>
                <a:extLst>
                  <a:ext uri="{0D108BD9-81ED-4DB2-BD59-A6C34878D82A}">
                    <a16:rowId xmlns:a16="http://schemas.microsoft.com/office/drawing/2014/main" val="3122302819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EC45C481-0882-1C4A-82D5-946819C18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6593"/>
            <a:ext cx="10972800" cy="808038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Goal 2: </a:t>
            </a:r>
            <a:r>
              <a:rPr lang="en-US" dirty="0"/>
              <a:t>Review Your Potential Drugs</a:t>
            </a:r>
          </a:p>
        </p:txBody>
      </p:sp>
    </p:spTree>
    <p:extLst>
      <p:ext uri="{BB962C8B-B14F-4D97-AF65-F5344CB8AC3E}">
        <p14:creationId xmlns:p14="http://schemas.microsoft.com/office/powerpoint/2010/main" val="2809360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7DE35-C07B-864F-ADE9-09FA2B62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Group Work</a:t>
            </a:r>
          </a:p>
        </p:txBody>
      </p:sp>
      <p:pic>
        <p:nvPicPr>
          <p:cNvPr id="9" name="Graphic 8" descr="Meeting with solid fill">
            <a:extLst>
              <a:ext uri="{FF2B5EF4-FFF2-40B4-BE49-F238E27FC236}">
                <a16:creationId xmlns:a16="http://schemas.microsoft.com/office/drawing/2014/main" id="{AE1A86F9-767C-574C-A428-2AE9C5D32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70967" y="1874690"/>
            <a:ext cx="3108619" cy="31086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1206E9-9CF3-3C49-A288-096807EC7D31}"/>
              </a:ext>
            </a:extLst>
          </p:cNvPr>
          <p:cNvSpPr txBox="1"/>
          <p:nvPr/>
        </p:nvSpPr>
        <p:spPr>
          <a:xfrm>
            <a:off x="5268686" y="442816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minutes</a:t>
            </a:r>
          </a:p>
        </p:txBody>
      </p:sp>
    </p:spTree>
    <p:extLst>
      <p:ext uri="{BB962C8B-B14F-4D97-AF65-F5344CB8AC3E}">
        <p14:creationId xmlns:p14="http://schemas.microsoft.com/office/powerpoint/2010/main" val="3192892276"/>
      </p:ext>
    </p:extLst>
  </p:cSld>
  <p:clrMapOvr>
    <a:masterClrMapping/>
  </p:clrMapOvr>
</p:sld>
</file>

<file path=ppt/theme/theme1.xml><?xml version="1.0" encoding="utf-8"?>
<a:theme xmlns:a="http://schemas.openxmlformats.org/drawingml/2006/main" name="RU_template_logotype">
  <a:themeElements>
    <a:clrScheme name="RU_Template_Verdana_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U_Template_Verdana_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_Template_Verdana_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6" id="{80F14C0B-AE0F-CD42-9EF4-8CE5E7DC146F}" vid="{A4D62A20-38FF-AC43-8AA3-2DA467CAF38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1394</Words>
  <Application>Microsoft Macintosh PowerPoint</Application>
  <PresentationFormat>Widescreen</PresentationFormat>
  <Paragraphs>201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RU_template_logotype</vt:lpstr>
      <vt:lpstr>PowerPoint Presentation</vt:lpstr>
      <vt:lpstr>Today’s Session</vt:lpstr>
      <vt:lpstr>Goal 1: Create your Drug Scoring Rubric</vt:lpstr>
      <vt:lpstr>Breakout 1</vt:lpstr>
      <vt:lpstr>Group Work</vt:lpstr>
      <vt:lpstr>Create your Drug Scoring Rubric</vt:lpstr>
      <vt:lpstr>Goal 2: Review Your Potential Drugs</vt:lpstr>
      <vt:lpstr>Goal 2: Review Your Potential Drugs</vt:lpstr>
      <vt:lpstr>Group Work</vt:lpstr>
      <vt:lpstr>PowerPoint Presentation</vt:lpstr>
      <vt:lpstr>Toxicant - Mustard Gas</vt:lpstr>
      <vt:lpstr>Toxicant - Mustard Gas</vt:lpstr>
      <vt:lpstr>Toxicant - Mustard Gas</vt:lpstr>
      <vt:lpstr>Goal 3: Rate and Rank Potential Drugs</vt:lpstr>
      <vt:lpstr>Treatment Option #1 - Naproxen</vt:lpstr>
      <vt:lpstr>Treatment Option #2 - Adalimumab</vt:lpstr>
      <vt:lpstr>Treatment Rankings: Which To Pursue?</vt:lpstr>
      <vt:lpstr>Group Work</vt:lpstr>
      <vt:lpstr>Main Room</vt:lpstr>
      <vt:lpstr>PowerPoint Presentation</vt:lpstr>
      <vt:lpstr>Goal 4: Sales Pitch for NIH Grant Funding</vt:lpstr>
      <vt:lpstr>Group Work</vt:lpstr>
      <vt:lpstr>Let’s Hear Your Sales Pitch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gowlab</dc:creator>
  <cp:lastModifiedBy>Lauren Aleksunes</cp:lastModifiedBy>
  <cp:revision>49</cp:revision>
  <cp:lastPrinted>2021-06-30T19:30:02Z</cp:lastPrinted>
  <dcterms:created xsi:type="dcterms:W3CDTF">2020-07-12T15:04:11Z</dcterms:created>
  <dcterms:modified xsi:type="dcterms:W3CDTF">2022-01-10T02:16:26Z</dcterms:modified>
</cp:coreProperties>
</file>