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8" r:id="rId2"/>
    <p:sldId id="318" r:id="rId3"/>
    <p:sldId id="319" r:id="rId4"/>
    <p:sldId id="320" r:id="rId5"/>
    <p:sldId id="321" r:id="rId6"/>
    <p:sldId id="314" r:id="rId7"/>
    <p:sldId id="322" r:id="rId8"/>
    <p:sldId id="323" r:id="rId9"/>
    <p:sldId id="291" r:id="rId10"/>
    <p:sldId id="313" r:id="rId11"/>
    <p:sldId id="274" r:id="rId12"/>
    <p:sldId id="315" r:id="rId13"/>
    <p:sldId id="269" r:id="rId14"/>
    <p:sldId id="270" r:id="rId15"/>
    <p:sldId id="316" r:id="rId16"/>
    <p:sldId id="273" r:id="rId17"/>
    <p:sldId id="31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6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3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5" d="100"/>
        <a:sy n="10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BAC0E-7817-274A-9FA6-D9488FD05390}" type="datetimeFigureOut">
              <a:rPr lang="en-US" smtClean="0"/>
              <a:t>12/27/21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B0C15-0656-3E4C-9C24-FD393DAEE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26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5B0C15-0656-3E4C-9C24-FD393DAEE0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80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283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075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448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448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137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9175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80" indent="0">
              <a:buNone/>
              <a:defRPr sz="1620"/>
            </a:lvl2pPr>
            <a:lvl3pPr marL="822960" indent="0">
              <a:buNone/>
              <a:defRPr sz="1440"/>
            </a:lvl3pPr>
            <a:lvl4pPr marL="1234440" indent="0">
              <a:buNone/>
              <a:defRPr sz="1260"/>
            </a:lvl4pPr>
            <a:lvl5pPr marL="1645920" indent="0">
              <a:buNone/>
              <a:defRPr sz="1260"/>
            </a:lvl5pPr>
            <a:lvl6pPr marL="2057400" indent="0">
              <a:buNone/>
              <a:defRPr sz="1260"/>
            </a:lvl6pPr>
            <a:lvl7pPr marL="2468880" indent="0">
              <a:buNone/>
              <a:defRPr sz="1260"/>
            </a:lvl7pPr>
            <a:lvl8pPr marL="2880360" indent="0">
              <a:buNone/>
              <a:defRPr sz="1260"/>
            </a:lvl8pPr>
            <a:lvl9pPr marL="3291840" indent="0">
              <a:buNone/>
              <a:defRPr sz="12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01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384800" cy="4533900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384800" cy="4533900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05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226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39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42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52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47CFD1-3747-4C40-984E-5F4B19AB536F}" type="slidenum">
              <a:rPr lang="en-US" sz="1872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87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30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09601"/>
            <a:ext cx="10972800" cy="808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24000"/>
            <a:ext cx="10972800" cy="45339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1" name="Text Box 10"/>
          <p:cNvSpPr txBox="1">
            <a:spLocks noChangeArrowheads="1"/>
          </p:cNvSpPr>
          <p:nvPr/>
        </p:nvSpPr>
        <p:spPr bwMode="auto">
          <a:xfrm>
            <a:off x="6502400" y="98427"/>
            <a:ext cx="5588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B3223EA-10F1-E240-9343-2976EA1668D0}"/>
              </a:ext>
            </a:extLst>
          </p:cNvPr>
          <p:cNvCxnSpPr/>
          <p:nvPr userDrawn="1"/>
        </p:nvCxnSpPr>
        <p:spPr>
          <a:xfrm>
            <a:off x="609600" y="1656080"/>
            <a:ext cx="109728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8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ヒラギノ角ゴ Pro W3" charset="0"/>
          <a:cs typeface="Geneva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  <a:ea typeface="ヒラギノ角ゴ Pro W3" charset="0"/>
          <a:cs typeface="Genev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  <a:ea typeface="ヒラギノ角ゴ Pro W3" charset="0"/>
          <a:cs typeface="Genev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  <a:ea typeface="ヒラギノ角ゴ Pro W3" charset="0"/>
          <a:cs typeface="Genev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  <a:ea typeface="ヒラギノ角ゴ Pro W3" charset="0"/>
          <a:cs typeface="Geneva" charset="0"/>
        </a:defRPr>
      </a:lvl5pPr>
      <a:lvl6pPr marL="41148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</a:defRPr>
      </a:lvl6pPr>
      <a:lvl7pPr marL="82296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</a:defRPr>
      </a:lvl7pPr>
      <a:lvl8pPr marL="123444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</a:defRPr>
      </a:lvl8pPr>
      <a:lvl9pPr marL="164592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charset="0"/>
        </a:defRPr>
      </a:lvl9pPr>
    </p:titleStyle>
    <p:bodyStyle>
      <a:lvl1pPr marL="308610" indent="-30861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ヒラギノ角ゴ Pro W3" charset="0"/>
          <a:cs typeface="Geneva" charset="0"/>
        </a:defRPr>
      </a:lvl1pPr>
      <a:lvl2pPr marL="668656" indent="-257176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  <a:ea typeface="Geneva" charset="0"/>
          <a:cs typeface="Geneva" charset="0"/>
        </a:defRPr>
      </a:lvl2pPr>
      <a:lvl3pPr marL="1028700" indent="-20574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2"/>
          </a:solidFill>
          <a:latin typeface="+mn-lt"/>
          <a:ea typeface="Geneva" charset="0"/>
          <a:cs typeface="Geneva" charset="0"/>
        </a:defRPr>
      </a:lvl3pPr>
      <a:lvl4pPr marL="1440180" indent="-20574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2"/>
          </a:solidFill>
          <a:latin typeface="+mn-lt"/>
          <a:ea typeface="Geneva" charset="0"/>
          <a:cs typeface="Geneva" charset="0"/>
        </a:defRPr>
      </a:lvl4pPr>
      <a:lvl5pPr marL="1851660" indent="-20574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2"/>
          </a:solidFill>
          <a:latin typeface="+mn-lt"/>
          <a:ea typeface="Geneva" charset="0"/>
          <a:cs typeface="Geneva" charset="0"/>
        </a:defRPr>
      </a:lvl5pPr>
      <a:lvl6pPr marL="2263140" indent="-205740" algn="l" rtl="0" eaLnBrk="1" fontAlgn="base" hangingPunct="1">
        <a:spcBef>
          <a:spcPct val="20000"/>
        </a:spcBef>
        <a:spcAft>
          <a:spcPct val="0"/>
        </a:spcAft>
        <a:buChar char="»"/>
        <a:defRPr sz="1260">
          <a:solidFill>
            <a:srgbClr val="5F5F5F"/>
          </a:solidFill>
          <a:latin typeface="+mn-lt"/>
        </a:defRPr>
      </a:lvl6pPr>
      <a:lvl7pPr marL="2674620" indent="-205740" algn="l" rtl="0" eaLnBrk="1" fontAlgn="base" hangingPunct="1">
        <a:spcBef>
          <a:spcPct val="20000"/>
        </a:spcBef>
        <a:spcAft>
          <a:spcPct val="0"/>
        </a:spcAft>
        <a:buChar char="»"/>
        <a:defRPr sz="1260">
          <a:solidFill>
            <a:srgbClr val="5F5F5F"/>
          </a:solidFill>
          <a:latin typeface="+mn-lt"/>
        </a:defRPr>
      </a:lvl7pPr>
      <a:lvl8pPr marL="3086100" indent="-205740" algn="l" rtl="0" eaLnBrk="1" fontAlgn="base" hangingPunct="1">
        <a:spcBef>
          <a:spcPct val="20000"/>
        </a:spcBef>
        <a:spcAft>
          <a:spcPct val="0"/>
        </a:spcAft>
        <a:buChar char="»"/>
        <a:defRPr sz="1260">
          <a:solidFill>
            <a:srgbClr val="5F5F5F"/>
          </a:solidFill>
          <a:latin typeface="+mn-lt"/>
        </a:defRPr>
      </a:lvl8pPr>
      <a:lvl9pPr marL="3497580" indent="-205740" algn="l" rtl="0" eaLnBrk="1" fontAlgn="base" hangingPunct="1">
        <a:spcBef>
          <a:spcPct val="20000"/>
        </a:spcBef>
        <a:spcAft>
          <a:spcPct val="0"/>
        </a:spcAft>
        <a:buChar char="»"/>
        <a:defRPr sz="1260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18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sv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13" Type="http://schemas.openxmlformats.org/officeDocument/2006/relationships/image" Target="../media/image21.png"/><Relationship Id="rId3" Type="http://schemas.openxmlformats.org/officeDocument/2006/relationships/image" Target="../media/image24.sv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22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sv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22.svg"/><Relationship Id="rId7" Type="http://schemas.openxmlformats.org/officeDocument/2006/relationships/image" Target="../media/image3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svg"/><Relationship Id="rId10" Type="http://schemas.openxmlformats.org/officeDocument/2006/relationships/image" Target="../media/image40.sv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sv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sv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10" Type="http://schemas.openxmlformats.org/officeDocument/2006/relationships/image" Target="../media/image22.svg"/><Relationship Id="rId4" Type="http://schemas.openxmlformats.org/officeDocument/2006/relationships/image" Target="../media/image43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icalcountermeasures.gov/glossary.aspx#CBRN%E2%80%9D%22" TargetMode="External"/><Relationship Id="rId2" Type="http://schemas.openxmlformats.org/officeDocument/2006/relationships/hyperlink" Target="http://frwebgate.access.gpo.gov/cgi-bin/getdoc.cgi?dbname=108_cong_public_laws&amp;docid=f:publ276.108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4.svg"/><Relationship Id="rId7" Type="http://schemas.openxmlformats.org/officeDocument/2006/relationships/image" Target="../media/image16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.svg"/><Relationship Id="rId4" Type="http://schemas.openxmlformats.org/officeDocument/2006/relationships/image" Target="../media/image1.png"/><Relationship Id="rId9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01850" y="1271643"/>
            <a:ext cx="7988300" cy="1752600"/>
          </a:xfrm>
        </p:spPr>
        <p:txBody>
          <a:bodyPr/>
          <a:lstStyle/>
          <a:p>
            <a:r>
              <a:rPr lang="en-US" sz="4400" dirty="0"/>
              <a:t>Repurposing Drugs as Countermeasures Against Chemical Weapon Toxicity</a:t>
            </a:r>
          </a:p>
        </p:txBody>
      </p:sp>
      <p:pic>
        <p:nvPicPr>
          <p:cNvPr id="7" name="Graphic 6" descr="Chemicals outline">
            <a:extLst>
              <a:ext uri="{FF2B5EF4-FFF2-40B4-BE49-F238E27FC236}">
                <a16:creationId xmlns:a16="http://schemas.microsoft.com/office/drawing/2014/main" id="{95CD71FD-B0E3-294D-A41D-FCB403A1A9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73867" y="3922345"/>
            <a:ext cx="1397574" cy="1397574"/>
          </a:xfrm>
          <a:prstGeom prst="rect">
            <a:avLst/>
          </a:prstGeom>
        </p:spPr>
      </p:pic>
      <p:pic>
        <p:nvPicPr>
          <p:cNvPr id="9" name="Graphic 8" descr="Needle outline">
            <a:extLst>
              <a:ext uri="{FF2B5EF4-FFF2-40B4-BE49-F238E27FC236}">
                <a16:creationId xmlns:a16="http://schemas.microsoft.com/office/drawing/2014/main" id="{028B4304-0ED8-2742-AA18-CFE5C2348B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41218" y="3833758"/>
            <a:ext cx="1397574" cy="139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957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B632844-AA4F-1149-94B8-AC93FC1F437E}"/>
              </a:ext>
            </a:extLst>
          </p:cNvPr>
          <p:cNvSpPr/>
          <p:nvPr/>
        </p:nvSpPr>
        <p:spPr>
          <a:xfrm>
            <a:off x="0" y="0"/>
            <a:ext cx="12192000" cy="30086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7BDC98-09BE-EA4B-99F0-2DB4BCFF7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247" y="1148028"/>
            <a:ext cx="5790820" cy="808038"/>
          </a:xfrm>
        </p:spPr>
        <p:txBody>
          <a:bodyPr/>
          <a:lstStyle/>
          <a:p>
            <a:pPr algn="ctr"/>
            <a:r>
              <a:rPr lang="en-US" sz="4800" dirty="0"/>
              <a:t>What Properties Does an Effective Drug Possess? </a:t>
            </a:r>
          </a:p>
        </p:txBody>
      </p:sp>
      <p:pic>
        <p:nvPicPr>
          <p:cNvPr id="5" name="Graphic 4" descr="Questions with solid fill">
            <a:extLst>
              <a:ext uri="{FF2B5EF4-FFF2-40B4-BE49-F238E27FC236}">
                <a16:creationId xmlns:a16="http://schemas.microsoft.com/office/drawing/2014/main" id="{BA3F3610-972E-9340-9BEE-CE7D18FC7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298290" y="339990"/>
            <a:ext cx="2097463" cy="2097463"/>
          </a:xfrm>
          <a:prstGeom prst="rect">
            <a:avLst/>
          </a:prstGeom>
        </p:spPr>
      </p:pic>
      <p:pic>
        <p:nvPicPr>
          <p:cNvPr id="6" name="Graphic 5" descr="Needle with solid fill">
            <a:extLst>
              <a:ext uri="{FF2B5EF4-FFF2-40B4-BE49-F238E27FC236}">
                <a16:creationId xmlns:a16="http://schemas.microsoft.com/office/drawing/2014/main" id="{E67E03E8-9A9C-8544-A93C-409B742251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43391" y="3849355"/>
            <a:ext cx="2190874" cy="2190874"/>
          </a:xfrm>
          <a:prstGeom prst="rect">
            <a:avLst/>
          </a:prstGeom>
        </p:spPr>
      </p:pic>
      <p:pic>
        <p:nvPicPr>
          <p:cNvPr id="9" name="Graphic 8" descr="Medicine with solid fill">
            <a:extLst>
              <a:ext uri="{FF2B5EF4-FFF2-40B4-BE49-F238E27FC236}">
                <a16:creationId xmlns:a16="http://schemas.microsoft.com/office/drawing/2014/main" id="{E6C60206-D3AE-8446-9AAC-562571B8E5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87067" y="3849355"/>
            <a:ext cx="2190874" cy="219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521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F42F7-2001-384F-88A4-79AEBF19D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Pathogenesis of Toxicity and Disease</a:t>
            </a:r>
          </a:p>
        </p:txBody>
      </p:sp>
      <p:pic>
        <p:nvPicPr>
          <p:cNvPr id="5" name="Graphic 4" descr="DNA with solid fill">
            <a:extLst>
              <a:ext uri="{FF2B5EF4-FFF2-40B4-BE49-F238E27FC236}">
                <a16:creationId xmlns:a16="http://schemas.microsoft.com/office/drawing/2014/main" id="{06122F2D-E721-0A45-B04C-D5F317C9C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92238">
            <a:off x="1558660" y="2333084"/>
            <a:ext cx="914400" cy="914400"/>
          </a:xfrm>
          <a:prstGeom prst="rect">
            <a:avLst/>
          </a:prstGeom>
        </p:spPr>
      </p:pic>
      <p:pic>
        <p:nvPicPr>
          <p:cNvPr id="7" name="Picture 6" descr="Shape&#10;&#10;Description automatically generated with low confidence">
            <a:extLst>
              <a:ext uri="{FF2B5EF4-FFF2-40B4-BE49-F238E27FC236}">
                <a16:creationId xmlns:a16="http://schemas.microsoft.com/office/drawing/2014/main" id="{2A7D70BB-7817-F349-A428-47928E1A5F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0674">
            <a:off x="2477511" y="2819578"/>
            <a:ext cx="1182385" cy="11823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08117D-140B-F845-9EB6-F381874813F1}"/>
              </a:ext>
            </a:extLst>
          </p:cNvPr>
          <p:cNvSpPr txBox="1"/>
          <p:nvPr/>
        </p:nvSpPr>
        <p:spPr>
          <a:xfrm>
            <a:off x="1497013" y="5152683"/>
            <a:ext cx="207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Disruption of a Cellular Process</a:t>
            </a:r>
          </a:p>
        </p:txBody>
      </p:sp>
      <p:pic>
        <p:nvPicPr>
          <p:cNvPr id="12" name="Picture 11" descr="Shape&#10;&#10;Description automatically generated with low confidence">
            <a:extLst>
              <a:ext uri="{FF2B5EF4-FFF2-40B4-BE49-F238E27FC236}">
                <a16:creationId xmlns:a16="http://schemas.microsoft.com/office/drawing/2014/main" id="{0F3A5E7F-AE99-654E-B2AA-1ADF576D13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98" y="3423207"/>
            <a:ext cx="1638728" cy="16387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FDC0DC4-A968-C34F-ACDB-5F06336499F3}"/>
              </a:ext>
            </a:extLst>
          </p:cNvPr>
          <p:cNvSpPr txBox="1"/>
          <p:nvPr/>
        </p:nvSpPr>
        <p:spPr>
          <a:xfrm>
            <a:off x="5082446" y="4912141"/>
            <a:ext cx="20753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Dysfunction of Multiple Cellular Functions and Cell Integrity as well as Inflammation</a:t>
            </a:r>
          </a:p>
        </p:txBody>
      </p:sp>
      <p:pic>
        <p:nvPicPr>
          <p:cNvPr id="19" name="Picture 18" descr="Shape&#10;&#10;Description automatically generated with low confidence">
            <a:extLst>
              <a:ext uri="{FF2B5EF4-FFF2-40B4-BE49-F238E27FC236}">
                <a16:creationId xmlns:a16="http://schemas.microsoft.com/office/drawing/2014/main" id="{4C44B1BF-F918-6C41-81CA-E9A80578F2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446" y="2439167"/>
            <a:ext cx="2075381" cy="207538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53D3FA7-FFD8-5A4F-832A-45290DD16A98}"/>
              </a:ext>
            </a:extLst>
          </p:cNvPr>
          <p:cNvSpPr txBox="1"/>
          <p:nvPr/>
        </p:nvSpPr>
        <p:spPr>
          <a:xfrm>
            <a:off x="9065288" y="4912141"/>
            <a:ext cx="207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Tissue Damage and Symptoms</a:t>
            </a:r>
          </a:p>
        </p:txBody>
      </p:sp>
      <p:pic>
        <p:nvPicPr>
          <p:cNvPr id="22" name="Graphic 21" descr="Left Brain with solid fill">
            <a:extLst>
              <a:ext uri="{FF2B5EF4-FFF2-40B4-BE49-F238E27FC236}">
                <a16:creationId xmlns:a16="http://schemas.microsoft.com/office/drawing/2014/main" id="{5D171E06-5ECD-D246-9926-A121DD290E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188577" y="2066609"/>
            <a:ext cx="1148915" cy="1148915"/>
          </a:xfrm>
          <a:prstGeom prst="rect">
            <a:avLst/>
          </a:prstGeom>
        </p:spPr>
      </p:pic>
      <p:pic>
        <p:nvPicPr>
          <p:cNvPr id="24" name="Graphic 23" descr="Lungs with solid fill">
            <a:extLst>
              <a:ext uri="{FF2B5EF4-FFF2-40B4-BE49-F238E27FC236}">
                <a16:creationId xmlns:a16="http://schemas.microsoft.com/office/drawing/2014/main" id="{B564EE48-77B4-9445-A0C6-35FDC5C8E12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226268" y="2699533"/>
            <a:ext cx="1148915" cy="1148915"/>
          </a:xfrm>
          <a:prstGeom prst="rect">
            <a:avLst/>
          </a:prstGeom>
        </p:spPr>
      </p:pic>
      <p:pic>
        <p:nvPicPr>
          <p:cNvPr id="26" name="Graphic 25" descr="Cough with solid fill">
            <a:extLst>
              <a:ext uri="{FF2B5EF4-FFF2-40B4-BE49-F238E27FC236}">
                <a16:creationId xmlns:a16="http://schemas.microsoft.com/office/drawing/2014/main" id="{E705AF08-C906-2C48-AC7D-46BB16CB329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971128" y="3476858"/>
            <a:ext cx="1148915" cy="1148915"/>
          </a:xfrm>
          <a:prstGeom prst="rect">
            <a:avLst/>
          </a:prstGeom>
        </p:spPr>
      </p:pic>
      <p:sp>
        <p:nvSpPr>
          <p:cNvPr id="27" name="Right Arrow 26">
            <a:extLst>
              <a:ext uri="{FF2B5EF4-FFF2-40B4-BE49-F238E27FC236}">
                <a16:creationId xmlns:a16="http://schemas.microsoft.com/office/drawing/2014/main" id="{049E69AB-0863-5A4A-BD7B-8E37B6299F0B}"/>
              </a:ext>
            </a:extLst>
          </p:cNvPr>
          <p:cNvSpPr/>
          <p:nvPr/>
        </p:nvSpPr>
        <p:spPr>
          <a:xfrm>
            <a:off x="3677499" y="3653239"/>
            <a:ext cx="729465" cy="39041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ECF0F479-70F3-0D47-8A46-5B3A61935AFC}"/>
              </a:ext>
            </a:extLst>
          </p:cNvPr>
          <p:cNvSpPr/>
          <p:nvPr/>
        </p:nvSpPr>
        <p:spPr>
          <a:xfrm>
            <a:off x="7988175" y="3637052"/>
            <a:ext cx="729465" cy="39041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6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39954F6-F3DF-5642-AA78-0369E73A8CF7}"/>
              </a:ext>
            </a:extLst>
          </p:cNvPr>
          <p:cNvSpPr/>
          <p:nvPr/>
        </p:nvSpPr>
        <p:spPr>
          <a:xfrm>
            <a:off x="0" y="0"/>
            <a:ext cx="12192000" cy="18709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3F42F7-2001-384F-88A4-79AEBF19D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736" y="501014"/>
            <a:ext cx="10972800" cy="808038"/>
          </a:xfrm>
        </p:spPr>
        <p:txBody>
          <a:bodyPr/>
          <a:lstStyle/>
          <a:p>
            <a:pPr algn="ctr"/>
            <a:r>
              <a:rPr lang="en-US" dirty="0"/>
              <a:t>Which Stage Will Be Best </a:t>
            </a:r>
            <a:br>
              <a:rPr lang="en-US" dirty="0"/>
            </a:br>
            <a:r>
              <a:rPr lang="en-US" dirty="0"/>
              <a:t>to Intervene With a Drug?</a:t>
            </a:r>
          </a:p>
        </p:txBody>
      </p:sp>
      <p:pic>
        <p:nvPicPr>
          <p:cNvPr id="5" name="Graphic 4" descr="DNA with solid fill">
            <a:extLst>
              <a:ext uri="{FF2B5EF4-FFF2-40B4-BE49-F238E27FC236}">
                <a16:creationId xmlns:a16="http://schemas.microsoft.com/office/drawing/2014/main" id="{06122F2D-E721-0A45-B04C-D5F317C9C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92238">
            <a:off x="1558660" y="2333084"/>
            <a:ext cx="914400" cy="914400"/>
          </a:xfrm>
          <a:prstGeom prst="rect">
            <a:avLst/>
          </a:prstGeom>
        </p:spPr>
      </p:pic>
      <p:pic>
        <p:nvPicPr>
          <p:cNvPr id="7" name="Picture 6" descr="Shape&#10;&#10;Description automatically generated with low confidence">
            <a:extLst>
              <a:ext uri="{FF2B5EF4-FFF2-40B4-BE49-F238E27FC236}">
                <a16:creationId xmlns:a16="http://schemas.microsoft.com/office/drawing/2014/main" id="{2A7D70BB-7817-F349-A428-47928E1A5F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0674">
            <a:off x="2477511" y="2819578"/>
            <a:ext cx="1182385" cy="11823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08117D-140B-F845-9EB6-F381874813F1}"/>
              </a:ext>
            </a:extLst>
          </p:cNvPr>
          <p:cNvSpPr txBox="1"/>
          <p:nvPr/>
        </p:nvSpPr>
        <p:spPr>
          <a:xfrm>
            <a:off x="1497013" y="5152683"/>
            <a:ext cx="207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Disruption of a Cellular Process</a:t>
            </a:r>
          </a:p>
        </p:txBody>
      </p:sp>
      <p:pic>
        <p:nvPicPr>
          <p:cNvPr id="12" name="Picture 11" descr="Shape&#10;&#10;Description automatically generated with low confidence">
            <a:extLst>
              <a:ext uri="{FF2B5EF4-FFF2-40B4-BE49-F238E27FC236}">
                <a16:creationId xmlns:a16="http://schemas.microsoft.com/office/drawing/2014/main" id="{0F3A5E7F-AE99-654E-B2AA-1ADF576D13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98" y="3423207"/>
            <a:ext cx="1638728" cy="16387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FDC0DC4-A968-C34F-ACDB-5F06336499F3}"/>
              </a:ext>
            </a:extLst>
          </p:cNvPr>
          <p:cNvSpPr txBox="1"/>
          <p:nvPr/>
        </p:nvSpPr>
        <p:spPr>
          <a:xfrm>
            <a:off x="5082446" y="4912141"/>
            <a:ext cx="20753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Dysfunction of Multiple Cellular Functions and Cell Integrity as well as Inflammation</a:t>
            </a:r>
          </a:p>
        </p:txBody>
      </p:sp>
      <p:pic>
        <p:nvPicPr>
          <p:cNvPr id="19" name="Picture 18" descr="Shape&#10;&#10;Description automatically generated with low confidence">
            <a:extLst>
              <a:ext uri="{FF2B5EF4-FFF2-40B4-BE49-F238E27FC236}">
                <a16:creationId xmlns:a16="http://schemas.microsoft.com/office/drawing/2014/main" id="{4C44B1BF-F918-6C41-81CA-E9A80578F2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446" y="2439167"/>
            <a:ext cx="2075381" cy="207538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53D3FA7-FFD8-5A4F-832A-45290DD16A98}"/>
              </a:ext>
            </a:extLst>
          </p:cNvPr>
          <p:cNvSpPr txBox="1"/>
          <p:nvPr/>
        </p:nvSpPr>
        <p:spPr>
          <a:xfrm>
            <a:off x="9065288" y="4912141"/>
            <a:ext cx="207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Tissue Damage and Symptoms</a:t>
            </a:r>
          </a:p>
        </p:txBody>
      </p:sp>
      <p:pic>
        <p:nvPicPr>
          <p:cNvPr id="22" name="Graphic 21" descr="Left Brain with solid fill">
            <a:extLst>
              <a:ext uri="{FF2B5EF4-FFF2-40B4-BE49-F238E27FC236}">
                <a16:creationId xmlns:a16="http://schemas.microsoft.com/office/drawing/2014/main" id="{5D171E06-5ECD-D246-9926-A121DD290E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188577" y="2066609"/>
            <a:ext cx="1148915" cy="1148915"/>
          </a:xfrm>
          <a:prstGeom prst="rect">
            <a:avLst/>
          </a:prstGeom>
        </p:spPr>
      </p:pic>
      <p:pic>
        <p:nvPicPr>
          <p:cNvPr id="24" name="Graphic 23" descr="Lungs with solid fill">
            <a:extLst>
              <a:ext uri="{FF2B5EF4-FFF2-40B4-BE49-F238E27FC236}">
                <a16:creationId xmlns:a16="http://schemas.microsoft.com/office/drawing/2014/main" id="{B564EE48-77B4-9445-A0C6-35FDC5C8E12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226268" y="2699533"/>
            <a:ext cx="1148915" cy="1148915"/>
          </a:xfrm>
          <a:prstGeom prst="rect">
            <a:avLst/>
          </a:prstGeom>
        </p:spPr>
      </p:pic>
      <p:pic>
        <p:nvPicPr>
          <p:cNvPr id="26" name="Graphic 25" descr="Cough with solid fill">
            <a:extLst>
              <a:ext uri="{FF2B5EF4-FFF2-40B4-BE49-F238E27FC236}">
                <a16:creationId xmlns:a16="http://schemas.microsoft.com/office/drawing/2014/main" id="{E705AF08-C906-2C48-AC7D-46BB16CB329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971128" y="3476858"/>
            <a:ext cx="1148915" cy="1148915"/>
          </a:xfrm>
          <a:prstGeom prst="rect">
            <a:avLst/>
          </a:prstGeom>
        </p:spPr>
      </p:pic>
      <p:sp>
        <p:nvSpPr>
          <p:cNvPr id="27" name="Right Arrow 26">
            <a:extLst>
              <a:ext uri="{FF2B5EF4-FFF2-40B4-BE49-F238E27FC236}">
                <a16:creationId xmlns:a16="http://schemas.microsoft.com/office/drawing/2014/main" id="{049E69AB-0863-5A4A-BD7B-8E37B6299F0B}"/>
              </a:ext>
            </a:extLst>
          </p:cNvPr>
          <p:cNvSpPr/>
          <p:nvPr/>
        </p:nvSpPr>
        <p:spPr>
          <a:xfrm>
            <a:off x="3677499" y="3653239"/>
            <a:ext cx="729465" cy="39041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ECF0F479-70F3-0D47-8A46-5B3A61935AFC}"/>
              </a:ext>
            </a:extLst>
          </p:cNvPr>
          <p:cNvSpPr/>
          <p:nvPr/>
        </p:nvSpPr>
        <p:spPr>
          <a:xfrm>
            <a:off x="7988175" y="3637052"/>
            <a:ext cx="729465" cy="39041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phic 14" descr="Questions with solid fill">
            <a:extLst>
              <a:ext uri="{FF2B5EF4-FFF2-40B4-BE49-F238E27FC236}">
                <a16:creationId xmlns:a16="http://schemas.microsoft.com/office/drawing/2014/main" id="{CCD89FDD-A79B-3F47-A217-AB60209E114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flipH="1">
            <a:off x="10337492" y="-46075"/>
            <a:ext cx="1796222" cy="179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700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42210-812D-8B41-B68B-1E34901E4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760" y="496356"/>
            <a:ext cx="10972800" cy="808038"/>
          </a:xfrm>
        </p:spPr>
        <p:txBody>
          <a:bodyPr/>
          <a:lstStyle/>
          <a:p>
            <a:pPr algn="ctr"/>
            <a:r>
              <a:rPr lang="en-US" dirty="0"/>
              <a:t>General Mechanisms of Drug Action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A0DA17E-5C59-524A-9764-340EAB2D5916}"/>
              </a:ext>
            </a:extLst>
          </p:cNvPr>
          <p:cNvSpPr/>
          <p:nvPr/>
        </p:nvSpPr>
        <p:spPr>
          <a:xfrm>
            <a:off x="1535777" y="3611367"/>
            <a:ext cx="2250040" cy="16746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E5712D6-FDA7-834A-B49D-3EC5B5D5186C}"/>
              </a:ext>
            </a:extLst>
          </p:cNvPr>
          <p:cNvSpPr/>
          <p:nvPr/>
        </p:nvSpPr>
        <p:spPr>
          <a:xfrm>
            <a:off x="5056107" y="3611367"/>
            <a:ext cx="2250040" cy="16746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6756454-4B3D-B94E-945F-6162219F01AB}"/>
              </a:ext>
            </a:extLst>
          </p:cNvPr>
          <p:cNvSpPr/>
          <p:nvPr/>
        </p:nvSpPr>
        <p:spPr>
          <a:xfrm>
            <a:off x="8812209" y="3561318"/>
            <a:ext cx="2250040" cy="16746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e 10">
            <a:extLst>
              <a:ext uri="{FF2B5EF4-FFF2-40B4-BE49-F238E27FC236}">
                <a16:creationId xmlns:a16="http://schemas.microsoft.com/office/drawing/2014/main" id="{3209AC35-DF27-0243-B637-046E0FB776FB}"/>
              </a:ext>
            </a:extLst>
          </p:cNvPr>
          <p:cNvSpPr/>
          <p:nvPr/>
        </p:nvSpPr>
        <p:spPr>
          <a:xfrm rot="18954794">
            <a:off x="2159830" y="2985939"/>
            <a:ext cx="1017142" cy="1006868"/>
          </a:xfrm>
          <a:prstGeom prst="pi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Pie 11">
            <a:extLst>
              <a:ext uri="{FF2B5EF4-FFF2-40B4-BE49-F238E27FC236}">
                <a16:creationId xmlns:a16="http://schemas.microsoft.com/office/drawing/2014/main" id="{B072862D-BBC3-6D43-BD8C-23F6D49ADFE6}"/>
              </a:ext>
            </a:extLst>
          </p:cNvPr>
          <p:cNvSpPr/>
          <p:nvPr/>
        </p:nvSpPr>
        <p:spPr>
          <a:xfrm rot="18954794">
            <a:off x="5709818" y="3020601"/>
            <a:ext cx="1017142" cy="1006868"/>
          </a:xfrm>
          <a:prstGeom prst="pi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Pie 12">
            <a:extLst>
              <a:ext uri="{FF2B5EF4-FFF2-40B4-BE49-F238E27FC236}">
                <a16:creationId xmlns:a16="http://schemas.microsoft.com/office/drawing/2014/main" id="{11C128B2-4CC8-2D4E-8E7E-EF37AC8A845F}"/>
              </a:ext>
            </a:extLst>
          </p:cNvPr>
          <p:cNvSpPr/>
          <p:nvPr/>
        </p:nvSpPr>
        <p:spPr>
          <a:xfrm rot="18954794">
            <a:off x="9428659" y="3010328"/>
            <a:ext cx="1017142" cy="1006868"/>
          </a:xfrm>
          <a:prstGeom prst="pi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490C4E24-7AA7-B344-9BFD-2EE768A7E2DE}"/>
              </a:ext>
            </a:extLst>
          </p:cNvPr>
          <p:cNvSpPr/>
          <p:nvPr/>
        </p:nvSpPr>
        <p:spPr>
          <a:xfrm rot="10800000">
            <a:off x="2313942" y="2530035"/>
            <a:ext cx="708917" cy="371742"/>
          </a:xfrm>
          <a:prstGeom prst="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99B030C0-8DE8-EE42-9B0F-392DD46C46BF}"/>
              </a:ext>
            </a:extLst>
          </p:cNvPr>
          <p:cNvSpPr/>
          <p:nvPr/>
        </p:nvSpPr>
        <p:spPr>
          <a:xfrm rot="10800000">
            <a:off x="5863930" y="2135055"/>
            <a:ext cx="708917" cy="371742"/>
          </a:xfrm>
          <a:prstGeom prst="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2BE73A-DDF6-F14B-9C9D-7723FC464B86}"/>
              </a:ext>
            </a:extLst>
          </p:cNvPr>
          <p:cNvSpPr/>
          <p:nvPr/>
        </p:nvSpPr>
        <p:spPr>
          <a:xfrm rot="18919444">
            <a:off x="5949958" y="2905804"/>
            <a:ext cx="544531" cy="50996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0E7444FF-4AF7-0840-ADAB-FCABF1CE3CCB}"/>
              </a:ext>
            </a:extLst>
          </p:cNvPr>
          <p:cNvSpPr/>
          <p:nvPr/>
        </p:nvSpPr>
        <p:spPr>
          <a:xfrm rot="10800000">
            <a:off x="9000118" y="2204853"/>
            <a:ext cx="708917" cy="371742"/>
          </a:xfrm>
          <a:prstGeom prst="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1F3B8AB2-483B-EB42-A9CF-301FC13406A9}"/>
              </a:ext>
            </a:extLst>
          </p:cNvPr>
          <p:cNvSpPr/>
          <p:nvPr/>
        </p:nvSpPr>
        <p:spPr>
          <a:xfrm rot="10800000">
            <a:off x="10873483" y="2436846"/>
            <a:ext cx="708917" cy="37174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7F63E2-D916-1F41-ABFC-A05B67D6E12F}"/>
              </a:ext>
            </a:extLst>
          </p:cNvPr>
          <p:cNvSpPr txBox="1"/>
          <p:nvPr/>
        </p:nvSpPr>
        <p:spPr>
          <a:xfrm>
            <a:off x="63549" y="4288434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4A4392C-E952-454A-AC63-74CF3F1DCE46}"/>
              </a:ext>
            </a:extLst>
          </p:cNvPr>
          <p:cNvCxnSpPr/>
          <p:nvPr/>
        </p:nvCxnSpPr>
        <p:spPr>
          <a:xfrm>
            <a:off x="645760" y="4493648"/>
            <a:ext cx="41096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B0FE387-0605-E245-AF6D-868B99BC4C2D}"/>
              </a:ext>
            </a:extLst>
          </p:cNvPr>
          <p:cNvCxnSpPr/>
          <p:nvPr/>
        </p:nvCxnSpPr>
        <p:spPr>
          <a:xfrm>
            <a:off x="1149494" y="3380812"/>
            <a:ext cx="41096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4DB8922-3711-4C41-BA7E-6389C43AFFBC}"/>
              </a:ext>
            </a:extLst>
          </p:cNvPr>
          <p:cNvSpPr txBox="1"/>
          <p:nvPr/>
        </p:nvSpPr>
        <p:spPr>
          <a:xfrm>
            <a:off x="28674" y="319198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Receptor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A01266F-41BD-B04E-9746-450FEC241776}"/>
              </a:ext>
            </a:extLst>
          </p:cNvPr>
          <p:cNvCxnSpPr/>
          <p:nvPr/>
        </p:nvCxnSpPr>
        <p:spPr>
          <a:xfrm>
            <a:off x="738528" y="2582275"/>
            <a:ext cx="41096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E6DAF06-AC79-1E4F-BAE1-FC2E8C1BF156}"/>
              </a:ext>
            </a:extLst>
          </p:cNvPr>
          <p:cNvSpPr txBox="1"/>
          <p:nvPr/>
        </p:nvSpPr>
        <p:spPr>
          <a:xfrm>
            <a:off x="28674" y="235648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Drug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7523B36-A763-AA43-AFDC-898AF8225378}"/>
              </a:ext>
            </a:extLst>
          </p:cNvPr>
          <p:cNvCxnSpPr>
            <a:cxnSpLocks/>
          </p:cNvCxnSpPr>
          <p:nvPr/>
        </p:nvCxnSpPr>
        <p:spPr>
          <a:xfrm>
            <a:off x="9853528" y="2352690"/>
            <a:ext cx="924063" cy="1884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831D11E-07F4-C048-BEC7-0CEDCFBC2846}"/>
              </a:ext>
            </a:extLst>
          </p:cNvPr>
          <p:cNvSpPr txBox="1"/>
          <p:nvPr/>
        </p:nvSpPr>
        <p:spPr>
          <a:xfrm>
            <a:off x="2056694" y="199117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AGONIST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468D64-0DAA-7F4D-AA71-306ECE772F28}"/>
              </a:ext>
            </a:extLst>
          </p:cNvPr>
          <p:cNvSpPr txBox="1"/>
          <p:nvPr/>
        </p:nvSpPr>
        <p:spPr>
          <a:xfrm>
            <a:off x="6654409" y="2840646"/>
            <a:ext cx="166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ANTAGONIST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634DDC5-4DCD-EB46-8767-0BE298396483}"/>
              </a:ext>
            </a:extLst>
          </p:cNvPr>
          <p:cNvSpPr txBox="1"/>
          <p:nvPr/>
        </p:nvSpPr>
        <p:spPr>
          <a:xfrm rot="515770">
            <a:off x="9709035" y="1862816"/>
            <a:ext cx="1680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METABOLISM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D56F2A-25EB-3B47-975F-08615BCD6D20}"/>
              </a:ext>
            </a:extLst>
          </p:cNvPr>
          <p:cNvSpPr txBox="1"/>
          <p:nvPr/>
        </p:nvSpPr>
        <p:spPr>
          <a:xfrm>
            <a:off x="1354977" y="5347783"/>
            <a:ext cx="269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Increase Cellular Activity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6982E7-BD60-6546-B9C6-6EA1E498A761}"/>
              </a:ext>
            </a:extLst>
          </p:cNvPr>
          <p:cNvSpPr txBox="1"/>
          <p:nvPr/>
        </p:nvSpPr>
        <p:spPr>
          <a:xfrm>
            <a:off x="4954532" y="5347783"/>
            <a:ext cx="2608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Reduce Cellular Activity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D01110A-3F7E-BA4B-B51E-1C5A45232EBF}"/>
              </a:ext>
            </a:extLst>
          </p:cNvPr>
          <p:cNvSpPr txBox="1"/>
          <p:nvPr/>
        </p:nvSpPr>
        <p:spPr>
          <a:xfrm>
            <a:off x="8632993" y="5331943"/>
            <a:ext cx="2608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Reduce Cellular Activity</a:t>
            </a:r>
          </a:p>
        </p:txBody>
      </p:sp>
    </p:spTree>
    <p:extLst>
      <p:ext uri="{BB962C8B-B14F-4D97-AF65-F5344CB8AC3E}">
        <p14:creationId xmlns:p14="http://schemas.microsoft.com/office/powerpoint/2010/main" val="622825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42210-812D-8B41-B68B-1E34901E4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96585"/>
            <a:ext cx="10972800" cy="808038"/>
          </a:xfrm>
        </p:spPr>
        <p:txBody>
          <a:bodyPr/>
          <a:lstStyle/>
          <a:p>
            <a:pPr algn="ctr"/>
            <a:r>
              <a:rPr lang="en-US" dirty="0"/>
              <a:t>Different Exposure Scenarios</a:t>
            </a:r>
          </a:p>
        </p:txBody>
      </p:sp>
      <p:pic>
        <p:nvPicPr>
          <p:cNvPr id="7" name="Graphic 6" descr="Hospital with solid fill">
            <a:extLst>
              <a:ext uri="{FF2B5EF4-FFF2-40B4-BE49-F238E27FC236}">
                <a16:creationId xmlns:a16="http://schemas.microsoft.com/office/drawing/2014/main" id="{5B8DF464-3949-F444-B1A5-9F8DC108B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92624" y="1538358"/>
            <a:ext cx="2662719" cy="2662719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0005CB0B-2C5D-3844-8348-574FCB76ED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921" y="1958172"/>
            <a:ext cx="2097640" cy="2097640"/>
          </a:xfrm>
          <a:prstGeom prst="rect">
            <a:avLst/>
          </a:prstGeom>
        </p:spPr>
      </p:pic>
      <p:pic>
        <p:nvPicPr>
          <p:cNvPr id="11" name="Graphic 10" descr="Ambulance with solid fill">
            <a:extLst>
              <a:ext uri="{FF2B5EF4-FFF2-40B4-BE49-F238E27FC236}">
                <a16:creationId xmlns:a16="http://schemas.microsoft.com/office/drawing/2014/main" id="{49F78863-E839-5048-863A-E08AF193E3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76814" y="1728716"/>
            <a:ext cx="2755186" cy="2755186"/>
          </a:xfrm>
          <a:prstGeom prst="rect">
            <a:avLst/>
          </a:prstGeom>
        </p:spPr>
      </p:pic>
      <p:pic>
        <p:nvPicPr>
          <p:cNvPr id="15" name="Graphic 14" descr="Group of men with solid fill">
            <a:extLst>
              <a:ext uri="{FF2B5EF4-FFF2-40B4-BE49-F238E27FC236}">
                <a16:creationId xmlns:a16="http://schemas.microsoft.com/office/drawing/2014/main" id="{0AE197F2-4BD7-2A43-B78C-42B163F668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1657" y="2196760"/>
            <a:ext cx="1871606" cy="18716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661CC95-55FD-BD41-8475-583D83094A41}"/>
              </a:ext>
            </a:extLst>
          </p:cNvPr>
          <p:cNvSpPr txBox="1"/>
          <p:nvPr/>
        </p:nvSpPr>
        <p:spPr>
          <a:xfrm>
            <a:off x="709769" y="4068366"/>
            <a:ext cx="2075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Civilian Exposure Outside Medical Facility</a:t>
            </a:r>
          </a:p>
          <a:p>
            <a:pPr algn="ctr"/>
            <a:r>
              <a:rPr lang="en-US" dirty="0"/>
              <a:t> (Subway, Park)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127686-DB0D-7D4E-846F-0CCECF123512}"/>
              </a:ext>
            </a:extLst>
          </p:cNvPr>
          <p:cNvSpPr txBox="1"/>
          <p:nvPr/>
        </p:nvSpPr>
        <p:spPr>
          <a:xfrm>
            <a:off x="3392180" y="4068366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Battlefield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3BD0EC-1015-4245-BE2E-5F18C17021CE}"/>
              </a:ext>
            </a:extLst>
          </p:cNvPr>
          <p:cNvSpPr txBox="1"/>
          <p:nvPr/>
        </p:nvSpPr>
        <p:spPr>
          <a:xfrm>
            <a:off x="6116548" y="4055812"/>
            <a:ext cx="207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En</a:t>
            </a:r>
            <a:r>
              <a:rPr lang="en-US" dirty="0"/>
              <a:t> Route to Medical Facility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F36644-F296-174D-B20D-8B967192A6BF}"/>
              </a:ext>
            </a:extLst>
          </p:cNvPr>
          <p:cNvSpPr txBox="1"/>
          <p:nvPr/>
        </p:nvSpPr>
        <p:spPr>
          <a:xfrm>
            <a:off x="9386292" y="4068366"/>
            <a:ext cx="207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 a Medical Facility</a:t>
            </a:r>
          </a:p>
        </p:txBody>
      </p:sp>
    </p:spTree>
    <p:extLst>
      <p:ext uri="{BB962C8B-B14F-4D97-AF65-F5344CB8AC3E}">
        <p14:creationId xmlns:p14="http://schemas.microsoft.com/office/powerpoint/2010/main" val="1734449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E389FA3-37D0-B747-BC47-1AFD444454A5}"/>
              </a:ext>
            </a:extLst>
          </p:cNvPr>
          <p:cNvSpPr/>
          <p:nvPr/>
        </p:nvSpPr>
        <p:spPr>
          <a:xfrm>
            <a:off x="0" y="0"/>
            <a:ext cx="12192000" cy="30086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 descr="Questions with solid fill">
            <a:extLst>
              <a:ext uri="{FF2B5EF4-FFF2-40B4-BE49-F238E27FC236}">
                <a16:creationId xmlns:a16="http://schemas.microsoft.com/office/drawing/2014/main" id="{04BFBEB5-5140-C740-A365-85FCBD7B4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876207" y="99297"/>
            <a:ext cx="2097463" cy="20974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342210-812D-8B41-B68B-1E34901E4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081" y="1041111"/>
            <a:ext cx="8608541" cy="808038"/>
          </a:xfrm>
        </p:spPr>
        <p:txBody>
          <a:bodyPr/>
          <a:lstStyle/>
          <a:p>
            <a:pPr algn="ctr"/>
            <a:r>
              <a:rPr lang="en-US" dirty="0"/>
              <a:t>Drugs That Require Refrigeration Would Be</a:t>
            </a:r>
            <a:r>
              <a:rPr lang="en-US" dirty="0">
                <a:solidFill>
                  <a:srgbClr val="C00000"/>
                </a:solidFill>
              </a:rPr>
              <a:t> LEAST </a:t>
            </a:r>
            <a:r>
              <a:rPr lang="en-US" dirty="0"/>
              <a:t>Helpful in Which Scenario?</a:t>
            </a:r>
          </a:p>
        </p:txBody>
      </p:sp>
      <p:pic>
        <p:nvPicPr>
          <p:cNvPr id="7" name="Graphic 6" descr="Hospital with solid fill">
            <a:extLst>
              <a:ext uri="{FF2B5EF4-FFF2-40B4-BE49-F238E27FC236}">
                <a16:creationId xmlns:a16="http://schemas.microsoft.com/office/drawing/2014/main" id="{5B8DF464-3949-F444-B1A5-9F8DC108BE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92622" y="2870061"/>
            <a:ext cx="2662719" cy="2662719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0005CB0B-2C5D-3844-8348-574FCB76ED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921" y="3119716"/>
            <a:ext cx="2097640" cy="2097640"/>
          </a:xfrm>
          <a:prstGeom prst="rect">
            <a:avLst/>
          </a:prstGeom>
        </p:spPr>
      </p:pic>
      <p:pic>
        <p:nvPicPr>
          <p:cNvPr id="11" name="Graphic 10" descr="Ambulance with solid fill">
            <a:extLst>
              <a:ext uri="{FF2B5EF4-FFF2-40B4-BE49-F238E27FC236}">
                <a16:creationId xmlns:a16="http://schemas.microsoft.com/office/drawing/2014/main" id="{49F78863-E839-5048-863A-E08AF193E3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76814" y="2890260"/>
            <a:ext cx="2755186" cy="2755186"/>
          </a:xfrm>
          <a:prstGeom prst="rect">
            <a:avLst/>
          </a:prstGeom>
        </p:spPr>
      </p:pic>
      <p:pic>
        <p:nvPicPr>
          <p:cNvPr id="15" name="Graphic 14" descr="Group of men with solid fill">
            <a:extLst>
              <a:ext uri="{FF2B5EF4-FFF2-40B4-BE49-F238E27FC236}">
                <a16:creationId xmlns:a16="http://schemas.microsoft.com/office/drawing/2014/main" id="{0AE197F2-4BD7-2A43-B78C-42B163F668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11657" y="3358304"/>
            <a:ext cx="1871606" cy="18716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661CC95-55FD-BD41-8475-583D83094A41}"/>
              </a:ext>
            </a:extLst>
          </p:cNvPr>
          <p:cNvSpPr txBox="1"/>
          <p:nvPr/>
        </p:nvSpPr>
        <p:spPr>
          <a:xfrm>
            <a:off x="709769" y="5229910"/>
            <a:ext cx="2075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Civilian Exposure Outside Medical Facility (School, Subway, Park)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127686-DB0D-7D4E-846F-0CCECF123512}"/>
              </a:ext>
            </a:extLst>
          </p:cNvPr>
          <p:cNvSpPr txBox="1"/>
          <p:nvPr/>
        </p:nvSpPr>
        <p:spPr>
          <a:xfrm>
            <a:off x="3392180" y="5229910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Battlefield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3BD0EC-1015-4245-BE2E-5F18C17021CE}"/>
              </a:ext>
            </a:extLst>
          </p:cNvPr>
          <p:cNvSpPr txBox="1"/>
          <p:nvPr/>
        </p:nvSpPr>
        <p:spPr>
          <a:xfrm>
            <a:off x="6116548" y="5217356"/>
            <a:ext cx="207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En</a:t>
            </a:r>
            <a:r>
              <a:rPr lang="en-US" dirty="0"/>
              <a:t> Route to Medical Facility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F36644-F296-174D-B20D-8B967192A6BF}"/>
              </a:ext>
            </a:extLst>
          </p:cNvPr>
          <p:cNvSpPr txBox="1"/>
          <p:nvPr/>
        </p:nvSpPr>
        <p:spPr>
          <a:xfrm>
            <a:off x="9386292" y="5229910"/>
            <a:ext cx="207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 a Medical Facility</a:t>
            </a:r>
          </a:p>
        </p:txBody>
      </p:sp>
    </p:spTree>
    <p:extLst>
      <p:ext uri="{BB962C8B-B14F-4D97-AF65-F5344CB8AC3E}">
        <p14:creationId xmlns:p14="http://schemas.microsoft.com/office/powerpoint/2010/main" val="3676287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42210-812D-8B41-B68B-1E34901E4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96585"/>
            <a:ext cx="10972800" cy="808038"/>
          </a:xfrm>
        </p:spPr>
        <p:txBody>
          <a:bodyPr/>
          <a:lstStyle/>
          <a:p>
            <a:pPr algn="ctr"/>
            <a:r>
              <a:rPr lang="en-US" dirty="0"/>
              <a:t>Different Routes of Administration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61CC95-55FD-BD41-8475-583D83094A41}"/>
              </a:ext>
            </a:extLst>
          </p:cNvPr>
          <p:cNvSpPr txBox="1"/>
          <p:nvPr/>
        </p:nvSpPr>
        <p:spPr>
          <a:xfrm>
            <a:off x="709769" y="4068366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 the Skin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127686-DB0D-7D4E-846F-0CCECF123512}"/>
              </a:ext>
            </a:extLst>
          </p:cNvPr>
          <p:cNvSpPr txBox="1"/>
          <p:nvPr/>
        </p:nvSpPr>
        <p:spPr>
          <a:xfrm>
            <a:off x="5043754" y="4096711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 the Lungs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3BD0EC-1015-4245-BE2E-5F18C17021CE}"/>
              </a:ext>
            </a:extLst>
          </p:cNvPr>
          <p:cNvSpPr txBox="1"/>
          <p:nvPr/>
        </p:nvSpPr>
        <p:spPr>
          <a:xfrm>
            <a:off x="9507019" y="4068366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 the Blood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F36644-F296-174D-B20D-8B967192A6BF}"/>
              </a:ext>
            </a:extLst>
          </p:cNvPr>
          <p:cNvSpPr txBox="1"/>
          <p:nvPr/>
        </p:nvSpPr>
        <p:spPr>
          <a:xfrm>
            <a:off x="7268389" y="4096711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By Mouth</a:t>
            </a:r>
          </a:p>
        </p:txBody>
      </p:sp>
      <p:pic>
        <p:nvPicPr>
          <p:cNvPr id="4" name="Graphic 3" descr="Needle with solid fill">
            <a:extLst>
              <a:ext uri="{FF2B5EF4-FFF2-40B4-BE49-F238E27FC236}">
                <a16:creationId xmlns:a16="http://schemas.microsoft.com/office/drawing/2014/main" id="{899D869C-451C-644A-B83B-C076C1235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46744" y="2393190"/>
            <a:ext cx="1354476" cy="1354476"/>
          </a:xfrm>
          <a:prstGeom prst="rect">
            <a:avLst/>
          </a:prstGeom>
        </p:spPr>
      </p:pic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id="{E51ED2D6-D7F1-3A42-809F-5EDE37DC54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4026">
            <a:off x="980179" y="2254946"/>
            <a:ext cx="1534560" cy="153456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099EAB8-6C3F-CE43-B940-001D1AA3B852}"/>
              </a:ext>
            </a:extLst>
          </p:cNvPr>
          <p:cNvSpPr txBox="1"/>
          <p:nvPr/>
        </p:nvSpPr>
        <p:spPr>
          <a:xfrm>
            <a:off x="2819119" y="4068366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 the Eyes</a:t>
            </a:r>
          </a:p>
        </p:txBody>
      </p:sp>
      <p:pic>
        <p:nvPicPr>
          <p:cNvPr id="10" name="Graphic 9" descr="Eye dropper with solid fill">
            <a:extLst>
              <a:ext uri="{FF2B5EF4-FFF2-40B4-BE49-F238E27FC236}">
                <a16:creationId xmlns:a16="http://schemas.microsoft.com/office/drawing/2014/main" id="{1398996A-DFF6-3D49-8FFF-365F3A663B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86019" y="2404064"/>
            <a:ext cx="1354476" cy="1354476"/>
          </a:xfrm>
          <a:prstGeom prst="rect">
            <a:avLst/>
          </a:prstGeom>
        </p:spPr>
      </p:pic>
      <p:pic>
        <p:nvPicPr>
          <p:cNvPr id="21" name="Picture 20" descr="Shape&#10;&#10;Description automatically generated with low confidence">
            <a:extLst>
              <a:ext uri="{FF2B5EF4-FFF2-40B4-BE49-F238E27FC236}">
                <a16:creationId xmlns:a16="http://schemas.microsoft.com/office/drawing/2014/main" id="{DC42E15E-277F-6D4F-B750-17136FBC10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909" y="2663542"/>
            <a:ext cx="1094998" cy="1094998"/>
          </a:xfrm>
          <a:prstGeom prst="rect">
            <a:avLst/>
          </a:prstGeom>
        </p:spPr>
      </p:pic>
      <p:pic>
        <p:nvPicPr>
          <p:cNvPr id="23" name="Picture 22" descr="Shape&#10;&#10;Description automatically generated with low confidence">
            <a:extLst>
              <a:ext uri="{FF2B5EF4-FFF2-40B4-BE49-F238E27FC236}">
                <a16:creationId xmlns:a16="http://schemas.microsoft.com/office/drawing/2014/main" id="{9A4DA42D-8DD4-224A-8E7F-347F41EA07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05" y="2393190"/>
            <a:ext cx="1615897" cy="161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40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FF9EB45-DE9D-214D-B1C5-5215526753BA}"/>
              </a:ext>
            </a:extLst>
          </p:cNvPr>
          <p:cNvSpPr/>
          <p:nvPr/>
        </p:nvSpPr>
        <p:spPr>
          <a:xfrm>
            <a:off x="0" y="0"/>
            <a:ext cx="12192000" cy="30086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42210-812D-8B41-B68B-1E34901E4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39140"/>
            <a:ext cx="8991600" cy="808038"/>
          </a:xfrm>
        </p:spPr>
        <p:txBody>
          <a:bodyPr/>
          <a:lstStyle/>
          <a:p>
            <a:pPr algn="ctr"/>
            <a:r>
              <a:rPr lang="en-US" dirty="0"/>
              <a:t>If You Are At Indoor Concert and a Chemical Weapon is Released, </a:t>
            </a:r>
            <a:br>
              <a:rPr lang="en-US" dirty="0"/>
            </a:br>
            <a:r>
              <a:rPr lang="en-US" dirty="0"/>
              <a:t>Which Route Can You </a:t>
            </a:r>
            <a:r>
              <a:rPr lang="en-US" dirty="0">
                <a:solidFill>
                  <a:srgbClr val="C00000"/>
                </a:solidFill>
              </a:rPr>
              <a:t>LEAST</a:t>
            </a:r>
            <a:r>
              <a:rPr lang="en-US" dirty="0"/>
              <a:t> Likely Administer A Drug?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61CC95-55FD-BD41-8475-583D83094A41}"/>
              </a:ext>
            </a:extLst>
          </p:cNvPr>
          <p:cNvSpPr txBox="1"/>
          <p:nvPr/>
        </p:nvSpPr>
        <p:spPr>
          <a:xfrm>
            <a:off x="709769" y="4982774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 the Skin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127686-DB0D-7D4E-846F-0CCECF123512}"/>
              </a:ext>
            </a:extLst>
          </p:cNvPr>
          <p:cNvSpPr txBox="1"/>
          <p:nvPr/>
        </p:nvSpPr>
        <p:spPr>
          <a:xfrm>
            <a:off x="5043754" y="5011119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 the Lungs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3BD0EC-1015-4245-BE2E-5F18C17021CE}"/>
              </a:ext>
            </a:extLst>
          </p:cNvPr>
          <p:cNvSpPr txBox="1"/>
          <p:nvPr/>
        </p:nvSpPr>
        <p:spPr>
          <a:xfrm>
            <a:off x="9507019" y="4982774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 the Blood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F36644-F296-174D-B20D-8B967192A6BF}"/>
              </a:ext>
            </a:extLst>
          </p:cNvPr>
          <p:cNvSpPr txBox="1"/>
          <p:nvPr/>
        </p:nvSpPr>
        <p:spPr>
          <a:xfrm>
            <a:off x="7268389" y="5011119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By Mouth</a:t>
            </a:r>
          </a:p>
        </p:txBody>
      </p:sp>
      <p:pic>
        <p:nvPicPr>
          <p:cNvPr id="4" name="Graphic 3" descr="Needle with solid fill">
            <a:extLst>
              <a:ext uri="{FF2B5EF4-FFF2-40B4-BE49-F238E27FC236}">
                <a16:creationId xmlns:a16="http://schemas.microsoft.com/office/drawing/2014/main" id="{899D869C-451C-644A-B83B-C076C1235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46744" y="3307598"/>
            <a:ext cx="1354476" cy="1354476"/>
          </a:xfrm>
          <a:prstGeom prst="rect">
            <a:avLst/>
          </a:prstGeom>
        </p:spPr>
      </p:pic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id="{E51ED2D6-D7F1-3A42-809F-5EDE37DC54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4026">
            <a:off x="980179" y="3169354"/>
            <a:ext cx="1534560" cy="153456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099EAB8-6C3F-CE43-B940-001D1AA3B852}"/>
              </a:ext>
            </a:extLst>
          </p:cNvPr>
          <p:cNvSpPr txBox="1"/>
          <p:nvPr/>
        </p:nvSpPr>
        <p:spPr>
          <a:xfrm>
            <a:off x="2819119" y="4982774"/>
            <a:ext cx="207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 the Eyes</a:t>
            </a:r>
          </a:p>
        </p:txBody>
      </p:sp>
      <p:pic>
        <p:nvPicPr>
          <p:cNvPr id="10" name="Graphic 9" descr="Eye dropper with solid fill">
            <a:extLst>
              <a:ext uri="{FF2B5EF4-FFF2-40B4-BE49-F238E27FC236}">
                <a16:creationId xmlns:a16="http://schemas.microsoft.com/office/drawing/2014/main" id="{1398996A-DFF6-3D49-8FFF-365F3A663B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86019" y="3318472"/>
            <a:ext cx="1354476" cy="1354476"/>
          </a:xfrm>
          <a:prstGeom prst="rect">
            <a:avLst/>
          </a:prstGeom>
        </p:spPr>
      </p:pic>
      <p:pic>
        <p:nvPicPr>
          <p:cNvPr id="21" name="Picture 20" descr="Shape&#10;&#10;Description automatically generated with low confidence">
            <a:extLst>
              <a:ext uri="{FF2B5EF4-FFF2-40B4-BE49-F238E27FC236}">
                <a16:creationId xmlns:a16="http://schemas.microsoft.com/office/drawing/2014/main" id="{DC42E15E-277F-6D4F-B750-17136FBC10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909" y="3577950"/>
            <a:ext cx="1094998" cy="1094998"/>
          </a:xfrm>
          <a:prstGeom prst="rect">
            <a:avLst/>
          </a:prstGeom>
        </p:spPr>
      </p:pic>
      <p:pic>
        <p:nvPicPr>
          <p:cNvPr id="23" name="Picture 22" descr="Shape&#10;&#10;Description automatically generated with low confidence">
            <a:extLst>
              <a:ext uri="{FF2B5EF4-FFF2-40B4-BE49-F238E27FC236}">
                <a16:creationId xmlns:a16="http://schemas.microsoft.com/office/drawing/2014/main" id="{9A4DA42D-8DD4-224A-8E7F-347F41EA07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05" y="3307598"/>
            <a:ext cx="1615897" cy="1615897"/>
          </a:xfrm>
          <a:prstGeom prst="rect">
            <a:avLst/>
          </a:prstGeom>
        </p:spPr>
      </p:pic>
      <p:pic>
        <p:nvPicPr>
          <p:cNvPr id="14" name="Graphic 13" descr="Questions with solid fill">
            <a:extLst>
              <a:ext uri="{FF2B5EF4-FFF2-40B4-BE49-F238E27FC236}">
                <a16:creationId xmlns:a16="http://schemas.microsoft.com/office/drawing/2014/main" id="{71F42596-DE42-E741-9445-F7D65B19AA6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9793276" y="457162"/>
            <a:ext cx="2097463" cy="209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856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C668B-3640-C54E-A5D9-D95D5F506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Threats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F1FF5-AB84-4C4F-8C30-647222554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06886"/>
            <a:ext cx="3808288" cy="45339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Terrorist Attack</a:t>
            </a:r>
          </a:p>
          <a:p>
            <a:r>
              <a:rPr lang="en-US" dirty="0"/>
              <a:t>World Trade Center and Pentagon Attacks</a:t>
            </a:r>
          </a:p>
          <a:p>
            <a:r>
              <a:rPr lang="en-US" dirty="0"/>
              <a:t>Sept 11, 2001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1EC5D8E-463D-1F41-8D24-15446E297555}"/>
              </a:ext>
            </a:extLst>
          </p:cNvPr>
          <p:cNvSpPr txBox="1">
            <a:spLocks/>
          </p:cNvSpPr>
          <p:nvPr/>
        </p:nvSpPr>
        <p:spPr bwMode="auto">
          <a:xfrm>
            <a:off x="4530905" y="2006886"/>
            <a:ext cx="3808288" cy="45339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8610" indent="-30861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2"/>
                </a:solidFill>
                <a:latin typeface="+mn-lt"/>
                <a:ea typeface="ヒラギノ角ゴ Pro W3" charset="0"/>
                <a:cs typeface="Geneva" charset="0"/>
              </a:defRPr>
            </a:lvl1pPr>
            <a:lvl2pPr marL="668656" indent="-25717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2pPr>
            <a:lvl3pPr marL="102870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3pPr>
            <a:lvl4pPr marL="144018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4pPr>
            <a:lvl5pPr marL="185166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5pPr>
            <a:lvl6pPr marL="226314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6pPr>
            <a:lvl7pPr marL="267462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7pPr>
            <a:lvl8pPr marL="308610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8pPr>
            <a:lvl9pPr marL="349758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2800" kern="0" dirty="0">
                <a:solidFill>
                  <a:srgbClr val="C00000"/>
                </a:solidFill>
              </a:rPr>
              <a:t>Biological Threat</a:t>
            </a:r>
          </a:p>
          <a:p>
            <a:r>
              <a:rPr lang="en-US" kern="0" dirty="0"/>
              <a:t>Anthrax Exposure on Capital Hill</a:t>
            </a:r>
          </a:p>
          <a:p>
            <a:r>
              <a:rPr lang="en-US" kern="0" dirty="0"/>
              <a:t>Oct 18, 2001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2A7B16-6E7C-014F-B9B4-D4DD8077AD48}"/>
              </a:ext>
            </a:extLst>
          </p:cNvPr>
          <p:cNvSpPr txBox="1">
            <a:spLocks/>
          </p:cNvSpPr>
          <p:nvPr/>
        </p:nvSpPr>
        <p:spPr bwMode="auto">
          <a:xfrm>
            <a:off x="8452210" y="2006886"/>
            <a:ext cx="3808288" cy="45339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8610" indent="-30861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2"/>
                </a:solidFill>
                <a:latin typeface="+mn-lt"/>
                <a:ea typeface="ヒラギノ角ゴ Pro W3" charset="0"/>
                <a:cs typeface="Geneva" charset="0"/>
              </a:defRPr>
            </a:lvl1pPr>
            <a:lvl2pPr marL="668656" indent="-25717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2pPr>
            <a:lvl3pPr marL="102870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3pPr>
            <a:lvl4pPr marL="144018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4pPr>
            <a:lvl5pPr marL="185166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2"/>
                </a:solidFill>
                <a:latin typeface="+mn-lt"/>
                <a:ea typeface="Geneva" charset="0"/>
                <a:cs typeface="Geneva" charset="0"/>
              </a:defRPr>
            </a:lvl5pPr>
            <a:lvl6pPr marL="226314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6pPr>
            <a:lvl7pPr marL="267462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7pPr>
            <a:lvl8pPr marL="308610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8pPr>
            <a:lvl9pPr marL="3497580" indent="-20574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60">
                <a:solidFill>
                  <a:srgbClr val="5F5F5F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2800" kern="0" dirty="0">
                <a:solidFill>
                  <a:srgbClr val="C00000"/>
                </a:solidFill>
              </a:rPr>
              <a:t>Radiation Threat</a:t>
            </a:r>
          </a:p>
          <a:p>
            <a:r>
              <a:rPr lang="en-US" kern="0" dirty="0"/>
              <a:t>Chernobyl Nuclear Reactor Accident</a:t>
            </a:r>
          </a:p>
          <a:p>
            <a:r>
              <a:rPr lang="en-US" kern="0" dirty="0"/>
              <a:t>April 26, 1986</a:t>
            </a:r>
          </a:p>
        </p:txBody>
      </p:sp>
      <p:pic>
        <p:nvPicPr>
          <p:cNvPr id="7" name="Graphic 6" descr="City with solid fill">
            <a:extLst>
              <a:ext uri="{FF2B5EF4-FFF2-40B4-BE49-F238E27FC236}">
                <a16:creationId xmlns:a16="http://schemas.microsoft.com/office/drawing/2014/main" id="{477E960B-A38E-0C44-B500-F66A1F06F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8394" y="4565820"/>
            <a:ext cx="1565189" cy="1565189"/>
          </a:xfrm>
          <a:prstGeom prst="rect">
            <a:avLst/>
          </a:prstGeom>
        </p:spPr>
      </p:pic>
      <p:pic>
        <p:nvPicPr>
          <p:cNvPr id="9" name="Graphic 8" descr="Germ with solid fill">
            <a:extLst>
              <a:ext uri="{FF2B5EF4-FFF2-40B4-BE49-F238E27FC236}">
                <a16:creationId xmlns:a16="http://schemas.microsoft.com/office/drawing/2014/main" id="{CAFA1BA9-E23A-B547-8064-8A204F308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13405" y="4565819"/>
            <a:ext cx="1565189" cy="1565189"/>
          </a:xfrm>
          <a:prstGeom prst="rect">
            <a:avLst/>
          </a:prstGeom>
        </p:spPr>
      </p:pic>
      <p:pic>
        <p:nvPicPr>
          <p:cNvPr id="11" name="Graphic 10" descr="Power Plant with solid fill">
            <a:extLst>
              <a:ext uri="{FF2B5EF4-FFF2-40B4-BE49-F238E27FC236}">
                <a16:creationId xmlns:a16="http://schemas.microsoft.com/office/drawing/2014/main" id="{C38B9D07-BC48-EF48-8640-B8C901EA01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74658" y="4526000"/>
            <a:ext cx="1565189" cy="1565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425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BBABA-7482-8544-B072-1F28D4E30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 err="1"/>
              <a:t>Bioshield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9A97DD-4956-F549-86E0-505EC909B99F}"/>
              </a:ext>
            </a:extLst>
          </p:cNvPr>
          <p:cNvSpPr/>
          <p:nvPr/>
        </p:nvSpPr>
        <p:spPr>
          <a:xfrm>
            <a:off x="4857137" y="1902913"/>
            <a:ext cx="68465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Roboto" panose="02000000000000000000" pitchFamily="2" charset="0"/>
              </a:rPr>
              <a:t>President George W. Bush signed the </a:t>
            </a:r>
            <a:r>
              <a:rPr lang="en-US" sz="2400" dirty="0">
                <a:latin typeface="Roboto" panose="02000000000000000000" pitchFamily="2" charset="0"/>
                <a:hlinkClick r:id="rId2" tooltip="http://frwebgate.access.gpo.gov/cgi-bin/getdoc.cgi?dbname=108_cong_public_laws&amp;docid=f:publ276.108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Project BioShield Act of 2004</a:t>
            </a:r>
            <a:r>
              <a:rPr lang="en-US" sz="2400" dirty="0">
                <a:latin typeface="Roboto" panose="02000000000000000000" pitchFamily="2" charset="0"/>
              </a:rPr>
              <a:t> into law as part of a broader strategy to defend America against the threat of weapons of mass destruction.</a:t>
            </a:r>
          </a:p>
          <a:p>
            <a:endParaRPr lang="en-US" sz="2400" dirty="0">
              <a:latin typeface="Roboto" panose="02000000000000000000" pitchFamily="2" charset="0"/>
            </a:endParaRPr>
          </a:p>
          <a:p>
            <a:r>
              <a:rPr lang="en-US" sz="2400" dirty="0">
                <a:solidFill>
                  <a:srgbClr val="C00000"/>
                </a:solidFill>
                <a:latin typeface="Roboto" panose="02000000000000000000" pitchFamily="2" charset="0"/>
              </a:rPr>
              <a:t>Purpose: </a:t>
            </a:r>
            <a:r>
              <a:rPr lang="en-US" sz="2400" dirty="0">
                <a:latin typeface="Roboto" panose="02000000000000000000" pitchFamily="2" charset="0"/>
              </a:rPr>
              <a:t>to accelerate the research, development, purchase, and availability of effective medical countermeasures against biological, chemical, radiological, and nuclear (</a:t>
            </a:r>
            <a:r>
              <a:rPr lang="en-US" sz="2400" u="sng" dirty="0">
                <a:latin typeface="Roboto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CBRN</a:t>
            </a:r>
            <a:r>
              <a:rPr lang="en-US" sz="2400" dirty="0">
                <a:latin typeface="Roboto" panose="02000000000000000000" pitchFamily="2" charset="0"/>
              </a:rPr>
              <a:t>) agents.</a:t>
            </a:r>
          </a:p>
          <a:p>
            <a:r>
              <a:rPr lang="en-US" sz="2400" dirty="0">
                <a:latin typeface="Roboto" panose="02000000000000000000" pitchFamily="2" charset="0"/>
              </a:rPr>
              <a:t> </a:t>
            </a:r>
          </a:p>
          <a:p>
            <a:r>
              <a:rPr lang="en-US" sz="2400" dirty="0">
                <a:latin typeface="Roboto" panose="02000000000000000000" pitchFamily="2" charset="0"/>
              </a:rPr>
              <a:t>Research funding for NIH</a:t>
            </a:r>
            <a:endParaRPr lang="en-US" sz="2400" dirty="0"/>
          </a:p>
        </p:txBody>
      </p:sp>
      <p:pic>
        <p:nvPicPr>
          <p:cNvPr id="6" name="Graphic 5" descr="Scales of justice with solid fill">
            <a:extLst>
              <a:ext uri="{FF2B5EF4-FFF2-40B4-BE49-F238E27FC236}">
                <a16:creationId xmlns:a16="http://schemas.microsoft.com/office/drawing/2014/main" id="{D12AC205-8B54-C54B-9D09-EBB02AFF0F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4100" y="251460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53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2D8986-0715-0549-8998-EA1C9C9CE571}"/>
              </a:ext>
            </a:extLst>
          </p:cNvPr>
          <p:cNvSpPr txBox="1"/>
          <p:nvPr/>
        </p:nvSpPr>
        <p:spPr>
          <a:xfrm>
            <a:off x="1217612" y="2237875"/>
            <a:ext cx="975677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Responsible for procurement and development of medical countermeasures, principally against chemical, biological, radiological and nuclear threats, as well as pandemic influenza, SARS-CoV2 and emerging diseases</a:t>
            </a:r>
          </a:p>
          <a:p>
            <a:pPr algn="ctr"/>
            <a:endParaRPr lang="en-US" sz="2000" dirty="0"/>
          </a:p>
        </p:txBody>
      </p:sp>
      <p:pic>
        <p:nvPicPr>
          <p:cNvPr id="7" name="Graphic 6" descr="Radioactive with solid fill">
            <a:extLst>
              <a:ext uri="{FF2B5EF4-FFF2-40B4-BE49-F238E27FC236}">
                <a16:creationId xmlns:a16="http://schemas.microsoft.com/office/drawing/2014/main" id="{85683A79-2FBF-2444-9190-01FE1DDED3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5275" y="4809062"/>
            <a:ext cx="1397574" cy="1397574"/>
          </a:xfrm>
          <a:prstGeom prst="rect">
            <a:avLst/>
          </a:prstGeom>
        </p:spPr>
      </p:pic>
      <p:pic>
        <p:nvPicPr>
          <p:cNvPr id="9" name="Graphic 8" descr="Chemicals outline">
            <a:extLst>
              <a:ext uri="{FF2B5EF4-FFF2-40B4-BE49-F238E27FC236}">
                <a16:creationId xmlns:a16="http://schemas.microsoft.com/office/drawing/2014/main" id="{C9537DDF-BEC0-FD4F-8123-D5C50F3995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11600" y="4897649"/>
            <a:ext cx="1397574" cy="1397574"/>
          </a:xfrm>
          <a:prstGeom prst="rect">
            <a:avLst/>
          </a:prstGeom>
        </p:spPr>
      </p:pic>
      <p:pic>
        <p:nvPicPr>
          <p:cNvPr id="11" name="Graphic 10" descr="Immunity with solid fill">
            <a:extLst>
              <a:ext uri="{FF2B5EF4-FFF2-40B4-BE49-F238E27FC236}">
                <a16:creationId xmlns:a16="http://schemas.microsoft.com/office/drawing/2014/main" id="{7902639D-3974-F448-B7B8-A6F39B5808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6127" y="4809062"/>
            <a:ext cx="1397574" cy="1397574"/>
          </a:xfrm>
          <a:prstGeom prst="rect">
            <a:avLst/>
          </a:prstGeom>
        </p:spPr>
      </p:pic>
      <p:pic>
        <p:nvPicPr>
          <p:cNvPr id="15" name="Graphic 14" descr="Needle outline">
            <a:extLst>
              <a:ext uri="{FF2B5EF4-FFF2-40B4-BE49-F238E27FC236}">
                <a16:creationId xmlns:a16="http://schemas.microsoft.com/office/drawing/2014/main" id="{42B930C9-93E7-1A46-8CB6-A71B7EA3CE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78951" y="4809062"/>
            <a:ext cx="1397574" cy="1397574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C84868F6-2BC0-0244-AB2B-5BD2352B689E}"/>
              </a:ext>
            </a:extLst>
          </p:cNvPr>
          <p:cNvSpPr txBox="1">
            <a:spLocks/>
          </p:cNvSpPr>
          <p:nvPr/>
        </p:nvSpPr>
        <p:spPr bwMode="auto">
          <a:xfrm>
            <a:off x="609600" y="508001"/>
            <a:ext cx="10972800" cy="808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5pPr>
            <a:lvl6pPr marL="41148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6pPr>
            <a:lvl7pPr marL="82296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7pPr>
            <a:lvl8pPr marL="123444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8pPr>
            <a:lvl9pPr marL="164592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/>
              <a:t>Biomedical Advanced Research and Development Authority (BARDA)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631993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3925E-F67C-D649-B29D-300A94105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96081"/>
            <a:ext cx="10972800" cy="808038"/>
          </a:xfrm>
        </p:spPr>
        <p:txBody>
          <a:bodyPr/>
          <a:lstStyle/>
          <a:p>
            <a:pPr algn="ctr"/>
            <a:r>
              <a:rPr lang="en-US" dirty="0"/>
              <a:t>Pandemic and All-Hazards Preparedness </a:t>
            </a:r>
            <a:r>
              <a:rPr lang="en-US" dirty="0" err="1"/>
              <a:t>Reauthoization</a:t>
            </a:r>
            <a:r>
              <a:rPr lang="en-US" dirty="0"/>
              <a:t> Act (2013)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ECF20-988A-0145-B970-D2C58CDA2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28019"/>
            <a:ext cx="10972800" cy="4533900"/>
          </a:xfrm>
        </p:spPr>
        <p:txBody>
          <a:bodyPr/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Funding for public health and medical preparedness programs and buying medical countermeasures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Increases flexibility of Project </a:t>
            </a:r>
            <a:r>
              <a:rPr lang="en-US" sz="2500" dirty="0" err="1">
                <a:latin typeface="Arial" panose="020B0604020202020204" pitchFamily="34" charset="0"/>
                <a:cs typeface="Arial" panose="020B0604020202020204" pitchFamily="34" charset="0"/>
              </a:rPr>
              <a:t>BioShield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to support advanced research and development of potential medical countermeasures.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Enhances authority of the U.S. FDA to support rapid responses to public health emergencies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Increases funding for BARDA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Increases strategic national stockpiles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225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78908-991F-1E46-8860-4746C0400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COUNTER</a:t>
            </a:r>
            <a:r>
              <a:rPr lang="en-US" dirty="0">
                <a:solidFill>
                  <a:srgbClr val="C00000"/>
                </a:solidFill>
              </a:rPr>
              <a:t>ACT</a:t>
            </a:r>
            <a:r>
              <a:rPr lang="en-US" dirty="0"/>
              <a:t> Program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1ACE3F-90D2-9F47-B468-C507F3428ED1}"/>
              </a:ext>
            </a:extLst>
          </p:cNvPr>
          <p:cNvSpPr txBox="1"/>
          <p:nvPr/>
        </p:nvSpPr>
        <p:spPr>
          <a:xfrm>
            <a:off x="999445" y="2244060"/>
            <a:ext cx="1019311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Trans-NIH Initiative in Translational Research</a:t>
            </a:r>
          </a:p>
          <a:p>
            <a:endParaRPr lang="en-US" sz="32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Goal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  Development of new and improved medical countermeasures to prevent and treat the acute and long-term pathologies caused by chemical threat agents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Partnership of Government (NIH, BARDA), Universities, and Pharmaceutical Companies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4440B9-7E77-5E48-BBB9-FD9E5751B48B}"/>
              </a:ext>
            </a:extLst>
          </p:cNvPr>
          <p:cNvGrpSpPr/>
          <p:nvPr/>
        </p:nvGrpSpPr>
        <p:grpSpPr>
          <a:xfrm>
            <a:off x="8714959" y="179864"/>
            <a:ext cx="3104508" cy="1667512"/>
            <a:chOff x="5566881" y="3776472"/>
            <a:chExt cx="2097640" cy="96340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BF80157-CDDD-6349-B232-78B5C3D3CC2C}"/>
                </a:ext>
              </a:extLst>
            </p:cNvPr>
            <p:cNvSpPr/>
            <p:nvPr/>
          </p:nvSpPr>
          <p:spPr>
            <a:xfrm>
              <a:off x="5566881" y="3776472"/>
              <a:ext cx="2097640" cy="791439"/>
            </a:xfrm>
            <a:prstGeom prst="rect">
              <a:avLst/>
            </a:prstGeom>
            <a:solidFill>
              <a:schemeClr val="accent4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C3B7568-FC3F-C84C-ACDC-C55B21F5A309}"/>
                </a:ext>
              </a:extLst>
            </p:cNvPr>
            <p:cNvSpPr/>
            <p:nvPr/>
          </p:nvSpPr>
          <p:spPr>
            <a:xfrm>
              <a:off x="5566881" y="4567913"/>
              <a:ext cx="2097640" cy="17196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52AD863-6F2E-E441-A1FD-7D8A67B22D97}"/>
                </a:ext>
              </a:extLst>
            </p:cNvPr>
            <p:cNvSpPr txBox="1"/>
            <p:nvPr/>
          </p:nvSpPr>
          <p:spPr>
            <a:xfrm>
              <a:off x="6023586" y="4022491"/>
              <a:ext cx="1193804" cy="586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0" b="1" dirty="0">
                  <a:solidFill>
                    <a:srgbClr val="C00000"/>
                  </a:solidFill>
                </a:rPr>
                <a:t>ACT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77B8E83-E51C-5146-93DF-08F4066AE7AA}"/>
                </a:ext>
              </a:extLst>
            </p:cNvPr>
            <p:cNvSpPr txBox="1"/>
            <p:nvPr/>
          </p:nvSpPr>
          <p:spPr>
            <a:xfrm>
              <a:off x="5655136" y="3776473"/>
              <a:ext cx="2009385" cy="444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</a:rPr>
                <a:t>COUNTER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3776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34468A5-F5DB-4E4F-A32D-29825852F3C6}"/>
              </a:ext>
            </a:extLst>
          </p:cNvPr>
          <p:cNvSpPr txBox="1">
            <a:spLocks/>
          </p:cNvSpPr>
          <p:nvPr/>
        </p:nvSpPr>
        <p:spPr bwMode="auto">
          <a:xfrm>
            <a:off x="192620" y="604803"/>
            <a:ext cx="12136964" cy="808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5pPr>
            <a:lvl6pPr marL="41148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6pPr>
            <a:lvl7pPr marL="82296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7pPr>
            <a:lvl8pPr marL="123444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8pPr>
            <a:lvl9pPr marL="164592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dirty="0"/>
              <a:t>COUNTER</a:t>
            </a:r>
            <a:r>
              <a:rPr lang="en-US" kern="0" dirty="0">
                <a:solidFill>
                  <a:srgbClr val="C00000"/>
                </a:solidFill>
              </a:rPr>
              <a:t>ACT</a:t>
            </a:r>
            <a:r>
              <a:rPr lang="en-US" kern="0" dirty="0"/>
              <a:t> Program and Chemical Threats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45BE7F-D730-CA40-BA5E-73A2CD7EBE71}"/>
              </a:ext>
            </a:extLst>
          </p:cNvPr>
          <p:cNvSpPr/>
          <p:nvPr/>
        </p:nvSpPr>
        <p:spPr>
          <a:xfrm>
            <a:off x="660402" y="2197100"/>
            <a:ext cx="3644900" cy="15367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C00000"/>
                </a:solidFill>
                <a:cs typeface="Arial"/>
              </a:rPr>
              <a:t>Vesicating or Blistering Agents (mustards, lewisite)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EA325C-BCA9-AF4E-BF0F-7BCD4F021245}"/>
              </a:ext>
            </a:extLst>
          </p:cNvPr>
          <p:cNvSpPr/>
          <p:nvPr/>
        </p:nvSpPr>
        <p:spPr>
          <a:xfrm>
            <a:off x="4438652" y="2190750"/>
            <a:ext cx="3644900" cy="15367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C00000"/>
                </a:solidFill>
                <a:cs typeface="Arial"/>
              </a:rPr>
              <a:t>Respiratory Agents (chlorine, phosgene, diphosgene)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B4FCF4-72BD-CE42-B14E-9676A4E221D2}"/>
              </a:ext>
            </a:extLst>
          </p:cNvPr>
          <p:cNvSpPr/>
          <p:nvPr/>
        </p:nvSpPr>
        <p:spPr>
          <a:xfrm>
            <a:off x="8216902" y="2190750"/>
            <a:ext cx="3644900" cy="15367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C00000"/>
                </a:solidFill>
                <a:cs typeface="Arial"/>
              </a:rPr>
              <a:t>Nerve Agents </a:t>
            </a:r>
          </a:p>
          <a:p>
            <a:pPr algn="ctr"/>
            <a:r>
              <a:rPr lang="en-US" sz="2800" dirty="0">
                <a:solidFill>
                  <a:srgbClr val="C00000"/>
                </a:solidFill>
                <a:cs typeface="Arial"/>
              </a:rPr>
              <a:t>(sarin, soman, VX, tabun)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224D76-F438-024C-AF92-FE4A78C36499}"/>
              </a:ext>
            </a:extLst>
          </p:cNvPr>
          <p:cNvSpPr/>
          <p:nvPr/>
        </p:nvSpPr>
        <p:spPr>
          <a:xfrm>
            <a:off x="632721" y="3920594"/>
            <a:ext cx="3644900" cy="15367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C00000"/>
                </a:solidFill>
                <a:cs typeface="Arial"/>
              </a:rPr>
              <a:t>Cyanides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AB71FA-E2B6-3B4E-9FF9-70543AFAB87F}"/>
              </a:ext>
            </a:extLst>
          </p:cNvPr>
          <p:cNvSpPr/>
          <p:nvPr/>
        </p:nvSpPr>
        <p:spPr>
          <a:xfrm>
            <a:off x="4452348" y="3920594"/>
            <a:ext cx="3644900" cy="15367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C00000"/>
                </a:solidFill>
                <a:cs typeface="Arial"/>
              </a:rPr>
              <a:t>Antimuscarinic Agents (anticholinergics)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82C631-B722-CA45-BFCD-73D155E1BC31}"/>
              </a:ext>
            </a:extLst>
          </p:cNvPr>
          <p:cNvGrpSpPr/>
          <p:nvPr/>
        </p:nvGrpSpPr>
        <p:grpSpPr>
          <a:xfrm>
            <a:off x="8628385" y="4811711"/>
            <a:ext cx="3104508" cy="1667512"/>
            <a:chOff x="5566881" y="3776472"/>
            <a:chExt cx="2097640" cy="96340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BDB9059-F50B-3F4A-B572-55A2EC4A1479}"/>
                </a:ext>
              </a:extLst>
            </p:cNvPr>
            <p:cNvSpPr/>
            <p:nvPr/>
          </p:nvSpPr>
          <p:spPr>
            <a:xfrm>
              <a:off x="5566881" y="3776472"/>
              <a:ext cx="2097640" cy="791439"/>
            </a:xfrm>
            <a:prstGeom prst="rect">
              <a:avLst/>
            </a:prstGeom>
            <a:solidFill>
              <a:schemeClr val="accent4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8A17832-E05C-694F-9A32-1A0C524D5BB5}"/>
                </a:ext>
              </a:extLst>
            </p:cNvPr>
            <p:cNvSpPr/>
            <p:nvPr/>
          </p:nvSpPr>
          <p:spPr>
            <a:xfrm>
              <a:off x="5566881" y="4567913"/>
              <a:ext cx="2097640" cy="17196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0913927-FCE2-284F-BCAA-2B61A4EFF07F}"/>
                </a:ext>
              </a:extLst>
            </p:cNvPr>
            <p:cNvSpPr txBox="1"/>
            <p:nvPr/>
          </p:nvSpPr>
          <p:spPr>
            <a:xfrm>
              <a:off x="6023586" y="4022491"/>
              <a:ext cx="1193804" cy="586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0" b="1" dirty="0">
                  <a:solidFill>
                    <a:srgbClr val="C00000"/>
                  </a:solidFill>
                </a:rPr>
                <a:t>ACT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ADED2C1-1A95-ED4B-B542-D18DCB720E07}"/>
                </a:ext>
              </a:extLst>
            </p:cNvPr>
            <p:cNvSpPr txBox="1"/>
            <p:nvPr/>
          </p:nvSpPr>
          <p:spPr>
            <a:xfrm>
              <a:off x="5655136" y="3776473"/>
              <a:ext cx="2009385" cy="444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</a:rPr>
                <a:t>COUNTER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4126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6FBB48-A26F-A84D-8FA9-25C150C1D89E}"/>
              </a:ext>
            </a:extLst>
          </p:cNvPr>
          <p:cNvSpPr txBox="1">
            <a:spLocks/>
          </p:cNvSpPr>
          <p:nvPr/>
        </p:nvSpPr>
        <p:spPr bwMode="auto">
          <a:xfrm>
            <a:off x="660402" y="677336"/>
            <a:ext cx="11226800" cy="808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  <a:ea typeface="ヒラギノ角ゴ Pro W3" charset="0"/>
                <a:cs typeface="Geneva" charset="0"/>
              </a:defRPr>
            </a:lvl5pPr>
            <a:lvl6pPr marL="41148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6pPr>
            <a:lvl7pPr marL="82296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7pPr>
            <a:lvl8pPr marL="123444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8pPr>
            <a:lvl9pPr marL="164592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dirty="0"/>
              <a:t>C</a:t>
            </a:r>
            <a:r>
              <a:rPr lang="en-US" sz="4000" kern="0" dirty="0"/>
              <a:t>OUNTER</a:t>
            </a:r>
            <a:r>
              <a:rPr lang="en-US" kern="0" dirty="0">
                <a:solidFill>
                  <a:srgbClr val="C00000"/>
                </a:solidFill>
              </a:rPr>
              <a:t>A</a:t>
            </a:r>
            <a:r>
              <a:rPr lang="en-US" sz="4000" kern="0" dirty="0">
                <a:solidFill>
                  <a:srgbClr val="C00000"/>
                </a:solidFill>
              </a:rPr>
              <a:t>CT</a:t>
            </a:r>
            <a:r>
              <a:rPr lang="en-US" sz="4000" kern="0" dirty="0"/>
              <a:t> Program and Chemical Threats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AEAA0E8-A187-1540-BF09-E75E412175A2}"/>
              </a:ext>
            </a:extLst>
          </p:cNvPr>
          <p:cNvSpPr/>
          <p:nvPr/>
        </p:nvSpPr>
        <p:spPr>
          <a:xfrm>
            <a:off x="321735" y="2024064"/>
            <a:ext cx="3318931" cy="408093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Identification of Lead Compounds</a:t>
            </a:r>
          </a:p>
          <a:p>
            <a:pPr algn="ctr"/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Confirm Molecular Targets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Show In Vitro Activity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In Vivo Proof-of-Concept Efficacy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Preliminary Drug Disposition Studies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51D54D0-7B2B-9A43-A063-D5019E5FE033}"/>
              </a:ext>
            </a:extLst>
          </p:cNvPr>
          <p:cNvSpPr/>
          <p:nvPr/>
        </p:nvSpPr>
        <p:spPr>
          <a:xfrm>
            <a:off x="4389970" y="2024065"/>
            <a:ext cx="3318931" cy="408093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Optimization of Lead Compounds</a:t>
            </a:r>
          </a:p>
          <a:p>
            <a:pPr algn="ctr"/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Develop Human-Relevant Animal Models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Generate In Vivo Efficacy Data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Develop Bioanalytical Assays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Scale Up Manufacturing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Toxicity Studies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2923493-5E15-F84B-8706-A89C6615CF05}"/>
              </a:ext>
            </a:extLst>
          </p:cNvPr>
          <p:cNvSpPr/>
          <p:nvPr/>
        </p:nvSpPr>
        <p:spPr>
          <a:xfrm>
            <a:off x="8551334" y="2024064"/>
            <a:ext cx="3318931" cy="408093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Transition to Funding for Advanced Development</a:t>
            </a:r>
          </a:p>
          <a:p>
            <a:pPr algn="ctr"/>
            <a:endParaRPr lang="en-US" sz="4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Partnership with Pharmaceutical Company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File Investigational New Drug Application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Not Supported by NIH; Requires Outside Funding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9C20C0E9-BF72-9243-A079-3E73F182EEDC}"/>
              </a:ext>
            </a:extLst>
          </p:cNvPr>
          <p:cNvSpPr/>
          <p:nvPr/>
        </p:nvSpPr>
        <p:spPr>
          <a:xfrm>
            <a:off x="3826933" y="3623733"/>
            <a:ext cx="372534" cy="4407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9461BA7C-0C2C-714F-BED8-E36CCAB42FF3}"/>
              </a:ext>
            </a:extLst>
          </p:cNvPr>
          <p:cNvSpPr/>
          <p:nvPr/>
        </p:nvSpPr>
        <p:spPr>
          <a:xfrm>
            <a:off x="8026395" y="3623736"/>
            <a:ext cx="372534" cy="4407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83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101850" y="1271643"/>
            <a:ext cx="7988300" cy="1752600"/>
          </a:xfrm>
        </p:spPr>
        <p:txBody>
          <a:bodyPr/>
          <a:lstStyle/>
          <a:p>
            <a:r>
              <a:rPr lang="en-US" sz="4400" dirty="0"/>
              <a:t>Applying Basic Pharmacology Principles to Repurpose FDA-Approved Drugs</a:t>
            </a:r>
          </a:p>
        </p:txBody>
      </p:sp>
      <p:pic>
        <p:nvPicPr>
          <p:cNvPr id="6" name="Graphic 5" descr="Medicine with solid fill">
            <a:extLst>
              <a:ext uri="{FF2B5EF4-FFF2-40B4-BE49-F238E27FC236}">
                <a16:creationId xmlns:a16="http://schemas.microsoft.com/office/drawing/2014/main" id="{63605792-A3D0-E247-887C-1DD7D4D30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54313" y="3991770"/>
            <a:ext cx="1323654" cy="1323654"/>
          </a:xfrm>
          <a:prstGeom prst="rect">
            <a:avLst/>
          </a:prstGeom>
        </p:spPr>
      </p:pic>
      <p:pic>
        <p:nvPicPr>
          <p:cNvPr id="8" name="Graphic 7" descr="Needle with solid fill">
            <a:extLst>
              <a:ext uri="{FF2B5EF4-FFF2-40B4-BE49-F238E27FC236}">
                <a16:creationId xmlns:a16="http://schemas.microsoft.com/office/drawing/2014/main" id="{EF506836-E927-6A4D-839A-30A118EE21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93468" y="3833758"/>
            <a:ext cx="1323654" cy="1323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313882"/>
      </p:ext>
    </p:extLst>
  </p:cSld>
  <p:clrMapOvr>
    <a:masterClrMapping/>
  </p:clrMapOvr>
</p:sld>
</file>

<file path=ppt/theme/theme1.xml><?xml version="1.0" encoding="utf-8"?>
<a:theme xmlns:a="http://schemas.openxmlformats.org/drawingml/2006/main" name="RU_template_logotype">
  <a:themeElements>
    <a:clrScheme name="RU_Template_Verdana_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U_Template_Verdana_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_Template_Verdana_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_Template_Verdana_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_Template_Verdana_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_Template_Verdana_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_Template_Verdana_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_Template_Verdana_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_Template_Verdana_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6" id="{80F14C0B-AE0F-CD42-9EF4-8CE5E7DC146F}" vid="{A4D62A20-38FF-AC43-8AA3-2DA467CAF38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581</Words>
  <Application>Microsoft Macintosh PowerPoint</Application>
  <PresentationFormat>Widescreen</PresentationFormat>
  <Paragraphs>105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Roboto</vt:lpstr>
      <vt:lpstr>Wingdings</vt:lpstr>
      <vt:lpstr>RU_template_logotype</vt:lpstr>
      <vt:lpstr>PowerPoint Presentation</vt:lpstr>
      <vt:lpstr>Examples of Threats</vt:lpstr>
      <vt:lpstr>Project Bioshield</vt:lpstr>
      <vt:lpstr>PowerPoint Presentation</vt:lpstr>
      <vt:lpstr>Pandemic and All-Hazards Preparedness Reauthoization Act (2013)</vt:lpstr>
      <vt:lpstr>COUNTERACT Program</vt:lpstr>
      <vt:lpstr>PowerPoint Presentation</vt:lpstr>
      <vt:lpstr>PowerPoint Presentation</vt:lpstr>
      <vt:lpstr>PowerPoint Presentation</vt:lpstr>
      <vt:lpstr>What Properties Does an Effective Drug Possess? </vt:lpstr>
      <vt:lpstr>Pathogenesis of Toxicity and Disease</vt:lpstr>
      <vt:lpstr>Which Stage Will Be Best  to Intervene With a Drug?</vt:lpstr>
      <vt:lpstr>General Mechanisms of Drug Action</vt:lpstr>
      <vt:lpstr>Different Exposure Scenarios</vt:lpstr>
      <vt:lpstr>Drugs That Require Refrigeration Would Be LEAST Helpful in Which Scenario?</vt:lpstr>
      <vt:lpstr>Different Routes of Administration</vt:lpstr>
      <vt:lpstr>If You Are At Indoor Concert and a Chemical Weapon is Released,  Which Route Can You LEAST Likely Administer A Drug?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gowlab</dc:creator>
  <cp:lastModifiedBy>Lauren Aleksunes</cp:lastModifiedBy>
  <cp:revision>51</cp:revision>
  <cp:lastPrinted>2021-06-30T19:30:02Z</cp:lastPrinted>
  <dcterms:created xsi:type="dcterms:W3CDTF">2020-07-12T15:04:11Z</dcterms:created>
  <dcterms:modified xsi:type="dcterms:W3CDTF">2021-12-27T16:17:04Z</dcterms:modified>
</cp:coreProperties>
</file>