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317" r:id="rId2"/>
    <p:sldId id="304" r:id="rId3"/>
    <p:sldId id="314" r:id="rId4"/>
    <p:sldId id="326" r:id="rId5"/>
    <p:sldId id="318" r:id="rId6"/>
    <p:sldId id="308" r:id="rId7"/>
    <p:sldId id="315" r:id="rId8"/>
    <p:sldId id="327" r:id="rId9"/>
    <p:sldId id="266" r:id="rId10"/>
    <p:sldId id="267" r:id="rId11"/>
    <p:sldId id="270" r:id="rId12"/>
    <p:sldId id="319" r:id="rId13"/>
    <p:sldId id="271" r:id="rId14"/>
    <p:sldId id="320" r:id="rId15"/>
    <p:sldId id="321" r:id="rId16"/>
    <p:sldId id="322" r:id="rId17"/>
    <p:sldId id="323" r:id="rId18"/>
    <p:sldId id="324" r:id="rId19"/>
    <p:sldId id="325" r:id="rId20"/>
    <p:sldId id="32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howGuides="1">
      <p:cViewPr varScale="1">
        <p:scale>
          <a:sx n="63" d="100"/>
          <a:sy n="63" d="100"/>
        </p:scale>
        <p:origin x="1332"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CEBD2-9398-40EF-B701-9CCD08D9C3F5}" type="datetimeFigureOut">
              <a:rPr lang="zh-TW" altLang="en-US" smtClean="0"/>
              <a:t>2024-02-29</a:t>
            </a:fld>
            <a:endParaRPr lang="zh-TW" altLang="en-US"/>
          </a:p>
        </p:txBody>
      </p:sp>
      <p:sp>
        <p:nvSpPr>
          <p:cNvPr id="4" name="投影片影像版面配置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6F0487-8C71-48AD-B58E-AE2F77984947}" type="slidenum">
              <a:rPr lang="zh-TW" altLang="en-US" smtClean="0"/>
              <a:t>‹#›</a:t>
            </a:fld>
            <a:endParaRPr lang="zh-TW" altLang="en-US"/>
          </a:p>
        </p:txBody>
      </p:sp>
    </p:spTree>
    <p:extLst>
      <p:ext uri="{BB962C8B-B14F-4D97-AF65-F5344CB8AC3E}">
        <p14:creationId xmlns:p14="http://schemas.microsoft.com/office/powerpoint/2010/main" val="2027371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TW" altLang="en-US"/>
              <a:t>按一下以編輯母片標題樣式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3309136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148315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189517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4173891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TW" altLang="en-US"/>
              <a:t>按一下以編輯母片標題樣式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1817539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366736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629842" y="2505075"/>
            <a:ext cx="3868340"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4629150" y="2505075"/>
            <a:ext cx="3887391"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3232556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2995312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3749997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TW" altLang="en-US"/>
              <a:t>按一下以編輯母片標題樣式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43383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Date Placeholder 4"/>
          <p:cNvSpPr>
            <a:spLocks noGrp="1"/>
          </p:cNvSpPr>
          <p:nvPr>
            <p:ph type="dt" sz="half" idx="10"/>
          </p:nvPr>
        </p:nvSpPr>
        <p:spPr/>
        <p:txBody>
          <a:bodyPr/>
          <a:lstStyle/>
          <a:p>
            <a:fld id="{CC2D1BFA-06AA-43D5-AF45-0B579B95548C}" type="datetimeFigureOut">
              <a:rPr lang="zh-TW" altLang="en-US" smtClean="0"/>
              <a:t>2024-02-29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2395237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2D1BFA-06AA-43D5-AF45-0B579B95548C}" type="datetimeFigureOut">
              <a:rPr lang="zh-TW" altLang="en-US" smtClean="0"/>
              <a:t>2024-02-29</a:t>
            </a:fld>
            <a:endParaRPr lang="zh-TW"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B7F8F4-42DA-43C1-9514-05B0FF431C55}" type="slidenum">
              <a:rPr lang="zh-TW" altLang="en-US" smtClean="0"/>
              <a:t>‹#›</a:t>
            </a:fld>
            <a:endParaRPr lang="zh-TW" altLang="en-US"/>
          </a:p>
        </p:txBody>
      </p:sp>
    </p:spTree>
    <p:extLst>
      <p:ext uri="{BB962C8B-B14F-4D97-AF65-F5344CB8AC3E}">
        <p14:creationId xmlns:p14="http://schemas.microsoft.com/office/powerpoint/2010/main" val="11501047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61FC4368-275E-40CF-8D6C-8BAB3AE65FF6}"/>
              </a:ext>
            </a:extLst>
          </p:cNvPr>
          <p:cNvPicPr>
            <a:picLocks noChangeAspect="1"/>
          </p:cNvPicPr>
          <p:nvPr/>
        </p:nvPicPr>
        <p:blipFill rotWithShape="1">
          <a:blip r:embed="rId2">
            <a:extLst>
              <a:ext uri="{28A0092B-C50C-407E-A947-70E740481C1C}">
                <a14:useLocalDpi xmlns:a14="http://schemas.microsoft.com/office/drawing/2010/main" val="0"/>
              </a:ext>
            </a:extLst>
          </a:blip>
          <a:srcRect l="544" t="2636" r="4130" b="7718"/>
          <a:stretch/>
        </p:blipFill>
        <p:spPr>
          <a:xfrm>
            <a:off x="49696" y="278297"/>
            <a:ext cx="8716617" cy="5963478"/>
          </a:xfrm>
          <a:prstGeom prst="rect">
            <a:avLst/>
          </a:prstGeom>
        </p:spPr>
      </p:pic>
      <p:sp>
        <p:nvSpPr>
          <p:cNvPr id="7" name="文字方塊 6">
            <a:extLst>
              <a:ext uri="{FF2B5EF4-FFF2-40B4-BE49-F238E27FC236}">
                <a16:creationId xmlns:a16="http://schemas.microsoft.com/office/drawing/2014/main" id="{B6110198-ADAA-41BB-81F9-4AEF959C98DA}"/>
              </a:ext>
            </a:extLst>
          </p:cNvPr>
          <p:cNvSpPr txBox="1"/>
          <p:nvPr/>
        </p:nvSpPr>
        <p:spPr>
          <a:xfrm>
            <a:off x="0" y="6257190"/>
            <a:ext cx="9144000" cy="584775"/>
          </a:xfrm>
          <a:prstGeom prst="rect">
            <a:avLst/>
          </a:prstGeom>
          <a:noFill/>
        </p:spPr>
        <p:txBody>
          <a:bodyPr wrap="square" rtlCol="0">
            <a:spAutoFit/>
          </a:bodyPr>
          <a:lstStyle/>
          <a:p>
            <a:pPr algn="ctr"/>
            <a:r>
              <a:rPr lang="en-US" altLang="zh-TW" sz="1600" b="1" dirty="0" err="1"/>
              <a:t>eFigure</a:t>
            </a:r>
            <a:r>
              <a:rPr lang="en-US" altLang="zh-TW" sz="1600" b="1" dirty="0"/>
              <a:t> 1A network structure of primary outcome: bowel movement or stool frequency: subgroup of </a:t>
            </a:r>
            <a:r>
              <a:rPr lang="en-US" altLang="zh-TW" sz="1600" b="1" kern="0" dirty="0">
                <a:effectLst/>
                <a:ea typeface="ScalaLancetPro"/>
              </a:rPr>
              <a:t>treatment arm with only probiotics vs placebo or laxatives</a:t>
            </a:r>
            <a:endParaRPr lang="zh-TW" altLang="en-US" sz="1600" b="1" dirty="0"/>
          </a:p>
        </p:txBody>
      </p:sp>
    </p:spTree>
    <p:extLst>
      <p:ext uri="{BB962C8B-B14F-4D97-AF65-F5344CB8AC3E}">
        <p14:creationId xmlns:p14="http://schemas.microsoft.com/office/powerpoint/2010/main" val="1844031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a:extLst>
              <a:ext uri="{FF2B5EF4-FFF2-40B4-BE49-F238E27FC236}">
                <a16:creationId xmlns:a16="http://schemas.microsoft.com/office/drawing/2014/main" id="{C3B5CAF7-6BF4-4F26-8CA2-2B419F69C83E}"/>
              </a:ext>
            </a:extLst>
          </p:cNvPr>
          <p:cNvSpPr txBox="1"/>
          <p:nvPr/>
        </p:nvSpPr>
        <p:spPr>
          <a:xfrm>
            <a:off x="-1" y="6525344"/>
            <a:ext cx="4860033" cy="338554"/>
          </a:xfrm>
          <a:prstGeom prst="rect">
            <a:avLst/>
          </a:prstGeom>
          <a:noFill/>
        </p:spPr>
        <p:txBody>
          <a:bodyPr wrap="square" rtlCol="0">
            <a:spAutoFit/>
          </a:bodyPr>
          <a:lstStyle/>
          <a:p>
            <a:pPr algn="ctr"/>
            <a:r>
              <a:rPr lang="en-US" altLang="zh-TW" sz="1600" b="1" dirty="0" err="1"/>
              <a:t>eFigure</a:t>
            </a:r>
            <a:r>
              <a:rPr lang="en-US" altLang="zh-TW" sz="1600" b="1" dirty="0"/>
              <a:t> 3B detailed risk of bias in each study</a:t>
            </a:r>
            <a:endParaRPr lang="zh-TW" altLang="en-US" sz="1600" b="1" dirty="0"/>
          </a:p>
        </p:txBody>
      </p:sp>
      <p:pic>
        <p:nvPicPr>
          <p:cNvPr id="3" name="圖片 2">
            <a:extLst>
              <a:ext uri="{FF2B5EF4-FFF2-40B4-BE49-F238E27FC236}">
                <a16:creationId xmlns:a16="http://schemas.microsoft.com/office/drawing/2014/main" id="{DD9A835F-0A70-48AD-9CB7-8BCEB7B4B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189421"/>
            <a:ext cx="4028306" cy="6652149"/>
          </a:xfrm>
          <a:prstGeom prst="rect">
            <a:avLst/>
          </a:prstGeom>
        </p:spPr>
      </p:pic>
    </p:spTree>
    <p:extLst>
      <p:ext uri="{BB962C8B-B14F-4D97-AF65-F5344CB8AC3E}">
        <p14:creationId xmlns:p14="http://schemas.microsoft.com/office/powerpoint/2010/main" val="232894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3355DC13-0CA2-4493-8587-34C2B32D549B}"/>
              </a:ext>
            </a:extLst>
          </p:cNvPr>
          <p:cNvPicPr>
            <a:picLocks noChangeAspect="1"/>
          </p:cNvPicPr>
          <p:nvPr/>
        </p:nvPicPr>
        <p:blipFill rotWithShape="1">
          <a:blip r:embed="rId2">
            <a:extLst>
              <a:ext uri="{28A0092B-C50C-407E-A947-70E740481C1C}">
                <a14:useLocalDpi xmlns:a14="http://schemas.microsoft.com/office/drawing/2010/main" val="0"/>
              </a:ext>
            </a:extLst>
          </a:blip>
          <a:srcRect l="1847" t="2174" r="1631" b="2323"/>
          <a:stretch/>
        </p:blipFill>
        <p:spPr>
          <a:xfrm>
            <a:off x="168965" y="248478"/>
            <a:ext cx="8825948" cy="6351106"/>
          </a:xfrm>
          <a:prstGeom prst="rect">
            <a:avLst/>
          </a:prstGeom>
        </p:spPr>
      </p:pic>
      <p:sp>
        <p:nvSpPr>
          <p:cNvPr id="6" name="文字方塊 5">
            <a:extLst>
              <a:ext uri="{FF2B5EF4-FFF2-40B4-BE49-F238E27FC236}">
                <a16:creationId xmlns:a16="http://schemas.microsoft.com/office/drawing/2014/main" id="{59ACD562-C712-4BD7-BE9C-AA05AEAA9DC6}"/>
              </a:ext>
            </a:extLst>
          </p:cNvPr>
          <p:cNvSpPr txBox="1"/>
          <p:nvPr/>
        </p:nvSpPr>
        <p:spPr>
          <a:xfrm>
            <a:off x="6761" y="6486235"/>
            <a:ext cx="9144000" cy="369332"/>
          </a:xfrm>
          <a:prstGeom prst="rect">
            <a:avLst/>
          </a:prstGeom>
          <a:noFill/>
        </p:spPr>
        <p:txBody>
          <a:bodyPr wrap="square" rtlCol="0">
            <a:spAutoFit/>
          </a:bodyPr>
          <a:lstStyle/>
          <a:p>
            <a:pPr algn="ctr"/>
            <a:r>
              <a:rPr lang="en-US" altLang="zh-TW" b="1" dirty="0" err="1"/>
              <a:t>eFigure</a:t>
            </a:r>
            <a:r>
              <a:rPr lang="en-US" altLang="zh-TW" b="1" dirty="0"/>
              <a:t> 4A Funnel plot of </a:t>
            </a:r>
            <a:r>
              <a:rPr lang="en-US" altLang="zh-TW" sz="1800" b="1" dirty="0"/>
              <a:t>primary outcome: bowel movement or stool frequency</a:t>
            </a:r>
            <a:endParaRPr lang="zh-TW" altLang="en-US" b="1" dirty="0"/>
          </a:p>
        </p:txBody>
      </p:sp>
    </p:spTree>
    <p:extLst>
      <p:ext uri="{BB962C8B-B14F-4D97-AF65-F5344CB8AC3E}">
        <p14:creationId xmlns:p14="http://schemas.microsoft.com/office/powerpoint/2010/main" val="3039047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CA1E4B5F-FB84-4781-98A5-BBE8EAC38D95}"/>
              </a:ext>
            </a:extLst>
          </p:cNvPr>
          <p:cNvGraphicFramePr>
            <a:graphicFrameLocks noGrp="1"/>
          </p:cNvGraphicFramePr>
          <p:nvPr>
            <p:extLst>
              <p:ext uri="{D42A27DB-BD31-4B8C-83A1-F6EECF244321}">
                <p14:modId xmlns:p14="http://schemas.microsoft.com/office/powerpoint/2010/main" val="1034526715"/>
              </p:ext>
            </p:extLst>
          </p:nvPr>
        </p:nvGraphicFramePr>
        <p:xfrm>
          <a:off x="971600" y="1092200"/>
          <a:ext cx="7128792" cy="3352572"/>
        </p:xfrm>
        <a:graphic>
          <a:graphicData uri="http://schemas.openxmlformats.org/drawingml/2006/table">
            <a:tbl>
              <a:tblPr>
                <a:tableStyleId>{5C22544A-7EE6-4342-B048-85BDC9FD1C3A}</a:tableStyleId>
              </a:tblPr>
              <a:tblGrid>
                <a:gridCol w="936104">
                  <a:extLst>
                    <a:ext uri="{9D8B030D-6E8A-4147-A177-3AD203B41FA5}">
                      <a16:colId xmlns:a16="http://schemas.microsoft.com/office/drawing/2014/main" val="1587796372"/>
                    </a:ext>
                  </a:extLst>
                </a:gridCol>
                <a:gridCol w="6192688">
                  <a:extLst>
                    <a:ext uri="{9D8B030D-6E8A-4147-A177-3AD203B41FA5}">
                      <a16:colId xmlns:a16="http://schemas.microsoft.com/office/drawing/2014/main" val="2191398654"/>
                    </a:ext>
                  </a:extLst>
                </a:gridCol>
              </a:tblGrid>
              <a:tr h="0">
                <a:tc gridSpan="2">
                  <a:txBody>
                    <a:bodyPr/>
                    <a:lstStyle/>
                    <a:p>
                      <a:pPr algn="l" fontAlgn="ctr"/>
                      <a:r>
                        <a:rPr lang="en-US" sz="1800" u="none" strike="noStrike" dirty="0">
                          <a:effectLst/>
                          <a:latin typeface="+mn-lt"/>
                        </a:rPr>
                        <a:t>Treatments used in </a:t>
                      </a:r>
                      <a:r>
                        <a:rPr lang="en-US" sz="1800" u="none" strike="noStrike" dirty="0" err="1">
                          <a:effectLst/>
                          <a:latin typeface="+mn-lt"/>
                        </a:rPr>
                        <a:t>eFigure</a:t>
                      </a:r>
                      <a:r>
                        <a:rPr lang="en-US" sz="1800" u="none" strike="noStrike" dirty="0">
                          <a:effectLst/>
                          <a:latin typeface="+mn-lt"/>
                        </a:rPr>
                        <a:t> 4A</a:t>
                      </a:r>
                      <a:endParaRPr lang="en-US" sz="1800" b="0" i="0" u="none" strike="noStrike" dirty="0">
                        <a:solidFill>
                          <a:srgbClr val="000000"/>
                        </a:solidFill>
                        <a:effectLst/>
                        <a:latin typeface="+mn-lt"/>
                        <a:ea typeface="新細明體" panose="02020500000000000000" pitchFamily="18" charset="-120"/>
                      </a:endParaRPr>
                    </a:p>
                  </a:txBody>
                  <a:tcPr marL="5061" marR="5061" marT="5061" marB="0" anchor="ctr">
                    <a:noFill/>
                  </a:tcPr>
                </a:tc>
                <a:tc hMerge="1">
                  <a:txBody>
                    <a:bodyPr/>
                    <a:lstStyle/>
                    <a:p>
                      <a:endParaRPr lang="zh-TW" altLang="en-US"/>
                    </a:p>
                  </a:txBody>
                  <a:tcPr/>
                </a:tc>
                <a:extLst>
                  <a:ext uri="{0D108BD9-81ED-4DB2-BD59-A6C34878D82A}">
                    <a16:rowId xmlns:a16="http://schemas.microsoft.com/office/drawing/2014/main" val="2041117849"/>
                  </a:ext>
                </a:extLst>
              </a:tr>
              <a:tr h="0">
                <a:tc>
                  <a:txBody>
                    <a:bodyPr/>
                    <a:lstStyle/>
                    <a:p>
                      <a:pPr algn="l" fontAlgn="ctr"/>
                      <a:r>
                        <a:rPr lang="en-US" sz="1800" u="none" strike="noStrike" dirty="0">
                          <a:effectLst/>
                          <a:latin typeface="+mn-lt"/>
                        </a:rPr>
                        <a:t>A:</a:t>
                      </a:r>
                      <a:endParaRPr lang="en-US" sz="1800" b="0" i="0" u="none" strike="noStrike" dirty="0">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Pla</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4066793701"/>
                  </a:ext>
                </a:extLst>
              </a:tr>
              <a:tr h="0">
                <a:tc>
                  <a:txBody>
                    <a:bodyPr/>
                    <a:lstStyle/>
                    <a:p>
                      <a:pPr algn="l" fontAlgn="ctr"/>
                      <a:r>
                        <a:rPr lang="en-US" sz="1800" u="none" strike="noStrike">
                          <a:effectLst/>
                          <a:latin typeface="+mn-lt"/>
                        </a:rPr>
                        <a:t>B:</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Protexin + lax</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2122340690"/>
                  </a:ext>
                </a:extLst>
              </a:tr>
              <a:tr h="0">
                <a:tc>
                  <a:txBody>
                    <a:bodyPr/>
                    <a:lstStyle/>
                    <a:p>
                      <a:pPr algn="l" fontAlgn="ctr"/>
                      <a:r>
                        <a:rPr lang="en-US" sz="1800" u="none" strike="noStrike">
                          <a:effectLst/>
                          <a:latin typeface="+mn-lt"/>
                        </a:rPr>
                        <a:t>C:</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Bif M-16/ BB536 + lax</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3009607771"/>
                  </a:ext>
                </a:extLst>
              </a:tr>
              <a:tr h="0">
                <a:tc>
                  <a:txBody>
                    <a:bodyPr/>
                    <a:lstStyle/>
                    <a:p>
                      <a:pPr algn="l" fontAlgn="ctr"/>
                      <a:r>
                        <a:rPr lang="en-US" sz="1800" u="none" strike="noStrike">
                          <a:effectLst/>
                          <a:latin typeface="+mn-lt"/>
                        </a:rPr>
                        <a:t>D:</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Bif DN-173 010 + LacCr</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432913548"/>
                  </a:ext>
                </a:extLst>
              </a:tr>
              <a:tr h="0">
                <a:tc>
                  <a:txBody>
                    <a:bodyPr/>
                    <a:lstStyle/>
                    <a:p>
                      <a:pPr algn="l" fontAlgn="ctr"/>
                      <a:r>
                        <a:rPr lang="en-US" sz="1800" u="none" strike="noStrike">
                          <a:effectLst/>
                          <a:latin typeface="+mn-lt"/>
                        </a:rPr>
                        <a:t>E:</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LacRh ATCC 53103 + lax</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2636270505"/>
                  </a:ext>
                </a:extLst>
              </a:tr>
              <a:tr h="0">
                <a:tc>
                  <a:txBody>
                    <a:bodyPr/>
                    <a:lstStyle/>
                    <a:p>
                      <a:pPr algn="l" fontAlgn="ctr"/>
                      <a:r>
                        <a:rPr lang="en-US" sz="1800" u="none" strike="noStrike" dirty="0">
                          <a:effectLst/>
                          <a:latin typeface="+mn-lt"/>
                        </a:rPr>
                        <a:t>F:</a:t>
                      </a:r>
                      <a:endParaRPr lang="en-US" sz="1800" b="0" i="0" u="none" strike="noStrike" dirty="0">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LacRe DSM 17938</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2716617111"/>
                  </a:ext>
                </a:extLst>
              </a:tr>
              <a:tr h="0">
                <a:tc>
                  <a:txBody>
                    <a:bodyPr/>
                    <a:lstStyle/>
                    <a:p>
                      <a:pPr algn="l" fontAlgn="ctr"/>
                      <a:r>
                        <a:rPr lang="en-US" sz="1800" u="none" strike="noStrike">
                          <a:effectLst/>
                          <a:latin typeface="+mn-lt"/>
                        </a:rPr>
                        <a:t>G:</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LacCRh Lcr35</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736810122"/>
                  </a:ext>
                </a:extLst>
              </a:tr>
              <a:tr h="0">
                <a:tc>
                  <a:txBody>
                    <a:bodyPr/>
                    <a:lstStyle/>
                    <a:p>
                      <a:pPr algn="l" fontAlgn="ctr"/>
                      <a:r>
                        <a:rPr lang="en-US" sz="1800" u="none" strike="noStrike">
                          <a:effectLst/>
                          <a:latin typeface="+mn-lt"/>
                        </a:rPr>
                        <a:t>H:</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lax</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3529235230"/>
                  </a:ext>
                </a:extLst>
              </a:tr>
              <a:tr h="0">
                <a:tc>
                  <a:txBody>
                    <a:bodyPr/>
                    <a:lstStyle/>
                    <a:p>
                      <a:pPr algn="l" fontAlgn="ctr"/>
                      <a:r>
                        <a:rPr lang="en-US" sz="1800" u="none" strike="noStrike">
                          <a:effectLst/>
                          <a:latin typeface="+mn-lt"/>
                        </a:rPr>
                        <a:t>I:</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LacReuteri DSM 17938 + lax</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3093917411"/>
                  </a:ext>
                </a:extLst>
              </a:tr>
              <a:tr h="0">
                <a:tc>
                  <a:txBody>
                    <a:bodyPr/>
                    <a:lstStyle/>
                    <a:p>
                      <a:pPr algn="l" fontAlgn="ctr"/>
                      <a:r>
                        <a:rPr lang="en-US" sz="1800" u="none" strike="noStrike">
                          <a:effectLst/>
                          <a:latin typeface="+mn-lt"/>
                        </a:rPr>
                        <a:t>J:</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a:effectLst/>
                          <a:latin typeface="+mn-lt"/>
                        </a:rPr>
                        <a:t>Synbiotic</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2368087551"/>
                  </a:ext>
                </a:extLst>
              </a:tr>
              <a:tr h="0">
                <a:tc>
                  <a:txBody>
                    <a:bodyPr/>
                    <a:lstStyle/>
                    <a:p>
                      <a:pPr algn="l" fontAlgn="ctr"/>
                      <a:r>
                        <a:rPr lang="en-US" sz="1800" u="none" strike="noStrike">
                          <a:effectLst/>
                          <a:latin typeface="+mn-lt"/>
                        </a:rPr>
                        <a:t>K:</a:t>
                      </a:r>
                      <a:endParaRPr lang="en-US" sz="1800" b="0" i="0" u="none" strike="noStrike">
                        <a:solidFill>
                          <a:srgbClr val="000000"/>
                        </a:solidFill>
                        <a:effectLst/>
                        <a:latin typeface="+mn-lt"/>
                        <a:ea typeface="新細明體" panose="02020500000000000000" pitchFamily="18" charset="-120"/>
                      </a:endParaRPr>
                    </a:p>
                  </a:txBody>
                  <a:tcPr marL="5061" marR="5061" marT="5061" marB="0" anchor="ctr">
                    <a:noFill/>
                  </a:tcPr>
                </a:tc>
                <a:tc>
                  <a:txBody>
                    <a:bodyPr/>
                    <a:lstStyle/>
                    <a:p>
                      <a:pPr algn="l" fontAlgn="ctr"/>
                      <a:r>
                        <a:rPr lang="en-US" sz="1800" u="none" strike="noStrike" dirty="0" err="1">
                          <a:effectLst/>
                          <a:latin typeface="+mn-lt"/>
                        </a:rPr>
                        <a:t>Synbiotic</a:t>
                      </a:r>
                      <a:r>
                        <a:rPr lang="en-US" sz="1800" u="none" strike="noStrike" dirty="0">
                          <a:effectLst/>
                          <a:latin typeface="+mn-lt"/>
                        </a:rPr>
                        <a:t> + lax</a:t>
                      </a:r>
                      <a:endParaRPr lang="en-US" sz="1800" b="0" i="0" u="none" strike="noStrike" dirty="0">
                        <a:solidFill>
                          <a:srgbClr val="000000"/>
                        </a:solidFill>
                        <a:effectLst/>
                        <a:latin typeface="+mn-lt"/>
                        <a:ea typeface="新細明體" panose="02020500000000000000" pitchFamily="18" charset="-120"/>
                      </a:endParaRPr>
                    </a:p>
                  </a:txBody>
                  <a:tcPr marL="5061" marR="5061" marT="5061" marB="0" anchor="ctr">
                    <a:noFill/>
                  </a:tcPr>
                </a:tc>
                <a:extLst>
                  <a:ext uri="{0D108BD9-81ED-4DB2-BD59-A6C34878D82A}">
                    <a16:rowId xmlns:a16="http://schemas.microsoft.com/office/drawing/2014/main" val="804109640"/>
                  </a:ext>
                </a:extLst>
              </a:tr>
            </a:tbl>
          </a:graphicData>
        </a:graphic>
      </p:graphicFrame>
    </p:spTree>
    <p:extLst>
      <p:ext uri="{BB962C8B-B14F-4D97-AF65-F5344CB8AC3E}">
        <p14:creationId xmlns:p14="http://schemas.microsoft.com/office/powerpoint/2010/main" val="4113250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DF5AD6F5-7E5F-43C3-9C31-8CEECD861BA8}"/>
              </a:ext>
            </a:extLst>
          </p:cNvPr>
          <p:cNvPicPr>
            <a:picLocks noChangeAspect="1"/>
          </p:cNvPicPr>
          <p:nvPr/>
        </p:nvPicPr>
        <p:blipFill rotWithShape="1">
          <a:blip r:embed="rId2">
            <a:extLst>
              <a:ext uri="{28A0092B-C50C-407E-A947-70E740481C1C}">
                <a14:useLocalDpi xmlns:a14="http://schemas.microsoft.com/office/drawing/2010/main" val="0"/>
              </a:ext>
            </a:extLst>
          </a:blip>
          <a:srcRect l="1848" t="2771" r="1848" b="2622"/>
          <a:stretch/>
        </p:blipFill>
        <p:spPr>
          <a:xfrm>
            <a:off x="168965" y="288235"/>
            <a:ext cx="8806070" cy="6291469"/>
          </a:xfrm>
          <a:prstGeom prst="rect">
            <a:avLst/>
          </a:prstGeom>
        </p:spPr>
      </p:pic>
      <p:sp>
        <p:nvSpPr>
          <p:cNvPr id="3" name="文字方塊 2">
            <a:extLst>
              <a:ext uri="{FF2B5EF4-FFF2-40B4-BE49-F238E27FC236}">
                <a16:creationId xmlns:a16="http://schemas.microsoft.com/office/drawing/2014/main" id="{93037440-255D-428A-80BA-A6B186DA0475}"/>
              </a:ext>
            </a:extLst>
          </p:cNvPr>
          <p:cNvSpPr txBox="1"/>
          <p:nvPr/>
        </p:nvSpPr>
        <p:spPr>
          <a:xfrm>
            <a:off x="0" y="6483153"/>
            <a:ext cx="9144000" cy="369332"/>
          </a:xfrm>
          <a:prstGeom prst="rect">
            <a:avLst/>
          </a:prstGeom>
          <a:noFill/>
        </p:spPr>
        <p:txBody>
          <a:bodyPr wrap="square" rtlCol="0">
            <a:spAutoFit/>
          </a:bodyPr>
          <a:lstStyle/>
          <a:p>
            <a:pPr algn="ctr"/>
            <a:r>
              <a:rPr lang="en-US" altLang="zh-TW" b="1" dirty="0" err="1"/>
              <a:t>eFigure</a:t>
            </a:r>
            <a:r>
              <a:rPr lang="en-US" altLang="zh-TW" b="1" dirty="0"/>
              <a:t> 4B Egger’s regression of </a:t>
            </a:r>
            <a:r>
              <a:rPr lang="en-US" altLang="zh-TW" sz="1800" b="1" dirty="0"/>
              <a:t>primary outcome: bowel movement or stool frequency</a:t>
            </a:r>
            <a:endParaRPr lang="zh-TW" altLang="en-US" b="1" dirty="0"/>
          </a:p>
        </p:txBody>
      </p:sp>
    </p:spTree>
    <p:extLst>
      <p:ext uri="{BB962C8B-B14F-4D97-AF65-F5344CB8AC3E}">
        <p14:creationId xmlns:p14="http://schemas.microsoft.com/office/powerpoint/2010/main" val="3653957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783EF00D-3D8E-4700-BE07-1AEED3AE5DD2}"/>
              </a:ext>
            </a:extLst>
          </p:cNvPr>
          <p:cNvPicPr>
            <a:picLocks noChangeAspect="1"/>
          </p:cNvPicPr>
          <p:nvPr/>
        </p:nvPicPr>
        <p:blipFill rotWithShape="1">
          <a:blip r:embed="rId2">
            <a:extLst>
              <a:ext uri="{28A0092B-C50C-407E-A947-70E740481C1C}">
                <a14:useLocalDpi xmlns:a14="http://schemas.microsoft.com/office/drawing/2010/main" val="0"/>
              </a:ext>
            </a:extLst>
          </a:blip>
          <a:srcRect l="1739" t="2024" r="1305" b="2323"/>
          <a:stretch/>
        </p:blipFill>
        <p:spPr>
          <a:xfrm>
            <a:off x="159026" y="238539"/>
            <a:ext cx="8865704" cy="6361044"/>
          </a:xfrm>
          <a:prstGeom prst="rect">
            <a:avLst/>
          </a:prstGeom>
        </p:spPr>
      </p:pic>
      <p:sp>
        <p:nvSpPr>
          <p:cNvPr id="6" name="文字方塊 5">
            <a:extLst>
              <a:ext uri="{FF2B5EF4-FFF2-40B4-BE49-F238E27FC236}">
                <a16:creationId xmlns:a16="http://schemas.microsoft.com/office/drawing/2014/main" id="{59ACD562-C712-4BD7-BE9C-AA05AEAA9DC6}"/>
              </a:ext>
            </a:extLst>
          </p:cNvPr>
          <p:cNvSpPr txBox="1"/>
          <p:nvPr/>
        </p:nvSpPr>
        <p:spPr>
          <a:xfrm>
            <a:off x="6761" y="6486235"/>
            <a:ext cx="9144000" cy="369332"/>
          </a:xfrm>
          <a:prstGeom prst="rect">
            <a:avLst/>
          </a:prstGeom>
          <a:noFill/>
        </p:spPr>
        <p:txBody>
          <a:bodyPr wrap="square" rtlCol="0">
            <a:spAutoFit/>
          </a:bodyPr>
          <a:lstStyle/>
          <a:p>
            <a:pPr algn="ctr"/>
            <a:r>
              <a:rPr lang="en-US" altLang="zh-TW" b="1" dirty="0" err="1"/>
              <a:t>eFigure</a:t>
            </a:r>
            <a:r>
              <a:rPr lang="en-US" altLang="zh-TW" b="1" dirty="0"/>
              <a:t> 4C Funnel plot of </a:t>
            </a:r>
            <a:r>
              <a:rPr lang="en-US" altLang="zh-TW" sz="1800" b="1" dirty="0"/>
              <a:t>safety: fecal incontinency</a:t>
            </a:r>
            <a:endParaRPr lang="zh-TW" altLang="en-US" b="1" dirty="0"/>
          </a:p>
        </p:txBody>
      </p:sp>
    </p:spTree>
    <p:extLst>
      <p:ext uri="{BB962C8B-B14F-4D97-AF65-F5344CB8AC3E}">
        <p14:creationId xmlns:p14="http://schemas.microsoft.com/office/powerpoint/2010/main" val="667061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04F3380F-4F2C-4F7D-A937-AFD6D637C2A0}"/>
              </a:ext>
            </a:extLst>
          </p:cNvPr>
          <p:cNvGraphicFramePr>
            <a:graphicFrameLocks noGrp="1"/>
          </p:cNvGraphicFramePr>
          <p:nvPr>
            <p:extLst>
              <p:ext uri="{D42A27DB-BD31-4B8C-83A1-F6EECF244321}">
                <p14:modId xmlns:p14="http://schemas.microsoft.com/office/powerpoint/2010/main" val="71810875"/>
              </p:ext>
            </p:extLst>
          </p:nvPr>
        </p:nvGraphicFramePr>
        <p:xfrm>
          <a:off x="971600" y="2289175"/>
          <a:ext cx="6624736" cy="1403350"/>
        </p:xfrm>
        <a:graphic>
          <a:graphicData uri="http://schemas.openxmlformats.org/drawingml/2006/table">
            <a:tbl>
              <a:tblPr>
                <a:tableStyleId>{5C22544A-7EE6-4342-B048-85BDC9FD1C3A}</a:tableStyleId>
              </a:tblPr>
              <a:tblGrid>
                <a:gridCol w="720080">
                  <a:extLst>
                    <a:ext uri="{9D8B030D-6E8A-4147-A177-3AD203B41FA5}">
                      <a16:colId xmlns:a16="http://schemas.microsoft.com/office/drawing/2014/main" val="2359956429"/>
                    </a:ext>
                  </a:extLst>
                </a:gridCol>
                <a:gridCol w="5904656">
                  <a:extLst>
                    <a:ext uri="{9D8B030D-6E8A-4147-A177-3AD203B41FA5}">
                      <a16:colId xmlns:a16="http://schemas.microsoft.com/office/drawing/2014/main" val="2018710664"/>
                    </a:ext>
                  </a:extLst>
                </a:gridCol>
              </a:tblGrid>
              <a:tr h="0">
                <a:tc gridSpan="2">
                  <a:txBody>
                    <a:bodyPr/>
                    <a:lstStyle/>
                    <a:p>
                      <a:pPr algn="l" fontAlgn="ctr"/>
                      <a:r>
                        <a:rPr lang="en-US" sz="1800" u="none" strike="noStrike" dirty="0">
                          <a:effectLst/>
                          <a:latin typeface="+mn-lt"/>
                        </a:rPr>
                        <a:t>Treatments used in </a:t>
                      </a:r>
                      <a:r>
                        <a:rPr lang="en-US" sz="1800" u="none" strike="noStrike" dirty="0" err="1">
                          <a:effectLst/>
                          <a:latin typeface="+mn-lt"/>
                        </a:rPr>
                        <a:t>eFigure</a:t>
                      </a:r>
                      <a:r>
                        <a:rPr lang="en-US" sz="1800" u="none" strike="noStrike" dirty="0">
                          <a:effectLst/>
                          <a:latin typeface="+mn-lt"/>
                        </a:rPr>
                        <a:t> 4C</a:t>
                      </a:r>
                      <a:endParaRPr lang="en-US" sz="1800" b="0" i="0" u="none" strike="noStrike" dirty="0">
                        <a:solidFill>
                          <a:srgbClr val="000000"/>
                        </a:solidFill>
                        <a:effectLst/>
                        <a:latin typeface="+mn-lt"/>
                        <a:ea typeface="新細明體" panose="02020500000000000000" pitchFamily="18" charset="-120"/>
                      </a:endParaRPr>
                    </a:p>
                  </a:txBody>
                  <a:tcPr marL="6350" marR="6350" marT="6350" marB="0" anchor="ctr">
                    <a:noFill/>
                  </a:tcPr>
                </a:tc>
                <a:tc hMerge="1">
                  <a:txBody>
                    <a:bodyPr/>
                    <a:lstStyle/>
                    <a:p>
                      <a:endParaRPr lang="zh-TW" altLang="en-US"/>
                    </a:p>
                  </a:txBody>
                  <a:tcPr/>
                </a:tc>
                <a:extLst>
                  <a:ext uri="{0D108BD9-81ED-4DB2-BD59-A6C34878D82A}">
                    <a16:rowId xmlns:a16="http://schemas.microsoft.com/office/drawing/2014/main" val="1670138978"/>
                  </a:ext>
                </a:extLst>
              </a:tr>
              <a:tr h="0">
                <a:tc>
                  <a:txBody>
                    <a:bodyPr/>
                    <a:lstStyle/>
                    <a:p>
                      <a:pPr algn="l" fontAlgn="ctr"/>
                      <a:r>
                        <a:rPr lang="en-US" sz="1800" u="none" strike="noStrike" dirty="0">
                          <a:effectLst/>
                          <a:latin typeface="+mn-lt"/>
                        </a:rPr>
                        <a:t>A:</a:t>
                      </a:r>
                      <a:endParaRPr lang="en-US" sz="1800" b="0" i="0" u="none" strike="noStrike" dirty="0">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1800" u="none" strike="noStrike">
                          <a:effectLst/>
                          <a:latin typeface="+mn-lt"/>
                        </a:rPr>
                        <a:t>Protexin + lax</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651246398"/>
                  </a:ext>
                </a:extLst>
              </a:tr>
              <a:tr h="0">
                <a:tc>
                  <a:txBody>
                    <a:bodyPr/>
                    <a:lstStyle/>
                    <a:p>
                      <a:pPr algn="l" fontAlgn="ctr"/>
                      <a:r>
                        <a:rPr lang="en-US" sz="1800" u="none" strike="noStrike">
                          <a:effectLst/>
                          <a:latin typeface="+mn-lt"/>
                        </a:rPr>
                        <a:t>B:</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1800" u="none" strike="noStrike">
                          <a:effectLst/>
                          <a:latin typeface="+mn-lt"/>
                        </a:rPr>
                        <a:t>LacReuteri DSM 17938 + lax</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2053930366"/>
                  </a:ext>
                </a:extLst>
              </a:tr>
              <a:tr h="0">
                <a:tc>
                  <a:txBody>
                    <a:bodyPr/>
                    <a:lstStyle/>
                    <a:p>
                      <a:pPr algn="l" fontAlgn="ctr"/>
                      <a:r>
                        <a:rPr lang="en-US" sz="1800" u="none" strike="noStrike">
                          <a:effectLst/>
                          <a:latin typeface="+mn-lt"/>
                        </a:rPr>
                        <a:t>C:</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1800" u="none" strike="noStrike">
                          <a:effectLst/>
                          <a:latin typeface="+mn-lt"/>
                        </a:rPr>
                        <a:t>Bif M-16/ BB536 + lax</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1081371346"/>
                  </a:ext>
                </a:extLst>
              </a:tr>
              <a:tr h="0">
                <a:tc>
                  <a:txBody>
                    <a:bodyPr/>
                    <a:lstStyle/>
                    <a:p>
                      <a:pPr algn="l" fontAlgn="ctr"/>
                      <a:r>
                        <a:rPr lang="en-US" sz="1800" u="none" strike="noStrike">
                          <a:effectLst/>
                          <a:latin typeface="+mn-lt"/>
                        </a:rPr>
                        <a:t>D:</a:t>
                      </a:r>
                      <a:endParaRPr lang="en-US" sz="1800" b="0" i="0" u="none" strike="noStrike">
                        <a:solidFill>
                          <a:srgbClr val="000000"/>
                        </a:solidFill>
                        <a:effectLst/>
                        <a:latin typeface="+mn-lt"/>
                        <a:ea typeface="新細明體" panose="02020500000000000000" pitchFamily="18" charset="-120"/>
                      </a:endParaRPr>
                    </a:p>
                  </a:txBody>
                  <a:tcPr marL="6350" marR="6350" marT="6350" marB="0" anchor="ctr">
                    <a:noFill/>
                  </a:tcPr>
                </a:tc>
                <a:tc>
                  <a:txBody>
                    <a:bodyPr/>
                    <a:lstStyle/>
                    <a:p>
                      <a:pPr algn="l" fontAlgn="ctr"/>
                      <a:r>
                        <a:rPr lang="en-US" sz="1800" u="none" strike="noStrike" dirty="0">
                          <a:effectLst/>
                          <a:latin typeface="+mn-lt"/>
                        </a:rPr>
                        <a:t>lax</a:t>
                      </a:r>
                      <a:endParaRPr lang="en-US" sz="1800" b="0" i="0" u="none" strike="noStrike" dirty="0">
                        <a:solidFill>
                          <a:srgbClr val="000000"/>
                        </a:solidFill>
                        <a:effectLst/>
                        <a:latin typeface="+mn-lt"/>
                        <a:ea typeface="新細明體" panose="02020500000000000000" pitchFamily="18" charset="-120"/>
                      </a:endParaRPr>
                    </a:p>
                  </a:txBody>
                  <a:tcPr marL="6350" marR="6350" marT="6350" marB="0" anchor="ctr">
                    <a:noFill/>
                  </a:tcPr>
                </a:tc>
                <a:extLst>
                  <a:ext uri="{0D108BD9-81ED-4DB2-BD59-A6C34878D82A}">
                    <a16:rowId xmlns:a16="http://schemas.microsoft.com/office/drawing/2014/main" val="4161661204"/>
                  </a:ext>
                </a:extLst>
              </a:tr>
            </a:tbl>
          </a:graphicData>
        </a:graphic>
      </p:graphicFrame>
    </p:spTree>
    <p:extLst>
      <p:ext uri="{BB962C8B-B14F-4D97-AF65-F5344CB8AC3E}">
        <p14:creationId xmlns:p14="http://schemas.microsoft.com/office/powerpoint/2010/main" val="3603764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702B6424-ACD1-4F35-BBB2-3365F3E3012E}"/>
              </a:ext>
            </a:extLst>
          </p:cNvPr>
          <p:cNvPicPr>
            <a:picLocks noChangeAspect="1"/>
          </p:cNvPicPr>
          <p:nvPr/>
        </p:nvPicPr>
        <p:blipFill rotWithShape="1">
          <a:blip r:embed="rId2">
            <a:extLst>
              <a:ext uri="{28A0092B-C50C-407E-A947-70E740481C1C}">
                <a14:useLocalDpi xmlns:a14="http://schemas.microsoft.com/office/drawing/2010/main" val="0"/>
              </a:ext>
            </a:extLst>
          </a:blip>
          <a:srcRect l="1739" t="2174" r="1957" b="2174"/>
          <a:stretch/>
        </p:blipFill>
        <p:spPr>
          <a:xfrm>
            <a:off x="159026" y="248477"/>
            <a:ext cx="8806070" cy="6361045"/>
          </a:xfrm>
          <a:prstGeom prst="rect">
            <a:avLst/>
          </a:prstGeom>
        </p:spPr>
      </p:pic>
      <p:sp>
        <p:nvSpPr>
          <p:cNvPr id="3" name="文字方塊 2">
            <a:extLst>
              <a:ext uri="{FF2B5EF4-FFF2-40B4-BE49-F238E27FC236}">
                <a16:creationId xmlns:a16="http://schemas.microsoft.com/office/drawing/2014/main" id="{93037440-255D-428A-80BA-A6B186DA0475}"/>
              </a:ext>
            </a:extLst>
          </p:cNvPr>
          <p:cNvSpPr txBox="1"/>
          <p:nvPr/>
        </p:nvSpPr>
        <p:spPr>
          <a:xfrm>
            <a:off x="0" y="6483153"/>
            <a:ext cx="9144000" cy="369332"/>
          </a:xfrm>
          <a:prstGeom prst="rect">
            <a:avLst/>
          </a:prstGeom>
          <a:noFill/>
        </p:spPr>
        <p:txBody>
          <a:bodyPr wrap="square" rtlCol="0">
            <a:spAutoFit/>
          </a:bodyPr>
          <a:lstStyle/>
          <a:p>
            <a:pPr algn="ctr"/>
            <a:r>
              <a:rPr lang="en-US" altLang="zh-TW" b="1" dirty="0" err="1"/>
              <a:t>eFigure</a:t>
            </a:r>
            <a:r>
              <a:rPr lang="en-US" altLang="zh-TW" b="1" dirty="0"/>
              <a:t> 4D Egger’s regression of </a:t>
            </a:r>
            <a:r>
              <a:rPr lang="en-US" altLang="zh-TW" sz="1800" b="1" dirty="0"/>
              <a:t>safety: fecal incontinency</a:t>
            </a:r>
            <a:endParaRPr lang="zh-TW" altLang="en-US" b="1" dirty="0"/>
          </a:p>
        </p:txBody>
      </p:sp>
    </p:spTree>
    <p:extLst>
      <p:ext uri="{BB962C8B-B14F-4D97-AF65-F5344CB8AC3E}">
        <p14:creationId xmlns:p14="http://schemas.microsoft.com/office/powerpoint/2010/main" val="1587122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20D51E8F-FE88-4EF4-8D9A-95C2BA07A408}"/>
              </a:ext>
            </a:extLst>
          </p:cNvPr>
          <p:cNvPicPr>
            <a:picLocks noChangeAspect="1"/>
          </p:cNvPicPr>
          <p:nvPr/>
        </p:nvPicPr>
        <p:blipFill rotWithShape="1">
          <a:blip r:embed="rId2">
            <a:extLst>
              <a:ext uri="{28A0092B-C50C-407E-A947-70E740481C1C}">
                <a14:useLocalDpi xmlns:a14="http://schemas.microsoft.com/office/drawing/2010/main" val="0"/>
              </a:ext>
            </a:extLst>
          </a:blip>
          <a:srcRect l="1305" t="1577" r="1739" b="2322"/>
          <a:stretch/>
        </p:blipFill>
        <p:spPr>
          <a:xfrm>
            <a:off x="119270" y="208722"/>
            <a:ext cx="8865704" cy="6390862"/>
          </a:xfrm>
          <a:prstGeom prst="rect">
            <a:avLst/>
          </a:prstGeom>
        </p:spPr>
      </p:pic>
      <p:sp>
        <p:nvSpPr>
          <p:cNvPr id="6" name="文字方塊 5">
            <a:extLst>
              <a:ext uri="{FF2B5EF4-FFF2-40B4-BE49-F238E27FC236}">
                <a16:creationId xmlns:a16="http://schemas.microsoft.com/office/drawing/2014/main" id="{59ACD562-C712-4BD7-BE9C-AA05AEAA9DC6}"/>
              </a:ext>
            </a:extLst>
          </p:cNvPr>
          <p:cNvSpPr txBox="1"/>
          <p:nvPr/>
        </p:nvSpPr>
        <p:spPr>
          <a:xfrm>
            <a:off x="6761" y="6486235"/>
            <a:ext cx="9144000" cy="369332"/>
          </a:xfrm>
          <a:prstGeom prst="rect">
            <a:avLst/>
          </a:prstGeom>
          <a:noFill/>
        </p:spPr>
        <p:txBody>
          <a:bodyPr wrap="square" rtlCol="0">
            <a:spAutoFit/>
          </a:bodyPr>
          <a:lstStyle/>
          <a:p>
            <a:pPr algn="ctr"/>
            <a:r>
              <a:rPr lang="en-US" altLang="zh-TW" b="1" dirty="0" err="1"/>
              <a:t>eFigure</a:t>
            </a:r>
            <a:r>
              <a:rPr lang="en-US" altLang="zh-TW" b="1" dirty="0"/>
              <a:t> 4E Funnel plot of </a:t>
            </a:r>
            <a:r>
              <a:rPr lang="en-US" altLang="zh-TW" sz="1800" b="1" dirty="0"/>
              <a:t>acceptability: drop-out rate</a:t>
            </a:r>
            <a:endParaRPr lang="zh-TW" altLang="en-US" b="1" dirty="0"/>
          </a:p>
        </p:txBody>
      </p:sp>
    </p:spTree>
    <p:extLst>
      <p:ext uri="{BB962C8B-B14F-4D97-AF65-F5344CB8AC3E}">
        <p14:creationId xmlns:p14="http://schemas.microsoft.com/office/powerpoint/2010/main" val="770765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77D66B24-D273-4455-82A1-EC607FC5A22E}"/>
              </a:ext>
            </a:extLst>
          </p:cNvPr>
          <p:cNvGraphicFramePr>
            <a:graphicFrameLocks noGrp="1"/>
          </p:cNvGraphicFramePr>
          <p:nvPr>
            <p:extLst>
              <p:ext uri="{D42A27DB-BD31-4B8C-83A1-F6EECF244321}">
                <p14:modId xmlns:p14="http://schemas.microsoft.com/office/powerpoint/2010/main" val="2573933933"/>
              </p:ext>
            </p:extLst>
          </p:nvPr>
        </p:nvGraphicFramePr>
        <p:xfrm>
          <a:off x="1115616" y="1108075"/>
          <a:ext cx="7488832" cy="3079494"/>
        </p:xfrm>
        <a:graphic>
          <a:graphicData uri="http://schemas.openxmlformats.org/drawingml/2006/table">
            <a:tbl>
              <a:tblPr>
                <a:tableStyleId>{5C22544A-7EE6-4342-B048-85BDC9FD1C3A}</a:tableStyleId>
              </a:tblPr>
              <a:tblGrid>
                <a:gridCol w="1008112">
                  <a:extLst>
                    <a:ext uri="{9D8B030D-6E8A-4147-A177-3AD203B41FA5}">
                      <a16:colId xmlns:a16="http://schemas.microsoft.com/office/drawing/2014/main" val="3521616577"/>
                    </a:ext>
                  </a:extLst>
                </a:gridCol>
                <a:gridCol w="6480720">
                  <a:extLst>
                    <a:ext uri="{9D8B030D-6E8A-4147-A177-3AD203B41FA5}">
                      <a16:colId xmlns:a16="http://schemas.microsoft.com/office/drawing/2014/main" val="2100128339"/>
                    </a:ext>
                  </a:extLst>
                </a:gridCol>
              </a:tblGrid>
              <a:tr h="0">
                <a:tc gridSpan="2">
                  <a:txBody>
                    <a:bodyPr/>
                    <a:lstStyle/>
                    <a:p>
                      <a:pPr algn="l" fontAlgn="ctr"/>
                      <a:r>
                        <a:rPr lang="en-US" sz="1800" u="none" strike="noStrike" dirty="0">
                          <a:effectLst/>
                          <a:latin typeface="+mn-lt"/>
                        </a:rPr>
                        <a:t>Treatments used in </a:t>
                      </a:r>
                      <a:r>
                        <a:rPr lang="en-US" sz="1800" u="none" strike="noStrike" dirty="0" err="1">
                          <a:effectLst/>
                          <a:latin typeface="+mn-lt"/>
                        </a:rPr>
                        <a:t>eFigure</a:t>
                      </a:r>
                      <a:r>
                        <a:rPr lang="en-US" sz="1800" u="none" strike="noStrike" dirty="0">
                          <a:effectLst/>
                          <a:latin typeface="+mn-lt"/>
                        </a:rPr>
                        <a:t> 4E</a:t>
                      </a:r>
                      <a:endParaRPr lang="en-US" sz="1800" b="0" i="0" u="none" strike="noStrike" dirty="0">
                        <a:solidFill>
                          <a:srgbClr val="000000"/>
                        </a:solidFill>
                        <a:effectLst/>
                        <a:latin typeface="+mn-lt"/>
                        <a:ea typeface="新細明體" panose="02020500000000000000" pitchFamily="18" charset="-120"/>
                      </a:endParaRPr>
                    </a:p>
                  </a:txBody>
                  <a:tcPr marL="5634" marR="5634" marT="5634" marB="0" anchor="ctr">
                    <a:noFill/>
                  </a:tcPr>
                </a:tc>
                <a:tc hMerge="1">
                  <a:txBody>
                    <a:bodyPr/>
                    <a:lstStyle/>
                    <a:p>
                      <a:endParaRPr lang="zh-TW" altLang="en-US"/>
                    </a:p>
                  </a:txBody>
                  <a:tcPr/>
                </a:tc>
                <a:extLst>
                  <a:ext uri="{0D108BD9-81ED-4DB2-BD59-A6C34878D82A}">
                    <a16:rowId xmlns:a16="http://schemas.microsoft.com/office/drawing/2014/main" val="2190583648"/>
                  </a:ext>
                </a:extLst>
              </a:tr>
              <a:tr h="0">
                <a:tc>
                  <a:txBody>
                    <a:bodyPr/>
                    <a:lstStyle/>
                    <a:p>
                      <a:pPr algn="l" fontAlgn="ctr"/>
                      <a:r>
                        <a:rPr lang="en-US" sz="1800" u="none" strike="noStrike" dirty="0">
                          <a:effectLst/>
                          <a:latin typeface="+mn-lt"/>
                        </a:rPr>
                        <a:t>A:</a:t>
                      </a:r>
                      <a:endParaRPr lang="en-US" sz="1800" b="0" i="0" u="none" strike="noStrike" dirty="0">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Pla</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3667900066"/>
                  </a:ext>
                </a:extLst>
              </a:tr>
              <a:tr h="0">
                <a:tc>
                  <a:txBody>
                    <a:bodyPr/>
                    <a:lstStyle/>
                    <a:p>
                      <a:pPr algn="l" fontAlgn="ctr"/>
                      <a:r>
                        <a:rPr lang="en-US" sz="1800" u="none" strike="noStrike">
                          <a:effectLst/>
                          <a:latin typeface="+mn-lt"/>
                        </a:rPr>
                        <a:t>B:</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Protexin + 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2871762669"/>
                  </a:ext>
                </a:extLst>
              </a:tr>
              <a:tr h="0">
                <a:tc>
                  <a:txBody>
                    <a:bodyPr/>
                    <a:lstStyle/>
                    <a:p>
                      <a:pPr algn="l" fontAlgn="ctr"/>
                      <a:r>
                        <a:rPr lang="en-US" sz="1800" u="none" strike="noStrike">
                          <a:effectLst/>
                          <a:latin typeface="+mn-lt"/>
                        </a:rPr>
                        <a:t>C:</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Bif M-16/ BB536 + 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1801166907"/>
                  </a:ext>
                </a:extLst>
              </a:tr>
              <a:tr h="0">
                <a:tc>
                  <a:txBody>
                    <a:bodyPr/>
                    <a:lstStyle/>
                    <a:p>
                      <a:pPr algn="l" fontAlgn="ctr"/>
                      <a:r>
                        <a:rPr lang="en-US" sz="1800" u="none" strike="noStrike">
                          <a:effectLst/>
                          <a:latin typeface="+mn-lt"/>
                        </a:rPr>
                        <a:t>D:</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Bif DN-173 010 + LacCr</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928872766"/>
                  </a:ext>
                </a:extLst>
              </a:tr>
              <a:tr h="0">
                <a:tc>
                  <a:txBody>
                    <a:bodyPr/>
                    <a:lstStyle/>
                    <a:p>
                      <a:pPr algn="l" fontAlgn="ctr"/>
                      <a:r>
                        <a:rPr lang="en-US" sz="1800" u="none" strike="noStrike">
                          <a:effectLst/>
                          <a:latin typeface="+mn-lt"/>
                        </a:rPr>
                        <a:t>E:</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LacRh ATCC 53103 + 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3924803921"/>
                  </a:ext>
                </a:extLst>
              </a:tr>
              <a:tr h="0">
                <a:tc>
                  <a:txBody>
                    <a:bodyPr/>
                    <a:lstStyle/>
                    <a:p>
                      <a:pPr algn="l" fontAlgn="ctr"/>
                      <a:r>
                        <a:rPr lang="en-US" sz="1800" u="none" strike="noStrike">
                          <a:effectLst/>
                          <a:latin typeface="+mn-lt"/>
                        </a:rPr>
                        <a:t>F:</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Synbiotic + 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1759234752"/>
                  </a:ext>
                </a:extLst>
              </a:tr>
              <a:tr h="0">
                <a:tc>
                  <a:txBody>
                    <a:bodyPr/>
                    <a:lstStyle/>
                    <a:p>
                      <a:pPr algn="l" fontAlgn="ctr"/>
                      <a:r>
                        <a:rPr lang="en-US" sz="1800" u="none" strike="noStrike">
                          <a:effectLst/>
                          <a:latin typeface="+mn-lt"/>
                        </a:rPr>
                        <a:t>G:</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LacCRh Lcr35</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895597847"/>
                  </a:ext>
                </a:extLst>
              </a:tr>
              <a:tr h="0">
                <a:tc>
                  <a:txBody>
                    <a:bodyPr/>
                    <a:lstStyle/>
                    <a:p>
                      <a:pPr algn="l" fontAlgn="ctr"/>
                      <a:r>
                        <a:rPr lang="en-US" sz="1800" u="none" strike="noStrike">
                          <a:effectLst/>
                          <a:latin typeface="+mn-lt"/>
                        </a:rPr>
                        <a:t>H:</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4245529142"/>
                  </a:ext>
                </a:extLst>
              </a:tr>
              <a:tr h="0">
                <a:tc>
                  <a:txBody>
                    <a:bodyPr/>
                    <a:lstStyle/>
                    <a:p>
                      <a:pPr algn="l" fontAlgn="ctr"/>
                      <a:r>
                        <a:rPr lang="en-US" sz="1800" u="none" strike="noStrike">
                          <a:effectLst/>
                          <a:latin typeface="+mn-lt"/>
                        </a:rPr>
                        <a:t>I:</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a:effectLst/>
                          <a:latin typeface="+mn-lt"/>
                        </a:rPr>
                        <a:t>LacReuteri DSM 17938 + lax</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635694571"/>
                  </a:ext>
                </a:extLst>
              </a:tr>
              <a:tr h="0">
                <a:tc>
                  <a:txBody>
                    <a:bodyPr/>
                    <a:lstStyle/>
                    <a:p>
                      <a:pPr algn="l" fontAlgn="ctr"/>
                      <a:r>
                        <a:rPr lang="en-US" sz="1800" u="none" strike="noStrike">
                          <a:effectLst/>
                          <a:latin typeface="+mn-lt"/>
                        </a:rPr>
                        <a:t>J:</a:t>
                      </a:r>
                      <a:endParaRPr lang="en-US" sz="1800" b="0" i="0" u="none" strike="noStrike">
                        <a:solidFill>
                          <a:srgbClr val="000000"/>
                        </a:solidFill>
                        <a:effectLst/>
                        <a:latin typeface="+mn-lt"/>
                        <a:ea typeface="新細明體" panose="02020500000000000000" pitchFamily="18" charset="-120"/>
                      </a:endParaRPr>
                    </a:p>
                  </a:txBody>
                  <a:tcPr marL="5634" marR="5634" marT="5634" marB="0" anchor="ctr">
                    <a:noFill/>
                  </a:tcPr>
                </a:tc>
                <a:tc>
                  <a:txBody>
                    <a:bodyPr/>
                    <a:lstStyle/>
                    <a:p>
                      <a:pPr algn="l" fontAlgn="ctr"/>
                      <a:r>
                        <a:rPr lang="en-US" sz="1800" u="none" strike="noStrike" dirty="0" err="1">
                          <a:effectLst/>
                          <a:latin typeface="+mn-lt"/>
                        </a:rPr>
                        <a:t>Synbiotic</a:t>
                      </a:r>
                      <a:endParaRPr lang="en-US" sz="1800" b="0" i="0" u="none" strike="noStrike" dirty="0">
                        <a:solidFill>
                          <a:srgbClr val="000000"/>
                        </a:solidFill>
                        <a:effectLst/>
                        <a:latin typeface="+mn-lt"/>
                        <a:ea typeface="新細明體" panose="02020500000000000000" pitchFamily="18" charset="-120"/>
                      </a:endParaRPr>
                    </a:p>
                  </a:txBody>
                  <a:tcPr marL="5634" marR="5634" marT="5634" marB="0" anchor="ctr">
                    <a:noFill/>
                  </a:tcPr>
                </a:tc>
                <a:extLst>
                  <a:ext uri="{0D108BD9-81ED-4DB2-BD59-A6C34878D82A}">
                    <a16:rowId xmlns:a16="http://schemas.microsoft.com/office/drawing/2014/main" val="3030235223"/>
                  </a:ext>
                </a:extLst>
              </a:tr>
            </a:tbl>
          </a:graphicData>
        </a:graphic>
      </p:graphicFrame>
    </p:spTree>
    <p:extLst>
      <p:ext uri="{BB962C8B-B14F-4D97-AF65-F5344CB8AC3E}">
        <p14:creationId xmlns:p14="http://schemas.microsoft.com/office/powerpoint/2010/main" val="820916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C6FBFB66-5974-4F89-9276-A2AF85A6E58E}"/>
              </a:ext>
            </a:extLst>
          </p:cNvPr>
          <p:cNvPicPr>
            <a:picLocks noChangeAspect="1"/>
          </p:cNvPicPr>
          <p:nvPr/>
        </p:nvPicPr>
        <p:blipFill rotWithShape="1">
          <a:blip r:embed="rId2">
            <a:extLst>
              <a:ext uri="{28A0092B-C50C-407E-A947-70E740481C1C}">
                <a14:useLocalDpi xmlns:a14="http://schemas.microsoft.com/office/drawing/2010/main" val="0"/>
              </a:ext>
            </a:extLst>
          </a:blip>
          <a:srcRect l="1305" t="3070" r="1847" b="3220"/>
          <a:stretch/>
        </p:blipFill>
        <p:spPr>
          <a:xfrm>
            <a:off x="119270" y="308113"/>
            <a:ext cx="8855765" cy="6231835"/>
          </a:xfrm>
          <a:prstGeom prst="rect">
            <a:avLst/>
          </a:prstGeom>
        </p:spPr>
      </p:pic>
      <p:sp>
        <p:nvSpPr>
          <p:cNvPr id="3" name="文字方塊 2">
            <a:extLst>
              <a:ext uri="{FF2B5EF4-FFF2-40B4-BE49-F238E27FC236}">
                <a16:creationId xmlns:a16="http://schemas.microsoft.com/office/drawing/2014/main" id="{93037440-255D-428A-80BA-A6B186DA0475}"/>
              </a:ext>
            </a:extLst>
          </p:cNvPr>
          <p:cNvSpPr txBox="1"/>
          <p:nvPr/>
        </p:nvSpPr>
        <p:spPr>
          <a:xfrm>
            <a:off x="0" y="6483153"/>
            <a:ext cx="9144000" cy="369332"/>
          </a:xfrm>
          <a:prstGeom prst="rect">
            <a:avLst/>
          </a:prstGeom>
          <a:noFill/>
        </p:spPr>
        <p:txBody>
          <a:bodyPr wrap="square" rtlCol="0">
            <a:spAutoFit/>
          </a:bodyPr>
          <a:lstStyle/>
          <a:p>
            <a:pPr algn="ctr"/>
            <a:r>
              <a:rPr lang="en-US" altLang="zh-TW" b="1" dirty="0" err="1"/>
              <a:t>eFigure</a:t>
            </a:r>
            <a:r>
              <a:rPr lang="en-US" altLang="zh-TW" b="1" dirty="0"/>
              <a:t> 4F Egger’s regression of </a:t>
            </a:r>
            <a:r>
              <a:rPr lang="en-US" altLang="zh-TW" sz="1800" b="1" dirty="0"/>
              <a:t>acceptability: drop-out rate</a:t>
            </a:r>
            <a:endParaRPr lang="zh-TW" altLang="en-US" b="1" dirty="0"/>
          </a:p>
        </p:txBody>
      </p:sp>
    </p:spTree>
    <p:extLst>
      <p:ext uri="{BB962C8B-B14F-4D97-AF65-F5344CB8AC3E}">
        <p14:creationId xmlns:p14="http://schemas.microsoft.com/office/powerpoint/2010/main" val="3334665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F26D2867-EB03-47AD-B8BC-0D015B7E0D4A}"/>
              </a:ext>
            </a:extLst>
          </p:cNvPr>
          <p:cNvPicPr>
            <a:picLocks noChangeAspect="1"/>
          </p:cNvPicPr>
          <p:nvPr/>
        </p:nvPicPr>
        <p:blipFill rotWithShape="1">
          <a:blip r:embed="rId2">
            <a:extLst>
              <a:ext uri="{28A0092B-C50C-407E-A947-70E740481C1C}">
                <a14:useLocalDpi xmlns:a14="http://schemas.microsoft.com/office/drawing/2010/main" val="0"/>
              </a:ext>
            </a:extLst>
          </a:blip>
          <a:srcRect l="1195" t="5627" r="3696" b="5177"/>
          <a:stretch/>
        </p:blipFill>
        <p:spPr>
          <a:xfrm>
            <a:off x="109330" y="477078"/>
            <a:ext cx="8696740" cy="5933661"/>
          </a:xfrm>
          <a:prstGeom prst="rect">
            <a:avLst/>
          </a:prstGeom>
        </p:spPr>
      </p:pic>
      <p:sp>
        <p:nvSpPr>
          <p:cNvPr id="7" name="文字方塊 6">
            <a:extLst>
              <a:ext uri="{FF2B5EF4-FFF2-40B4-BE49-F238E27FC236}">
                <a16:creationId xmlns:a16="http://schemas.microsoft.com/office/drawing/2014/main" id="{B6110198-ADAA-41BB-81F9-4AEF959C98DA}"/>
              </a:ext>
            </a:extLst>
          </p:cNvPr>
          <p:cNvSpPr txBox="1"/>
          <p:nvPr/>
        </p:nvSpPr>
        <p:spPr>
          <a:xfrm>
            <a:off x="0" y="6494700"/>
            <a:ext cx="9144000" cy="338554"/>
          </a:xfrm>
          <a:prstGeom prst="rect">
            <a:avLst/>
          </a:prstGeom>
          <a:noFill/>
        </p:spPr>
        <p:txBody>
          <a:bodyPr wrap="square" rtlCol="0">
            <a:spAutoFit/>
          </a:bodyPr>
          <a:lstStyle/>
          <a:p>
            <a:pPr algn="ctr"/>
            <a:r>
              <a:rPr lang="en-US" altLang="zh-TW" sz="1600" b="1" dirty="0" err="1"/>
              <a:t>eFigure</a:t>
            </a:r>
            <a:r>
              <a:rPr lang="en-US" altLang="zh-TW" sz="1600" b="1" dirty="0"/>
              <a:t> 1B network structure of safety: fecal incontinency</a:t>
            </a:r>
            <a:endParaRPr lang="zh-TW" altLang="en-US" sz="1600" b="1" dirty="0"/>
          </a:p>
        </p:txBody>
      </p:sp>
    </p:spTree>
    <p:extLst>
      <p:ext uri="{BB962C8B-B14F-4D97-AF65-F5344CB8AC3E}">
        <p14:creationId xmlns:p14="http://schemas.microsoft.com/office/powerpoint/2010/main" val="2862664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a:extLst>
              <a:ext uri="{FF2B5EF4-FFF2-40B4-BE49-F238E27FC236}">
                <a16:creationId xmlns:a16="http://schemas.microsoft.com/office/drawing/2014/main" id="{68E3C390-1BA9-4B6C-A323-74A0E30C3358}"/>
              </a:ext>
            </a:extLst>
          </p:cNvPr>
          <p:cNvSpPr txBox="1"/>
          <p:nvPr/>
        </p:nvSpPr>
        <p:spPr>
          <a:xfrm>
            <a:off x="251520" y="1196752"/>
            <a:ext cx="8712968" cy="4708981"/>
          </a:xfrm>
          <a:prstGeom prst="rect">
            <a:avLst/>
          </a:prstGeom>
          <a:noFill/>
        </p:spPr>
        <p:txBody>
          <a:bodyPr wrap="square">
            <a:spAutoFit/>
          </a:bodyPr>
          <a:lstStyle/>
          <a:p>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95% CI: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95% confidence interval;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DN-173 010 +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LacCr</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Probiotic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lactis DN-173 010 + Lactococcus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cremoris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M-16/ BB536 + lax: probiotic mixture (</a:t>
            </a:r>
            <a:r>
              <a:rPr lang="en-US" altLang="zh-TW" sz="2000" kern="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 breve + longum) +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ES: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effect size;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LacCRh</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Lcr35: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Lcr35;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LacRe</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 lax: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 laxative;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LacRh</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ATCC 53103 + lax: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GG (ATCC 53103) + laxative; lax: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NMA: </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network meta-analysis;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OR:</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odds ratio;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Placebo/control;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0" dirty="0">
                <a:effectLst/>
                <a:latin typeface="Calibri" panose="020F0502020204030204" pitchFamily="34" charset="0"/>
                <a:ea typeface="MinionPro-It"/>
                <a:cs typeface="Calibri" panose="020F0502020204030204" pitchFamily="34" charset="0"/>
              </a:rPr>
              <a:t>Lactobacillus </a:t>
            </a:r>
            <a:r>
              <a:rPr lang="en-US" altLang="zh-TW" sz="2000" kern="0" dirty="0" err="1">
                <a:effectLst/>
                <a:latin typeface="Calibri" panose="020F0502020204030204" pitchFamily="34" charset="0"/>
                <a:ea typeface="MinionPro-It"/>
                <a:cs typeface="Calibri" panose="020F0502020204030204" pitchFamily="34" charset="0"/>
              </a:rPr>
              <a:t>casei</a:t>
            </a:r>
            <a:r>
              <a:rPr lang="en-US" altLang="zh-TW" sz="2000" kern="0" dirty="0">
                <a:effectLst/>
                <a:latin typeface="Calibri" panose="020F0502020204030204" pitchFamily="34" charset="0"/>
                <a:ea typeface="MinionPro-It"/>
                <a:cs typeface="Calibri" panose="020F0502020204030204" pitchFamily="34" charset="0"/>
              </a:rPr>
              <a:t> </a:t>
            </a:r>
            <a:r>
              <a:rPr lang="en-US" altLang="zh-TW" sz="2000" kern="0" dirty="0">
                <a:effectLst/>
                <a:latin typeface="Calibri" panose="020F0502020204030204" pitchFamily="34" charset="0"/>
                <a:ea typeface="MinionPro-Regular"/>
                <a:cs typeface="Calibri" panose="020F0502020204030204" pitchFamily="34" charset="0"/>
              </a:rPr>
              <a:t>PXN 37, </a:t>
            </a:r>
            <a:r>
              <a:rPr lang="en-US" altLang="zh-TW" sz="2000" kern="0" dirty="0">
                <a:effectLst/>
                <a:latin typeface="Calibri" panose="020F0502020204030204" pitchFamily="34" charset="0"/>
                <a:ea typeface="MinionPro-It"/>
                <a:cs typeface="Calibri" panose="020F0502020204030204" pitchFamily="34" charset="0"/>
              </a:rPr>
              <a:t>Lactobacillus </a:t>
            </a:r>
            <a:r>
              <a:rPr lang="en-US" altLang="zh-TW" sz="2000" kern="0" dirty="0" err="1">
                <a:effectLst/>
                <a:latin typeface="Calibri" panose="020F0502020204030204" pitchFamily="34" charset="0"/>
                <a:ea typeface="MinionPro-It"/>
                <a:cs typeface="Calibri" panose="020F0502020204030204" pitchFamily="34" charset="0"/>
              </a:rPr>
              <a:t>rhamnosus</a:t>
            </a:r>
            <a:r>
              <a:rPr lang="en-US" altLang="zh-TW" sz="2000" kern="0" dirty="0">
                <a:effectLst/>
                <a:latin typeface="Calibri" panose="020F0502020204030204" pitchFamily="34" charset="0"/>
                <a:ea typeface="MinionPro-It"/>
                <a:cs typeface="Calibri" panose="020F0502020204030204" pitchFamily="34" charset="0"/>
              </a:rPr>
              <a:t> </a:t>
            </a:r>
            <a:r>
              <a:rPr lang="en-US" altLang="zh-TW" sz="2000" kern="0" dirty="0">
                <a:effectLst/>
                <a:latin typeface="Calibri" panose="020F0502020204030204" pitchFamily="34" charset="0"/>
                <a:ea typeface="MinionPro-Regular"/>
                <a:cs typeface="Calibri" panose="020F0502020204030204" pitchFamily="34" charset="0"/>
              </a:rPr>
              <a:t>PXN 54, </a:t>
            </a:r>
            <a:r>
              <a:rPr lang="en-US" altLang="zh-TW" sz="2000" kern="0" dirty="0">
                <a:effectLst/>
                <a:latin typeface="Calibri" panose="020F0502020204030204" pitchFamily="34" charset="0"/>
                <a:ea typeface="MinionPro-It"/>
                <a:cs typeface="Calibri" panose="020F0502020204030204" pitchFamily="34" charset="0"/>
              </a:rPr>
              <a:t>Streptococcus thermophiles </a:t>
            </a:r>
            <a:r>
              <a:rPr lang="en-US" altLang="zh-TW" sz="2000" kern="0" dirty="0">
                <a:effectLst/>
                <a:latin typeface="Calibri" panose="020F0502020204030204" pitchFamily="34" charset="0"/>
                <a:ea typeface="MinionPro-Regular"/>
                <a:cs typeface="Calibri" panose="020F0502020204030204" pitchFamily="34" charset="0"/>
              </a:rPr>
              <a:t>PXN 66, </a:t>
            </a:r>
            <a:r>
              <a:rPr lang="en-US" altLang="zh-TW" sz="2000" kern="0" dirty="0">
                <a:effectLst/>
                <a:latin typeface="Calibri" panose="020F0502020204030204" pitchFamily="34" charset="0"/>
                <a:ea typeface="MinionPro-It"/>
                <a:cs typeface="Calibri" panose="020F0502020204030204" pitchFamily="34" charset="0"/>
              </a:rPr>
              <a:t>Bifidobacterium breve </a:t>
            </a:r>
            <a:r>
              <a:rPr lang="en-US" altLang="zh-TW" sz="2000" kern="0" dirty="0">
                <a:effectLst/>
                <a:latin typeface="Calibri" panose="020F0502020204030204" pitchFamily="34" charset="0"/>
                <a:ea typeface="MinionPro-Regular"/>
                <a:cs typeface="Calibri" panose="020F0502020204030204" pitchFamily="34" charset="0"/>
              </a:rPr>
              <a:t>PXN 25, </a:t>
            </a:r>
            <a:r>
              <a:rPr lang="en-US" altLang="zh-TW" sz="2000" kern="0" dirty="0">
                <a:effectLst/>
                <a:latin typeface="Calibri" panose="020F0502020204030204" pitchFamily="34" charset="0"/>
                <a:ea typeface="MinionPro-It"/>
                <a:cs typeface="Calibri" panose="020F0502020204030204" pitchFamily="34" charset="0"/>
              </a:rPr>
              <a:t>Lactobacillus acidophilus </a:t>
            </a:r>
            <a:r>
              <a:rPr lang="en-US" altLang="zh-TW" sz="2000" kern="0" dirty="0">
                <a:effectLst/>
                <a:latin typeface="Calibri" panose="020F0502020204030204" pitchFamily="34" charset="0"/>
                <a:ea typeface="MinionPro-Regular"/>
                <a:cs typeface="Calibri" panose="020F0502020204030204" pitchFamily="34" charset="0"/>
              </a:rPr>
              <a:t>PXN 35, </a:t>
            </a:r>
            <a:r>
              <a:rPr lang="en-US" altLang="zh-TW" sz="2000" kern="0" dirty="0">
                <a:effectLst/>
                <a:latin typeface="Calibri" panose="020F0502020204030204" pitchFamily="34" charset="0"/>
                <a:ea typeface="MinionPro-It"/>
                <a:cs typeface="Calibri" panose="020F0502020204030204" pitchFamily="34" charset="0"/>
              </a:rPr>
              <a:t>Bifidobacterium </a:t>
            </a:r>
            <a:r>
              <a:rPr lang="en-US" altLang="zh-TW" sz="2000" kern="0" dirty="0" err="1">
                <a:effectLst/>
                <a:latin typeface="Calibri" panose="020F0502020204030204" pitchFamily="34" charset="0"/>
                <a:ea typeface="MinionPro-It"/>
                <a:cs typeface="Calibri" panose="020F0502020204030204" pitchFamily="34" charset="0"/>
              </a:rPr>
              <a:t>infantis</a:t>
            </a:r>
            <a:r>
              <a:rPr lang="en-US" altLang="zh-TW" sz="2000" kern="0" dirty="0">
                <a:effectLst/>
                <a:latin typeface="Calibri" panose="020F0502020204030204" pitchFamily="34" charset="0"/>
                <a:ea typeface="MinionPro-It"/>
                <a:cs typeface="Calibri" panose="020F0502020204030204" pitchFamily="34" charset="0"/>
              </a:rPr>
              <a:t> (child specific) </a:t>
            </a:r>
            <a:r>
              <a:rPr lang="en-US" altLang="zh-TW" sz="2000" kern="0" dirty="0">
                <a:effectLst/>
                <a:latin typeface="Calibri" panose="020F0502020204030204" pitchFamily="34" charset="0"/>
                <a:ea typeface="MinionPro-Regular"/>
                <a:cs typeface="Calibri" panose="020F0502020204030204" pitchFamily="34" charset="0"/>
              </a:rPr>
              <a:t>PXN 27, and </a:t>
            </a:r>
            <a:r>
              <a:rPr lang="en-US" altLang="zh-TW" sz="2000" kern="0" dirty="0">
                <a:effectLst/>
                <a:latin typeface="Calibri" panose="020F0502020204030204" pitchFamily="34" charset="0"/>
                <a:ea typeface="MinionPro-It"/>
                <a:cs typeface="Calibri" panose="020F0502020204030204" pitchFamily="34" charset="0"/>
              </a:rPr>
              <a:t>Lactobacillus bulgaricus </a:t>
            </a:r>
            <a:r>
              <a:rPr lang="en-US" altLang="zh-TW" sz="2000" kern="0" dirty="0">
                <a:effectLst/>
                <a:latin typeface="Calibri" panose="020F0502020204030204" pitchFamily="34" charset="0"/>
                <a:ea typeface="MinionPro-Regular"/>
                <a:cs typeface="Calibri" panose="020F0502020204030204" pitchFamily="34" charset="0"/>
              </a:rPr>
              <a:t>PXN 39)</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RCT: </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randomized controlled trial;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SMD:</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standardized mean difference;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SUCRA: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surface under the cumulative ranking curve;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 thermophilus, B. breve, L. acidophilus, B.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infantis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fructooligosaccharide</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laxative</a:t>
            </a:r>
            <a:endParaRPr lang="zh-TW" altLang="zh-TW" sz="2000" kern="100" dirty="0">
              <a:effectLst/>
              <a:latin typeface="Calibri" panose="020F0502020204030204" pitchFamily="34" charset="0"/>
              <a:ea typeface="新細明體" panose="02020500000000000000" pitchFamily="18" charset="-120"/>
              <a:cs typeface="Arial" panose="020B0604020202020204" pitchFamily="34" charset="0"/>
            </a:endParaRPr>
          </a:p>
        </p:txBody>
      </p:sp>
      <p:sp>
        <p:nvSpPr>
          <p:cNvPr id="6" name="文字方塊 5">
            <a:extLst>
              <a:ext uri="{FF2B5EF4-FFF2-40B4-BE49-F238E27FC236}">
                <a16:creationId xmlns:a16="http://schemas.microsoft.com/office/drawing/2014/main" id="{FE215E15-7738-45A8-BFB9-99FB2B72B802}"/>
              </a:ext>
            </a:extLst>
          </p:cNvPr>
          <p:cNvSpPr txBox="1"/>
          <p:nvPr/>
        </p:nvSpPr>
        <p:spPr>
          <a:xfrm>
            <a:off x="251520" y="260648"/>
            <a:ext cx="8640960" cy="523220"/>
          </a:xfrm>
          <a:prstGeom prst="rect">
            <a:avLst/>
          </a:prstGeom>
          <a:noFill/>
        </p:spPr>
        <p:txBody>
          <a:bodyPr wrap="square" rtlCol="0">
            <a:spAutoFit/>
          </a:bodyPr>
          <a:lstStyle/>
          <a:p>
            <a:r>
              <a:rPr lang="en-US" altLang="zh-TW" sz="2800" b="1" dirty="0"/>
              <a:t>Figure legend of </a:t>
            </a:r>
            <a:r>
              <a:rPr lang="en-US" altLang="zh-TW" sz="2800" b="1" dirty="0" err="1"/>
              <a:t>eFigure</a:t>
            </a:r>
            <a:r>
              <a:rPr lang="en-US" altLang="zh-TW" sz="2800" b="1" dirty="0"/>
              <a:t> 4A-4F</a:t>
            </a:r>
            <a:endParaRPr lang="zh-TW" altLang="en-US" sz="2800" b="1" dirty="0"/>
          </a:p>
        </p:txBody>
      </p:sp>
    </p:spTree>
    <p:extLst>
      <p:ext uri="{BB962C8B-B14F-4D97-AF65-F5344CB8AC3E}">
        <p14:creationId xmlns:p14="http://schemas.microsoft.com/office/powerpoint/2010/main" val="3671546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043BA17B-1135-4DCE-906C-D3BE9C01873C}"/>
              </a:ext>
            </a:extLst>
          </p:cNvPr>
          <p:cNvPicPr>
            <a:picLocks noChangeAspect="1"/>
          </p:cNvPicPr>
          <p:nvPr/>
        </p:nvPicPr>
        <p:blipFill rotWithShape="1">
          <a:blip r:embed="rId2">
            <a:extLst>
              <a:ext uri="{28A0092B-C50C-407E-A947-70E740481C1C}">
                <a14:useLocalDpi xmlns:a14="http://schemas.microsoft.com/office/drawing/2010/main" val="0"/>
              </a:ext>
            </a:extLst>
          </a:blip>
          <a:srcRect l="2065" t="5177" r="4674" b="3235"/>
          <a:stretch/>
        </p:blipFill>
        <p:spPr>
          <a:xfrm>
            <a:off x="188843" y="447261"/>
            <a:ext cx="8527774" cy="6092687"/>
          </a:xfrm>
          <a:prstGeom prst="rect">
            <a:avLst/>
          </a:prstGeom>
        </p:spPr>
      </p:pic>
      <p:sp>
        <p:nvSpPr>
          <p:cNvPr id="2" name="文字方塊 1">
            <a:extLst>
              <a:ext uri="{FF2B5EF4-FFF2-40B4-BE49-F238E27FC236}">
                <a16:creationId xmlns:a16="http://schemas.microsoft.com/office/drawing/2014/main" id="{73763AED-081B-4F4F-9DF7-DBF3CA5AEA1E}"/>
              </a:ext>
            </a:extLst>
          </p:cNvPr>
          <p:cNvSpPr txBox="1"/>
          <p:nvPr/>
        </p:nvSpPr>
        <p:spPr>
          <a:xfrm>
            <a:off x="0" y="6494700"/>
            <a:ext cx="9144000" cy="338554"/>
          </a:xfrm>
          <a:prstGeom prst="rect">
            <a:avLst/>
          </a:prstGeom>
          <a:noFill/>
        </p:spPr>
        <p:txBody>
          <a:bodyPr wrap="square" rtlCol="0">
            <a:spAutoFit/>
          </a:bodyPr>
          <a:lstStyle/>
          <a:p>
            <a:pPr algn="ctr"/>
            <a:r>
              <a:rPr lang="en-US" altLang="zh-TW" sz="1600" b="1" dirty="0" err="1"/>
              <a:t>eFigure</a:t>
            </a:r>
            <a:r>
              <a:rPr lang="en-US" altLang="zh-TW" sz="1600" b="1" dirty="0"/>
              <a:t> 1C network structure of acceptability: drop-out</a:t>
            </a:r>
            <a:endParaRPr lang="zh-TW" altLang="en-US" sz="1600" b="1" dirty="0"/>
          </a:p>
        </p:txBody>
      </p:sp>
    </p:spTree>
    <p:extLst>
      <p:ext uri="{BB962C8B-B14F-4D97-AF65-F5344CB8AC3E}">
        <p14:creationId xmlns:p14="http://schemas.microsoft.com/office/powerpoint/2010/main" val="850053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a:extLst>
              <a:ext uri="{FF2B5EF4-FFF2-40B4-BE49-F238E27FC236}">
                <a16:creationId xmlns:a16="http://schemas.microsoft.com/office/drawing/2014/main" id="{68E3C390-1BA9-4B6C-A323-74A0E30C3358}"/>
              </a:ext>
            </a:extLst>
          </p:cNvPr>
          <p:cNvSpPr txBox="1"/>
          <p:nvPr/>
        </p:nvSpPr>
        <p:spPr>
          <a:xfrm>
            <a:off x="251520" y="2904033"/>
            <a:ext cx="8712968" cy="3693319"/>
          </a:xfrm>
          <a:prstGeom prst="rect">
            <a:avLst/>
          </a:prstGeom>
          <a:noFill/>
        </p:spPr>
        <p:txBody>
          <a:bodyPr wrap="square">
            <a:spAutoFit/>
          </a:bodyPr>
          <a:lstStyle/>
          <a:p>
            <a:r>
              <a:rPr lang="en-US" altLang="zh-TW" sz="1800" kern="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95% CI: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95% confidence interval;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DN-173 010 +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LacCr</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Probiotic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lactis DN-173 010 + Lactococcus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cremoris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1800" kern="0" dirty="0">
                <a:effectLst/>
                <a:latin typeface="Calibri" panose="020F0502020204030204" pitchFamily="34" charset="0"/>
                <a:ea typeface="新細明體" panose="02020500000000000000" pitchFamily="18" charset="-120"/>
                <a:cs typeface="Calibri" panose="020F0502020204030204" pitchFamily="34" charset="0"/>
              </a:rPr>
              <a:t>M-16/ BB536 + lax: probiotic mixture (</a:t>
            </a:r>
            <a:r>
              <a:rPr lang="en-US" altLang="zh-TW" sz="1800" kern="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1800" kern="0" dirty="0">
                <a:effectLst/>
                <a:latin typeface="Calibri" panose="020F0502020204030204" pitchFamily="34" charset="0"/>
                <a:ea typeface="新細明體" panose="02020500000000000000" pitchFamily="18" charset="-120"/>
                <a:cs typeface="Calibri" panose="020F0502020204030204" pitchFamily="34" charset="0"/>
              </a:rPr>
              <a:t> breve + longum) + laxative;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ES: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effect size;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LacCRh</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Lcr35: Lactobacillus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Lcr35;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LacRe</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DSM 17938: Lactobacillus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DSM 17938;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LacReuteri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DSM 17938 + lax: Lactobacillus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DSM 17938 + laxative;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LacRh</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ATCC 53103 + lax: Lactobacillus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GG (ATCC 53103) + laxative; lax: laxative;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NMA: </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network meta-analysis;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OR:</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odds ratio;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Placebo/control;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1800" kern="0" dirty="0">
                <a:effectLst/>
                <a:latin typeface="Calibri" panose="020F0502020204030204" pitchFamily="34" charset="0"/>
                <a:ea typeface="MinionPro-It"/>
                <a:cs typeface="Calibri" panose="020F0502020204030204" pitchFamily="34" charset="0"/>
              </a:rPr>
              <a:t>Lactobacillus </a:t>
            </a:r>
            <a:r>
              <a:rPr lang="en-US" altLang="zh-TW" sz="1800" kern="0" dirty="0" err="1">
                <a:effectLst/>
                <a:latin typeface="Calibri" panose="020F0502020204030204" pitchFamily="34" charset="0"/>
                <a:ea typeface="MinionPro-It"/>
                <a:cs typeface="Calibri" panose="020F0502020204030204" pitchFamily="34" charset="0"/>
              </a:rPr>
              <a:t>casei</a:t>
            </a:r>
            <a:r>
              <a:rPr lang="en-US" altLang="zh-TW" sz="1800" kern="0" dirty="0">
                <a:effectLst/>
                <a:latin typeface="Calibri" panose="020F0502020204030204" pitchFamily="34" charset="0"/>
                <a:ea typeface="MinionPro-It"/>
                <a:cs typeface="Calibri" panose="020F0502020204030204" pitchFamily="34" charset="0"/>
              </a:rPr>
              <a:t> </a:t>
            </a:r>
            <a:r>
              <a:rPr lang="en-US" altLang="zh-TW" sz="1800" kern="0" dirty="0">
                <a:effectLst/>
                <a:latin typeface="Calibri" panose="020F0502020204030204" pitchFamily="34" charset="0"/>
                <a:ea typeface="MinionPro-Regular"/>
                <a:cs typeface="Calibri" panose="020F0502020204030204" pitchFamily="34" charset="0"/>
              </a:rPr>
              <a:t>PXN 37, </a:t>
            </a:r>
            <a:r>
              <a:rPr lang="en-US" altLang="zh-TW" sz="1800" kern="0" dirty="0">
                <a:effectLst/>
                <a:latin typeface="Calibri" panose="020F0502020204030204" pitchFamily="34" charset="0"/>
                <a:ea typeface="MinionPro-It"/>
                <a:cs typeface="Calibri" panose="020F0502020204030204" pitchFamily="34" charset="0"/>
              </a:rPr>
              <a:t>Lactobacillus </a:t>
            </a:r>
            <a:r>
              <a:rPr lang="en-US" altLang="zh-TW" sz="1800" kern="0" dirty="0" err="1">
                <a:effectLst/>
                <a:latin typeface="Calibri" panose="020F0502020204030204" pitchFamily="34" charset="0"/>
                <a:ea typeface="MinionPro-It"/>
                <a:cs typeface="Calibri" panose="020F0502020204030204" pitchFamily="34" charset="0"/>
              </a:rPr>
              <a:t>rhamnosus</a:t>
            </a:r>
            <a:r>
              <a:rPr lang="en-US" altLang="zh-TW" sz="1800" kern="0" dirty="0">
                <a:effectLst/>
                <a:latin typeface="Calibri" panose="020F0502020204030204" pitchFamily="34" charset="0"/>
                <a:ea typeface="MinionPro-It"/>
                <a:cs typeface="Calibri" panose="020F0502020204030204" pitchFamily="34" charset="0"/>
              </a:rPr>
              <a:t> </a:t>
            </a:r>
            <a:r>
              <a:rPr lang="en-US" altLang="zh-TW" sz="1800" kern="0" dirty="0">
                <a:effectLst/>
                <a:latin typeface="Calibri" panose="020F0502020204030204" pitchFamily="34" charset="0"/>
                <a:ea typeface="MinionPro-Regular"/>
                <a:cs typeface="Calibri" panose="020F0502020204030204" pitchFamily="34" charset="0"/>
              </a:rPr>
              <a:t>PXN 54, </a:t>
            </a:r>
            <a:r>
              <a:rPr lang="en-US" altLang="zh-TW" sz="1800" kern="0" dirty="0">
                <a:effectLst/>
                <a:latin typeface="Calibri" panose="020F0502020204030204" pitchFamily="34" charset="0"/>
                <a:ea typeface="MinionPro-It"/>
                <a:cs typeface="Calibri" panose="020F0502020204030204" pitchFamily="34" charset="0"/>
              </a:rPr>
              <a:t>Streptococcus thermophiles </a:t>
            </a:r>
            <a:r>
              <a:rPr lang="en-US" altLang="zh-TW" sz="1800" kern="0" dirty="0">
                <a:effectLst/>
                <a:latin typeface="Calibri" panose="020F0502020204030204" pitchFamily="34" charset="0"/>
                <a:ea typeface="MinionPro-Regular"/>
                <a:cs typeface="Calibri" panose="020F0502020204030204" pitchFamily="34" charset="0"/>
              </a:rPr>
              <a:t>PXN 66, </a:t>
            </a:r>
            <a:r>
              <a:rPr lang="en-US" altLang="zh-TW" sz="1800" kern="0" dirty="0">
                <a:effectLst/>
                <a:latin typeface="Calibri" panose="020F0502020204030204" pitchFamily="34" charset="0"/>
                <a:ea typeface="MinionPro-It"/>
                <a:cs typeface="Calibri" panose="020F0502020204030204" pitchFamily="34" charset="0"/>
              </a:rPr>
              <a:t>Bifidobacterium breve </a:t>
            </a:r>
            <a:r>
              <a:rPr lang="en-US" altLang="zh-TW" sz="1800" kern="0" dirty="0">
                <a:effectLst/>
                <a:latin typeface="Calibri" panose="020F0502020204030204" pitchFamily="34" charset="0"/>
                <a:ea typeface="MinionPro-Regular"/>
                <a:cs typeface="Calibri" panose="020F0502020204030204" pitchFamily="34" charset="0"/>
              </a:rPr>
              <a:t>PXN 25, </a:t>
            </a:r>
            <a:r>
              <a:rPr lang="en-US" altLang="zh-TW" sz="1800" kern="0" dirty="0">
                <a:effectLst/>
                <a:latin typeface="Calibri" panose="020F0502020204030204" pitchFamily="34" charset="0"/>
                <a:ea typeface="MinionPro-It"/>
                <a:cs typeface="Calibri" panose="020F0502020204030204" pitchFamily="34" charset="0"/>
              </a:rPr>
              <a:t>Lactobacillus acidophilus </a:t>
            </a:r>
            <a:r>
              <a:rPr lang="en-US" altLang="zh-TW" sz="1800" kern="0" dirty="0">
                <a:effectLst/>
                <a:latin typeface="Calibri" panose="020F0502020204030204" pitchFamily="34" charset="0"/>
                <a:ea typeface="MinionPro-Regular"/>
                <a:cs typeface="Calibri" panose="020F0502020204030204" pitchFamily="34" charset="0"/>
              </a:rPr>
              <a:t>PXN 35, </a:t>
            </a:r>
            <a:r>
              <a:rPr lang="en-US" altLang="zh-TW" sz="1800" kern="0" dirty="0">
                <a:effectLst/>
                <a:latin typeface="Calibri" panose="020F0502020204030204" pitchFamily="34" charset="0"/>
                <a:ea typeface="MinionPro-It"/>
                <a:cs typeface="Calibri" panose="020F0502020204030204" pitchFamily="34" charset="0"/>
              </a:rPr>
              <a:t>Bifidobacterium </a:t>
            </a:r>
            <a:r>
              <a:rPr lang="en-US" altLang="zh-TW" sz="1800" kern="0" dirty="0" err="1">
                <a:effectLst/>
                <a:latin typeface="Calibri" panose="020F0502020204030204" pitchFamily="34" charset="0"/>
                <a:ea typeface="MinionPro-It"/>
                <a:cs typeface="Calibri" panose="020F0502020204030204" pitchFamily="34" charset="0"/>
              </a:rPr>
              <a:t>infantis</a:t>
            </a:r>
            <a:r>
              <a:rPr lang="en-US" altLang="zh-TW" sz="1800" kern="0" dirty="0">
                <a:effectLst/>
                <a:latin typeface="Calibri" panose="020F0502020204030204" pitchFamily="34" charset="0"/>
                <a:ea typeface="MinionPro-It"/>
                <a:cs typeface="Calibri" panose="020F0502020204030204" pitchFamily="34" charset="0"/>
              </a:rPr>
              <a:t> (child specific) </a:t>
            </a:r>
            <a:r>
              <a:rPr lang="en-US" altLang="zh-TW" sz="1800" kern="0" dirty="0">
                <a:effectLst/>
                <a:latin typeface="Calibri" panose="020F0502020204030204" pitchFamily="34" charset="0"/>
                <a:ea typeface="MinionPro-Regular"/>
                <a:cs typeface="Calibri" panose="020F0502020204030204" pitchFamily="34" charset="0"/>
              </a:rPr>
              <a:t>PXN 27, and </a:t>
            </a:r>
            <a:r>
              <a:rPr lang="en-US" altLang="zh-TW" sz="1800" kern="0" dirty="0">
                <a:effectLst/>
                <a:latin typeface="Calibri" panose="020F0502020204030204" pitchFamily="34" charset="0"/>
                <a:ea typeface="MinionPro-It"/>
                <a:cs typeface="Calibri" panose="020F0502020204030204" pitchFamily="34" charset="0"/>
              </a:rPr>
              <a:t>Lactobacillus bulgaricus </a:t>
            </a:r>
            <a:r>
              <a:rPr lang="en-US" altLang="zh-TW" sz="1800" kern="0" dirty="0">
                <a:effectLst/>
                <a:latin typeface="Calibri" panose="020F0502020204030204" pitchFamily="34" charset="0"/>
                <a:ea typeface="MinionPro-Regular"/>
                <a:cs typeface="Calibri" panose="020F0502020204030204" pitchFamily="34" charset="0"/>
              </a:rPr>
              <a:t>PXN 39)</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 laxative;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RCT: </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randomized controlled trial;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SMD:</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standardized mean difference; </a:t>
            </a:r>
            <a:r>
              <a:rPr lang="en-US" altLang="zh-TW" sz="1800" kern="100" dirty="0">
                <a:effectLst/>
                <a:latin typeface="Calibri" panose="020F0502020204030204" pitchFamily="34" charset="0"/>
                <a:ea typeface="新細明體" panose="02020500000000000000" pitchFamily="18" charset="-120"/>
                <a:cs typeface="Arial" panose="020B0604020202020204" pitchFamily="34" charset="0"/>
              </a:rPr>
              <a:t>SUCRA:</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surface under the cumulative ranking curve;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S. thermophilus, B. breve, L. acidophilus, B.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infantis</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1800" kern="100" dirty="0" err="1">
                <a:effectLst/>
                <a:latin typeface="Calibri" panose="020F0502020204030204" pitchFamily="34" charset="0"/>
                <a:ea typeface="新細明體" panose="02020500000000000000" pitchFamily="18" charset="-120"/>
                <a:cs typeface="Calibri" panose="020F0502020204030204" pitchFamily="34" charset="0"/>
              </a:rPr>
              <a:t>fructooligosaccharide</a:t>
            </a:r>
            <a:r>
              <a:rPr lang="en-US" altLang="zh-TW" sz="1800" kern="100" dirty="0">
                <a:effectLst/>
                <a:latin typeface="Calibri" panose="020F0502020204030204" pitchFamily="34" charset="0"/>
                <a:ea typeface="新細明體" panose="02020500000000000000" pitchFamily="18" charset="-120"/>
                <a:cs typeface="Calibri" panose="020F0502020204030204" pitchFamily="34" charset="0"/>
              </a:rPr>
              <a:t>) + laxative</a:t>
            </a:r>
            <a:endParaRPr lang="zh-TW" altLang="zh-TW" sz="1800" kern="100" dirty="0">
              <a:effectLst/>
              <a:latin typeface="Calibri" panose="020F0502020204030204" pitchFamily="34" charset="0"/>
              <a:ea typeface="新細明體" panose="02020500000000000000" pitchFamily="18" charset="-120"/>
              <a:cs typeface="Arial" panose="020B0604020202020204" pitchFamily="34" charset="0"/>
            </a:endParaRPr>
          </a:p>
        </p:txBody>
      </p:sp>
      <p:sp>
        <p:nvSpPr>
          <p:cNvPr id="5" name="文字方塊 4">
            <a:extLst>
              <a:ext uri="{FF2B5EF4-FFF2-40B4-BE49-F238E27FC236}">
                <a16:creationId xmlns:a16="http://schemas.microsoft.com/office/drawing/2014/main" id="{7123A4C9-F387-42E8-8324-604D31012BB3}"/>
              </a:ext>
            </a:extLst>
          </p:cNvPr>
          <p:cNvSpPr txBox="1"/>
          <p:nvPr/>
        </p:nvSpPr>
        <p:spPr>
          <a:xfrm>
            <a:off x="251520" y="836712"/>
            <a:ext cx="8640960" cy="1938992"/>
          </a:xfrm>
          <a:prstGeom prst="rect">
            <a:avLst/>
          </a:prstGeom>
          <a:noFill/>
        </p:spPr>
        <p:txBody>
          <a:bodyPr wrap="square">
            <a:spAutoFit/>
          </a:bodyPr>
          <a:lstStyle/>
          <a:p>
            <a:r>
              <a:rPr lang="en-US" altLang="zh-TW" sz="2400" dirty="0">
                <a:effectLst/>
                <a:latin typeface="Calibri" panose="020F0502020204030204" pitchFamily="34" charset="0"/>
                <a:ea typeface="新細明體" panose="02020500000000000000" pitchFamily="18" charset="-120"/>
              </a:rPr>
              <a:t>The lines between nodes represent direct comparisons in various trials, and the size of each circle is proportional to the number of participants receiving each specific treatment. The thickness of the lines is proportional to the number of trials connected to the network.</a:t>
            </a:r>
            <a:endParaRPr lang="zh-TW" altLang="en-US" sz="2400" dirty="0"/>
          </a:p>
        </p:txBody>
      </p:sp>
      <p:sp>
        <p:nvSpPr>
          <p:cNvPr id="6" name="文字方塊 5">
            <a:extLst>
              <a:ext uri="{FF2B5EF4-FFF2-40B4-BE49-F238E27FC236}">
                <a16:creationId xmlns:a16="http://schemas.microsoft.com/office/drawing/2014/main" id="{FE215E15-7738-45A8-BFB9-99FB2B72B802}"/>
              </a:ext>
            </a:extLst>
          </p:cNvPr>
          <p:cNvSpPr txBox="1"/>
          <p:nvPr/>
        </p:nvSpPr>
        <p:spPr>
          <a:xfrm>
            <a:off x="251520" y="260648"/>
            <a:ext cx="8640960" cy="523220"/>
          </a:xfrm>
          <a:prstGeom prst="rect">
            <a:avLst/>
          </a:prstGeom>
          <a:noFill/>
        </p:spPr>
        <p:txBody>
          <a:bodyPr wrap="square" rtlCol="0">
            <a:spAutoFit/>
          </a:bodyPr>
          <a:lstStyle/>
          <a:p>
            <a:r>
              <a:rPr lang="en-US" altLang="zh-TW" sz="2800" b="1" dirty="0"/>
              <a:t>Figure legend of </a:t>
            </a:r>
            <a:r>
              <a:rPr lang="en-US" altLang="zh-TW" sz="2800" b="1" dirty="0" err="1"/>
              <a:t>eFigure</a:t>
            </a:r>
            <a:r>
              <a:rPr lang="en-US" altLang="zh-TW" sz="2800" b="1" dirty="0"/>
              <a:t> 1A-1C</a:t>
            </a:r>
            <a:endParaRPr lang="zh-TW" altLang="en-US" sz="2800" b="1" dirty="0"/>
          </a:p>
        </p:txBody>
      </p:sp>
    </p:spTree>
    <p:extLst>
      <p:ext uri="{BB962C8B-B14F-4D97-AF65-F5344CB8AC3E}">
        <p14:creationId xmlns:p14="http://schemas.microsoft.com/office/powerpoint/2010/main" val="2755408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a:extLst>
              <a:ext uri="{FF2B5EF4-FFF2-40B4-BE49-F238E27FC236}">
                <a16:creationId xmlns:a16="http://schemas.microsoft.com/office/drawing/2014/main" id="{8466095E-CBC1-425E-90FA-AF3029169C8C}"/>
              </a:ext>
            </a:extLst>
          </p:cNvPr>
          <p:cNvPicPr>
            <a:picLocks noChangeAspect="1"/>
          </p:cNvPicPr>
          <p:nvPr/>
        </p:nvPicPr>
        <p:blipFill rotWithShape="1">
          <a:blip r:embed="rId2">
            <a:extLst>
              <a:ext uri="{28A0092B-C50C-407E-A947-70E740481C1C}">
                <a14:useLocalDpi xmlns:a14="http://schemas.microsoft.com/office/drawing/2010/main" val="0"/>
              </a:ext>
            </a:extLst>
          </a:blip>
          <a:srcRect l="3370" t="3668" r="1739" b="3519"/>
          <a:stretch/>
        </p:blipFill>
        <p:spPr>
          <a:xfrm>
            <a:off x="308112" y="44624"/>
            <a:ext cx="8676861" cy="6172201"/>
          </a:xfrm>
          <a:prstGeom prst="rect">
            <a:avLst/>
          </a:prstGeom>
        </p:spPr>
      </p:pic>
      <p:sp>
        <p:nvSpPr>
          <p:cNvPr id="9" name="文字方塊 8">
            <a:extLst>
              <a:ext uri="{FF2B5EF4-FFF2-40B4-BE49-F238E27FC236}">
                <a16:creationId xmlns:a16="http://schemas.microsoft.com/office/drawing/2014/main" id="{B6B9C92A-6B4A-4BF5-B05E-B3BDFAA3830D}"/>
              </a:ext>
            </a:extLst>
          </p:cNvPr>
          <p:cNvSpPr txBox="1"/>
          <p:nvPr/>
        </p:nvSpPr>
        <p:spPr>
          <a:xfrm>
            <a:off x="0" y="6289442"/>
            <a:ext cx="9144000" cy="584775"/>
          </a:xfrm>
          <a:prstGeom prst="rect">
            <a:avLst/>
          </a:prstGeom>
          <a:noFill/>
        </p:spPr>
        <p:txBody>
          <a:bodyPr wrap="square" rtlCol="0">
            <a:spAutoFit/>
          </a:bodyPr>
          <a:lstStyle/>
          <a:p>
            <a:pPr algn="ctr"/>
            <a:r>
              <a:rPr lang="en-US" altLang="zh-TW" sz="1600" b="1" dirty="0" err="1"/>
              <a:t>eFigure</a:t>
            </a:r>
            <a:r>
              <a:rPr lang="en-US" altLang="zh-TW" sz="1600" b="1" dirty="0"/>
              <a:t> 2A forest plot of primary outcome: bowel movement or stool frequency: subgroup of </a:t>
            </a:r>
            <a:r>
              <a:rPr lang="en-US" altLang="zh-TW" sz="1600" b="1" kern="0" dirty="0">
                <a:effectLst/>
                <a:ea typeface="ScalaLancetPro"/>
              </a:rPr>
              <a:t>treatment arm with only probiotics vs placebo or laxatives</a:t>
            </a:r>
            <a:endParaRPr lang="zh-TW" altLang="en-US" sz="1600" b="1" dirty="0"/>
          </a:p>
        </p:txBody>
      </p:sp>
      <p:sp>
        <p:nvSpPr>
          <p:cNvPr id="7" name="文字方塊 6">
            <a:extLst>
              <a:ext uri="{FF2B5EF4-FFF2-40B4-BE49-F238E27FC236}">
                <a16:creationId xmlns:a16="http://schemas.microsoft.com/office/drawing/2014/main" id="{46423FBE-47F6-4924-A485-2FD8EF19FF6B}"/>
              </a:ext>
            </a:extLst>
          </p:cNvPr>
          <p:cNvSpPr txBox="1"/>
          <p:nvPr/>
        </p:nvSpPr>
        <p:spPr>
          <a:xfrm>
            <a:off x="1547664" y="6097961"/>
            <a:ext cx="2520280" cy="230832"/>
          </a:xfrm>
          <a:prstGeom prst="rect">
            <a:avLst/>
          </a:prstGeom>
          <a:noFill/>
        </p:spPr>
        <p:txBody>
          <a:bodyPr wrap="square" rtlCol="0">
            <a:spAutoFit/>
          </a:bodyPr>
          <a:lstStyle/>
          <a:p>
            <a:pPr algn="ctr"/>
            <a:r>
              <a:rPr lang="en-US" altLang="zh-TW" sz="900" dirty="0"/>
              <a:t>Better by placebo/control</a:t>
            </a:r>
            <a:endParaRPr lang="zh-TW" altLang="en-US" sz="900" dirty="0"/>
          </a:p>
        </p:txBody>
      </p:sp>
      <p:sp>
        <p:nvSpPr>
          <p:cNvPr id="8" name="文字方塊 7">
            <a:extLst>
              <a:ext uri="{FF2B5EF4-FFF2-40B4-BE49-F238E27FC236}">
                <a16:creationId xmlns:a16="http://schemas.microsoft.com/office/drawing/2014/main" id="{EC196526-97D5-491C-9C93-3A72136A24FB}"/>
              </a:ext>
            </a:extLst>
          </p:cNvPr>
          <p:cNvSpPr txBox="1"/>
          <p:nvPr/>
        </p:nvSpPr>
        <p:spPr>
          <a:xfrm>
            <a:off x="4139952" y="6097961"/>
            <a:ext cx="1872208" cy="230832"/>
          </a:xfrm>
          <a:prstGeom prst="rect">
            <a:avLst/>
          </a:prstGeom>
          <a:noFill/>
        </p:spPr>
        <p:txBody>
          <a:bodyPr wrap="square" rtlCol="0">
            <a:spAutoFit/>
          </a:bodyPr>
          <a:lstStyle/>
          <a:p>
            <a:pPr algn="ctr"/>
            <a:r>
              <a:rPr lang="en-US" altLang="zh-TW" sz="900" dirty="0"/>
              <a:t>Better by treatment</a:t>
            </a:r>
            <a:endParaRPr lang="zh-TW" altLang="en-US" sz="900" dirty="0"/>
          </a:p>
        </p:txBody>
      </p:sp>
    </p:spTree>
    <p:extLst>
      <p:ext uri="{BB962C8B-B14F-4D97-AF65-F5344CB8AC3E}">
        <p14:creationId xmlns:p14="http://schemas.microsoft.com/office/powerpoint/2010/main" val="1326323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EF05447B-9BCE-4A4F-AB6C-6F03B570935D}"/>
              </a:ext>
            </a:extLst>
          </p:cNvPr>
          <p:cNvPicPr>
            <a:picLocks noChangeAspect="1"/>
          </p:cNvPicPr>
          <p:nvPr/>
        </p:nvPicPr>
        <p:blipFill rotWithShape="1">
          <a:blip r:embed="rId2">
            <a:extLst>
              <a:ext uri="{28A0092B-C50C-407E-A947-70E740481C1C}">
                <a14:useLocalDpi xmlns:a14="http://schemas.microsoft.com/office/drawing/2010/main" val="0"/>
              </a:ext>
            </a:extLst>
          </a:blip>
          <a:srcRect l="2065" t="3370" r="1740" b="2324"/>
          <a:stretch/>
        </p:blipFill>
        <p:spPr>
          <a:xfrm>
            <a:off x="188842" y="116632"/>
            <a:ext cx="8796131" cy="6271592"/>
          </a:xfrm>
          <a:prstGeom prst="rect">
            <a:avLst/>
          </a:prstGeom>
        </p:spPr>
      </p:pic>
      <p:sp>
        <p:nvSpPr>
          <p:cNvPr id="9" name="文字方塊 8">
            <a:extLst>
              <a:ext uri="{FF2B5EF4-FFF2-40B4-BE49-F238E27FC236}">
                <a16:creationId xmlns:a16="http://schemas.microsoft.com/office/drawing/2014/main" id="{B6B9C92A-6B4A-4BF5-B05E-B3BDFAA3830D}"/>
              </a:ext>
            </a:extLst>
          </p:cNvPr>
          <p:cNvSpPr txBox="1"/>
          <p:nvPr/>
        </p:nvSpPr>
        <p:spPr>
          <a:xfrm>
            <a:off x="0" y="6525344"/>
            <a:ext cx="9144000" cy="338554"/>
          </a:xfrm>
          <a:prstGeom prst="rect">
            <a:avLst/>
          </a:prstGeom>
          <a:noFill/>
        </p:spPr>
        <p:txBody>
          <a:bodyPr wrap="square" rtlCol="0">
            <a:spAutoFit/>
          </a:bodyPr>
          <a:lstStyle/>
          <a:p>
            <a:pPr algn="ctr"/>
            <a:r>
              <a:rPr lang="en-US" altLang="zh-TW" sz="1600" b="1" dirty="0" err="1"/>
              <a:t>eFigure</a:t>
            </a:r>
            <a:r>
              <a:rPr lang="en-US" altLang="zh-TW" sz="1600" b="1" dirty="0"/>
              <a:t> 2B forest plot of safety: fecal incontinency</a:t>
            </a:r>
            <a:endParaRPr lang="zh-TW" altLang="en-US" sz="1600" b="1" dirty="0"/>
          </a:p>
        </p:txBody>
      </p:sp>
      <p:sp>
        <p:nvSpPr>
          <p:cNvPr id="6" name="文字方塊 5">
            <a:extLst>
              <a:ext uri="{FF2B5EF4-FFF2-40B4-BE49-F238E27FC236}">
                <a16:creationId xmlns:a16="http://schemas.microsoft.com/office/drawing/2014/main" id="{8F722113-55A8-4DC9-ADE1-D10CC5A5DA60}"/>
              </a:ext>
            </a:extLst>
          </p:cNvPr>
          <p:cNvSpPr txBox="1"/>
          <p:nvPr/>
        </p:nvSpPr>
        <p:spPr>
          <a:xfrm>
            <a:off x="4788024" y="6291672"/>
            <a:ext cx="2520280" cy="230832"/>
          </a:xfrm>
          <a:prstGeom prst="rect">
            <a:avLst/>
          </a:prstGeom>
          <a:noFill/>
        </p:spPr>
        <p:txBody>
          <a:bodyPr wrap="square" rtlCol="0">
            <a:spAutoFit/>
          </a:bodyPr>
          <a:lstStyle/>
          <a:p>
            <a:pPr algn="ctr"/>
            <a:r>
              <a:rPr lang="en-US" altLang="zh-TW" sz="900" dirty="0"/>
              <a:t>Better by placebo/control</a:t>
            </a:r>
            <a:endParaRPr lang="zh-TW" altLang="en-US" sz="900" dirty="0"/>
          </a:p>
        </p:txBody>
      </p:sp>
      <p:sp>
        <p:nvSpPr>
          <p:cNvPr id="7" name="文字方塊 6">
            <a:extLst>
              <a:ext uri="{FF2B5EF4-FFF2-40B4-BE49-F238E27FC236}">
                <a16:creationId xmlns:a16="http://schemas.microsoft.com/office/drawing/2014/main" id="{218CC585-5799-421F-906C-FA7F59F0269B}"/>
              </a:ext>
            </a:extLst>
          </p:cNvPr>
          <p:cNvSpPr txBox="1"/>
          <p:nvPr/>
        </p:nvSpPr>
        <p:spPr>
          <a:xfrm>
            <a:off x="2699792" y="6291672"/>
            <a:ext cx="1872208" cy="230832"/>
          </a:xfrm>
          <a:prstGeom prst="rect">
            <a:avLst/>
          </a:prstGeom>
          <a:noFill/>
        </p:spPr>
        <p:txBody>
          <a:bodyPr wrap="square" rtlCol="0">
            <a:spAutoFit/>
          </a:bodyPr>
          <a:lstStyle/>
          <a:p>
            <a:pPr algn="ctr"/>
            <a:r>
              <a:rPr lang="en-US" altLang="zh-TW" sz="900" dirty="0"/>
              <a:t>Better by treatment</a:t>
            </a:r>
            <a:endParaRPr lang="zh-TW" altLang="en-US" sz="900" dirty="0"/>
          </a:p>
        </p:txBody>
      </p:sp>
    </p:spTree>
    <p:extLst>
      <p:ext uri="{BB962C8B-B14F-4D97-AF65-F5344CB8AC3E}">
        <p14:creationId xmlns:p14="http://schemas.microsoft.com/office/powerpoint/2010/main" val="3319394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2D14BD53-199E-4D95-9AD9-5A1B85A64439}"/>
              </a:ext>
            </a:extLst>
          </p:cNvPr>
          <p:cNvPicPr>
            <a:picLocks noChangeAspect="1"/>
          </p:cNvPicPr>
          <p:nvPr/>
        </p:nvPicPr>
        <p:blipFill rotWithShape="1">
          <a:blip r:embed="rId2">
            <a:extLst>
              <a:ext uri="{28A0092B-C50C-407E-A947-70E740481C1C}">
                <a14:useLocalDpi xmlns:a14="http://schemas.microsoft.com/office/drawing/2010/main" val="0"/>
              </a:ext>
            </a:extLst>
          </a:blip>
          <a:srcRect l="1956" t="2322" r="3696" b="2921"/>
          <a:stretch/>
        </p:blipFill>
        <p:spPr>
          <a:xfrm>
            <a:off x="178904" y="116632"/>
            <a:ext cx="8627166" cy="6301409"/>
          </a:xfrm>
          <a:prstGeom prst="rect">
            <a:avLst/>
          </a:prstGeom>
        </p:spPr>
      </p:pic>
      <p:sp>
        <p:nvSpPr>
          <p:cNvPr id="9" name="文字方塊 8">
            <a:extLst>
              <a:ext uri="{FF2B5EF4-FFF2-40B4-BE49-F238E27FC236}">
                <a16:creationId xmlns:a16="http://schemas.microsoft.com/office/drawing/2014/main" id="{B6B9C92A-6B4A-4BF5-B05E-B3BDFAA3830D}"/>
              </a:ext>
            </a:extLst>
          </p:cNvPr>
          <p:cNvSpPr txBox="1"/>
          <p:nvPr/>
        </p:nvSpPr>
        <p:spPr>
          <a:xfrm>
            <a:off x="0" y="6517013"/>
            <a:ext cx="9144000" cy="338554"/>
          </a:xfrm>
          <a:prstGeom prst="rect">
            <a:avLst/>
          </a:prstGeom>
          <a:noFill/>
        </p:spPr>
        <p:txBody>
          <a:bodyPr wrap="square" rtlCol="0">
            <a:spAutoFit/>
          </a:bodyPr>
          <a:lstStyle/>
          <a:p>
            <a:pPr algn="ctr"/>
            <a:r>
              <a:rPr lang="en-US" altLang="zh-TW" sz="1600" b="1" dirty="0" err="1"/>
              <a:t>eFigure</a:t>
            </a:r>
            <a:r>
              <a:rPr lang="en-US" altLang="zh-TW" sz="1600" b="1" dirty="0"/>
              <a:t> 2C forest plot of acceptability: drop-out rate</a:t>
            </a:r>
            <a:endParaRPr lang="zh-TW" altLang="en-US" sz="1600" b="1" dirty="0"/>
          </a:p>
        </p:txBody>
      </p:sp>
      <p:sp>
        <p:nvSpPr>
          <p:cNvPr id="10" name="文字方塊 9">
            <a:extLst>
              <a:ext uri="{FF2B5EF4-FFF2-40B4-BE49-F238E27FC236}">
                <a16:creationId xmlns:a16="http://schemas.microsoft.com/office/drawing/2014/main" id="{FAD467D7-3294-4596-BB51-2350F2E01CE6}"/>
              </a:ext>
            </a:extLst>
          </p:cNvPr>
          <p:cNvSpPr txBox="1"/>
          <p:nvPr/>
        </p:nvSpPr>
        <p:spPr>
          <a:xfrm>
            <a:off x="4788024" y="6366520"/>
            <a:ext cx="2520280" cy="230832"/>
          </a:xfrm>
          <a:prstGeom prst="rect">
            <a:avLst/>
          </a:prstGeom>
          <a:noFill/>
        </p:spPr>
        <p:txBody>
          <a:bodyPr wrap="square" rtlCol="0">
            <a:spAutoFit/>
          </a:bodyPr>
          <a:lstStyle/>
          <a:p>
            <a:pPr algn="ctr"/>
            <a:r>
              <a:rPr lang="en-US" altLang="zh-TW" sz="900" dirty="0"/>
              <a:t>Better by placebo/control</a:t>
            </a:r>
            <a:endParaRPr lang="zh-TW" altLang="en-US" sz="900" dirty="0"/>
          </a:p>
        </p:txBody>
      </p:sp>
      <p:sp>
        <p:nvSpPr>
          <p:cNvPr id="11" name="文字方塊 10">
            <a:extLst>
              <a:ext uri="{FF2B5EF4-FFF2-40B4-BE49-F238E27FC236}">
                <a16:creationId xmlns:a16="http://schemas.microsoft.com/office/drawing/2014/main" id="{0D5AFFCB-E029-4096-873F-E68DE1675FAA}"/>
              </a:ext>
            </a:extLst>
          </p:cNvPr>
          <p:cNvSpPr txBox="1"/>
          <p:nvPr/>
        </p:nvSpPr>
        <p:spPr>
          <a:xfrm>
            <a:off x="2699792" y="6366520"/>
            <a:ext cx="1872208" cy="230832"/>
          </a:xfrm>
          <a:prstGeom prst="rect">
            <a:avLst/>
          </a:prstGeom>
          <a:noFill/>
        </p:spPr>
        <p:txBody>
          <a:bodyPr wrap="square" rtlCol="0">
            <a:spAutoFit/>
          </a:bodyPr>
          <a:lstStyle/>
          <a:p>
            <a:pPr algn="ctr"/>
            <a:r>
              <a:rPr lang="en-US" altLang="zh-TW" sz="900" dirty="0"/>
              <a:t>Better by treatment</a:t>
            </a:r>
            <a:endParaRPr lang="zh-TW" altLang="en-US" sz="900" dirty="0"/>
          </a:p>
        </p:txBody>
      </p:sp>
    </p:spTree>
    <p:extLst>
      <p:ext uri="{BB962C8B-B14F-4D97-AF65-F5344CB8AC3E}">
        <p14:creationId xmlns:p14="http://schemas.microsoft.com/office/powerpoint/2010/main" val="1331186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a:extLst>
              <a:ext uri="{FF2B5EF4-FFF2-40B4-BE49-F238E27FC236}">
                <a16:creationId xmlns:a16="http://schemas.microsoft.com/office/drawing/2014/main" id="{68E3C390-1BA9-4B6C-A323-74A0E30C3358}"/>
              </a:ext>
            </a:extLst>
          </p:cNvPr>
          <p:cNvSpPr txBox="1"/>
          <p:nvPr/>
        </p:nvSpPr>
        <p:spPr>
          <a:xfrm>
            <a:off x="251520" y="1196752"/>
            <a:ext cx="8712968" cy="4708981"/>
          </a:xfrm>
          <a:prstGeom prst="rect">
            <a:avLst/>
          </a:prstGeom>
          <a:noFill/>
        </p:spPr>
        <p:txBody>
          <a:bodyPr wrap="square">
            <a:spAutoFit/>
          </a:bodyPr>
          <a:lstStyle/>
          <a:p>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Abbreviation: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95% CI: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95% confidence interval;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DN-173 010 +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LacCr</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Probiotic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lactis DN-173 010 + Lactococcus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cremoris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Bif</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M-16/ BB536 + lax: probiotic mixture (</a:t>
            </a:r>
            <a:r>
              <a:rPr lang="en-US" altLang="zh-TW" sz="2000" kern="0" dirty="0" err="1">
                <a:effectLst/>
                <a:latin typeface="Calibri" panose="020F0502020204030204" pitchFamily="34" charset="0"/>
                <a:ea typeface="新細明體" panose="02020500000000000000" pitchFamily="18" charset="-120"/>
                <a:cs typeface="Calibri" panose="020F0502020204030204" pitchFamily="34" charset="0"/>
              </a:rPr>
              <a:t>Bifidobacteria</a:t>
            </a:r>
            <a:r>
              <a:rPr lang="en-US" altLang="zh-TW" sz="2000" kern="0" dirty="0">
                <a:effectLst/>
                <a:latin typeface="Calibri" panose="020F0502020204030204" pitchFamily="34" charset="0"/>
                <a:ea typeface="新細明體" panose="02020500000000000000" pitchFamily="18" charset="-120"/>
                <a:cs typeface="Calibri" panose="020F0502020204030204" pitchFamily="34" charset="0"/>
              </a:rPr>
              <a:t> breve + longum) +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ES: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effect size;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LacCRh</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Lcr35: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Lcr35;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LacRe</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 lax: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reuteri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DSM 17938 + laxative;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LacRh</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ATCC 53103 + lax: Lactobacillus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GG (ATCC 53103) + laxative; lax: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NMA: </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network meta-analysis;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OR:</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odds ratio;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Pla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Placebo/control;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Protexin</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0" dirty="0">
                <a:effectLst/>
                <a:latin typeface="Calibri" panose="020F0502020204030204" pitchFamily="34" charset="0"/>
                <a:ea typeface="MinionPro-It"/>
                <a:cs typeface="Calibri" panose="020F0502020204030204" pitchFamily="34" charset="0"/>
              </a:rPr>
              <a:t>Lactobacillus </a:t>
            </a:r>
            <a:r>
              <a:rPr lang="en-US" altLang="zh-TW" sz="2000" kern="0" dirty="0" err="1">
                <a:effectLst/>
                <a:latin typeface="Calibri" panose="020F0502020204030204" pitchFamily="34" charset="0"/>
                <a:ea typeface="MinionPro-It"/>
                <a:cs typeface="Calibri" panose="020F0502020204030204" pitchFamily="34" charset="0"/>
              </a:rPr>
              <a:t>casei</a:t>
            </a:r>
            <a:r>
              <a:rPr lang="en-US" altLang="zh-TW" sz="2000" kern="0" dirty="0">
                <a:effectLst/>
                <a:latin typeface="Calibri" panose="020F0502020204030204" pitchFamily="34" charset="0"/>
                <a:ea typeface="MinionPro-It"/>
                <a:cs typeface="Calibri" panose="020F0502020204030204" pitchFamily="34" charset="0"/>
              </a:rPr>
              <a:t> </a:t>
            </a:r>
            <a:r>
              <a:rPr lang="en-US" altLang="zh-TW" sz="2000" kern="0" dirty="0">
                <a:effectLst/>
                <a:latin typeface="Calibri" panose="020F0502020204030204" pitchFamily="34" charset="0"/>
                <a:ea typeface="MinionPro-Regular"/>
                <a:cs typeface="Calibri" panose="020F0502020204030204" pitchFamily="34" charset="0"/>
              </a:rPr>
              <a:t>PXN 37, </a:t>
            </a:r>
            <a:r>
              <a:rPr lang="en-US" altLang="zh-TW" sz="2000" kern="0" dirty="0">
                <a:effectLst/>
                <a:latin typeface="Calibri" panose="020F0502020204030204" pitchFamily="34" charset="0"/>
                <a:ea typeface="MinionPro-It"/>
                <a:cs typeface="Calibri" panose="020F0502020204030204" pitchFamily="34" charset="0"/>
              </a:rPr>
              <a:t>Lactobacillus </a:t>
            </a:r>
            <a:r>
              <a:rPr lang="en-US" altLang="zh-TW" sz="2000" kern="0" dirty="0" err="1">
                <a:effectLst/>
                <a:latin typeface="Calibri" panose="020F0502020204030204" pitchFamily="34" charset="0"/>
                <a:ea typeface="MinionPro-It"/>
                <a:cs typeface="Calibri" panose="020F0502020204030204" pitchFamily="34" charset="0"/>
              </a:rPr>
              <a:t>rhamnosus</a:t>
            </a:r>
            <a:r>
              <a:rPr lang="en-US" altLang="zh-TW" sz="2000" kern="0" dirty="0">
                <a:effectLst/>
                <a:latin typeface="Calibri" panose="020F0502020204030204" pitchFamily="34" charset="0"/>
                <a:ea typeface="MinionPro-It"/>
                <a:cs typeface="Calibri" panose="020F0502020204030204" pitchFamily="34" charset="0"/>
              </a:rPr>
              <a:t> </a:t>
            </a:r>
            <a:r>
              <a:rPr lang="en-US" altLang="zh-TW" sz="2000" kern="0" dirty="0">
                <a:effectLst/>
                <a:latin typeface="Calibri" panose="020F0502020204030204" pitchFamily="34" charset="0"/>
                <a:ea typeface="MinionPro-Regular"/>
                <a:cs typeface="Calibri" panose="020F0502020204030204" pitchFamily="34" charset="0"/>
              </a:rPr>
              <a:t>PXN 54, </a:t>
            </a:r>
            <a:r>
              <a:rPr lang="en-US" altLang="zh-TW" sz="2000" kern="0" dirty="0">
                <a:effectLst/>
                <a:latin typeface="Calibri" panose="020F0502020204030204" pitchFamily="34" charset="0"/>
                <a:ea typeface="MinionPro-It"/>
                <a:cs typeface="Calibri" panose="020F0502020204030204" pitchFamily="34" charset="0"/>
              </a:rPr>
              <a:t>Streptococcus thermophiles </a:t>
            </a:r>
            <a:r>
              <a:rPr lang="en-US" altLang="zh-TW" sz="2000" kern="0" dirty="0">
                <a:effectLst/>
                <a:latin typeface="Calibri" panose="020F0502020204030204" pitchFamily="34" charset="0"/>
                <a:ea typeface="MinionPro-Regular"/>
                <a:cs typeface="Calibri" panose="020F0502020204030204" pitchFamily="34" charset="0"/>
              </a:rPr>
              <a:t>PXN 66, </a:t>
            </a:r>
            <a:r>
              <a:rPr lang="en-US" altLang="zh-TW" sz="2000" kern="0" dirty="0">
                <a:effectLst/>
                <a:latin typeface="Calibri" panose="020F0502020204030204" pitchFamily="34" charset="0"/>
                <a:ea typeface="MinionPro-It"/>
                <a:cs typeface="Calibri" panose="020F0502020204030204" pitchFamily="34" charset="0"/>
              </a:rPr>
              <a:t>Bifidobacterium breve </a:t>
            </a:r>
            <a:r>
              <a:rPr lang="en-US" altLang="zh-TW" sz="2000" kern="0" dirty="0">
                <a:effectLst/>
                <a:latin typeface="Calibri" panose="020F0502020204030204" pitchFamily="34" charset="0"/>
                <a:ea typeface="MinionPro-Regular"/>
                <a:cs typeface="Calibri" panose="020F0502020204030204" pitchFamily="34" charset="0"/>
              </a:rPr>
              <a:t>PXN 25, </a:t>
            </a:r>
            <a:r>
              <a:rPr lang="en-US" altLang="zh-TW" sz="2000" kern="0" dirty="0">
                <a:effectLst/>
                <a:latin typeface="Calibri" panose="020F0502020204030204" pitchFamily="34" charset="0"/>
                <a:ea typeface="MinionPro-It"/>
                <a:cs typeface="Calibri" panose="020F0502020204030204" pitchFamily="34" charset="0"/>
              </a:rPr>
              <a:t>Lactobacillus acidophilus </a:t>
            </a:r>
            <a:r>
              <a:rPr lang="en-US" altLang="zh-TW" sz="2000" kern="0" dirty="0">
                <a:effectLst/>
                <a:latin typeface="Calibri" panose="020F0502020204030204" pitchFamily="34" charset="0"/>
                <a:ea typeface="MinionPro-Regular"/>
                <a:cs typeface="Calibri" panose="020F0502020204030204" pitchFamily="34" charset="0"/>
              </a:rPr>
              <a:t>PXN 35, </a:t>
            </a:r>
            <a:r>
              <a:rPr lang="en-US" altLang="zh-TW" sz="2000" kern="0" dirty="0">
                <a:effectLst/>
                <a:latin typeface="Calibri" panose="020F0502020204030204" pitchFamily="34" charset="0"/>
                <a:ea typeface="MinionPro-It"/>
                <a:cs typeface="Calibri" panose="020F0502020204030204" pitchFamily="34" charset="0"/>
              </a:rPr>
              <a:t>Bifidobacterium </a:t>
            </a:r>
            <a:r>
              <a:rPr lang="en-US" altLang="zh-TW" sz="2000" kern="0" dirty="0" err="1">
                <a:effectLst/>
                <a:latin typeface="Calibri" panose="020F0502020204030204" pitchFamily="34" charset="0"/>
                <a:ea typeface="MinionPro-It"/>
                <a:cs typeface="Calibri" panose="020F0502020204030204" pitchFamily="34" charset="0"/>
              </a:rPr>
              <a:t>infantis</a:t>
            </a:r>
            <a:r>
              <a:rPr lang="en-US" altLang="zh-TW" sz="2000" kern="0" dirty="0">
                <a:effectLst/>
                <a:latin typeface="Calibri" panose="020F0502020204030204" pitchFamily="34" charset="0"/>
                <a:ea typeface="MinionPro-It"/>
                <a:cs typeface="Calibri" panose="020F0502020204030204" pitchFamily="34" charset="0"/>
              </a:rPr>
              <a:t> (child specific) </a:t>
            </a:r>
            <a:r>
              <a:rPr lang="en-US" altLang="zh-TW" sz="2000" kern="0" dirty="0">
                <a:effectLst/>
                <a:latin typeface="Calibri" panose="020F0502020204030204" pitchFamily="34" charset="0"/>
                <a:ea typeface="MinionPro-Regular"/>
                <a:cs typeface="Calibri" panose="020F0502020204030204" pitchFamily="34" charset="0"/>
              </a:rPr>
              <a:t>PXN 27, and </a:t>
            </a:r>
            <a:r>
              <a:rPr lang="en-US" altLang="zh-TW" sz="2000" kern="0" dirty="0">
                <a:effectLst/>
                <a:latin typeface="Calibri" panose="020F0502020204030204" pitchFamily="34" charset="0"/>
                <a:ea typeface="MinionPro-It"/>
                <a:cs typeface="Calibri" panose="020F0502020204030204" pitchFamily="34" charset="0"/>
              </a:rPr>
              <a:t>Lactobacillus bulgaricus </a:t>
            </a:r>
            <a:r>
              <a:rPr lang="en-US" altLang="zh-TW" sz="2000" kern="0" dirty="0">
                <a:effectLst/>
                <a:latin typeface="Calibri" panose="020F0502020204030204" pitchFamily="34" charset="0"/>
                <a:ea typeface="MinionPro-Regular"/>
                <a:cs typeface="Calibri" panose="020F0502020204030204" pitchFamily="34" charset="0"/>
              </a:rPr>
              <a:t>PXN 39)</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laxative;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RCT: </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randomized controlled trial;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SMD:</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standardized mean difference; </a:t>
            </a:r>
            <a:r>
              <a:rPr lang="en-US" altLang="zh-TW" sz="2000" kern="100" dirty="0">
                <a:effectLst/>
                <a:latin typeface="Calibri" panose="020F0502020204030204" pitchFamily="34" charset="0"/>
                <a:ea typeface="新細明體" panose="02020500000000000000" pitchFamily="18" charset="-120"/>
                <a:cs typeface="Arial" panose="020B0604020202020204" pitchFamily="34" charset="0"/>
              </a:rPr>
              <a:t>SUCRA:</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surface under the cumulative ranking curve;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Synbiotic</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casei</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L.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rhamnosus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S. thermophilus, B. breve, L. acidophilus, B.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infantis</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a:t>
            </a:r>
            <a:r>
              <a:rPr lang="en-US" altLang="zh-TW" sz="2000" kern="100" dirty="0" err="1">
                <a:effectLst/>
                <a:latin typeface="Calibri" panose="020F0502020204030204" pitchFamily="34" charset="0"/>
                <a:ea typeface="新細明體" panose="02020500000000000000" pitchFamily="18" charset="-120"/>
                <a:cs typeface="Calibri" panose="020F0502020204030204" pitchFamily="34" charset="0"/>
              </a:rPr>
              <a:t>fructooligosaccharide</a:t>
            </a:r>
            <a:r>
              <a:rPr lang="en-US" altLang="zh-TW" sz="2000" kern="100" dirty="0">
                <a:effectLst/>
                <a:latin typeface="Calibri" panose="020F0502020204030204" pitchFamily="34" charset="0"/>
                <a:ea typeface="新細明體" panose="02020500000000000000" pitchFamily="18" charset="-120"/>
                <a:cs typeface="Calibri" panose="020F0502020204030204" pitchFamily="34" charset="0"/>
              </a:rPr>
              <a:t>) + laxative</a:t>
            </a:r>
            <a:endParaRPr lang="zh-TW" altLang="zh-TW" sz="2000" kern="100" dirty="0">
              <a:effectLst/>
              <a:latin typeface="Calibri" panose="020F0502020204030204" pitchFamily="34" charset="0"/>
              <a:ea typeface="新細明體" panose="02020500000000000000" pitchFamily="18" charset="-120"/>
              <a:cs typeface="Arial" panose="020B0604020202020204" pitchFamily="34" charset="0"/>
            </a:endParaRPr>
          </a:p>
        </p:txBody>
      </p:sp>
      <p:sp>
        <p:nvSpPr>
          <p:cNvPr id="6" name="文字方塊 5">
            <a:extLst>
              <a:ext uri="{FF2B5EF4-FFF2-40B4-BE49-F238E27FC236}">
                <a16:creationId xmlns:a16="http://schemas.microsoft.com/office/drawing/2014/main" id="{FE215E15-7738-45A8-BFB9-99FB2B72B802}"/>
              </a:ext>
            </a:extLst>
          </p:cNvPr>
          <p:cNvSpPr txBox="1"/>
          <p:nvPr/>
        </p:nvSpPr>
        <p:spPr>
          <a:xfrm>
            <a:off x="251520" y="260648"/>
            <a:ext cx="8640960" cy="523220"/>
          </a:xfrm>
          <a:prstGeom prst="rect">
            <a:avLst/>
          </a:prstGeom>
          <a:noFill/>
        </p:spPr>
        <p:txBody>
          <a:bodyPr wrap="square" rtlCol="0">
            <a:spAutoFit/>
          </a:bodyPr>
          <a:lstStyle/>
          <a:p>
            <a:r>
              <a:rPr lang="en-US" altLang="zh-TW" sz="2800" b="1" dirty="0"/>
              <a:t>Figure legend of </a:t>
            </a:r>
            <a:r>
              <a:rPr lang="en-US" altLang="zh-TW" sz="2800" b="1" dirty="0" err="1"/>
              <a:t>eFigure</a:t>
            </a:r>
            <a:r>
              <a:rPr lang="en-US" altLang="zh-TW" sz="2800" b="1" dirty="0"/>
              <a:t> 2A-2C</a:t>
            </a:r>
            <a:endParaRPr lang="zh-TW" altLang="en-US" sz="2800" b="1" dirty="0"/>
          </a:p>
        </p:txBody>
      </p:sp>
    </p:spTree>
    <p:extLst>
      <p:ext uri="{BB962C8B-B14F-4D97-AF65-F5344CB8AC3E}">
        <p14:creationId xmlns:p14="http://schemas.microsoft.com/office/powerpoint/2010/main" val="3691549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方塊 5">
            <a:extLst>
              <a:ext uri="{FF2B5EF4-FFF2-40B4-BE49-F238E27FC236}">
                <a16:creationId xmlns:a16="http://schemas.microsoft.com/office/drawing/2014/main" id="{59ACD562-C712-4BD7-BE9C-AA05AEAA9DC6}"/>
              </a:ext>
            </a:extLst>
          </p:cNvPr>
          <p:cNvSpPr txBox="1"/>
          <p:nvPr/>
        </p:nvSpPr>
        <p:spPr>
          <a:xfrm>
            <a:off x="0" y="6453336"/>
            <a:ext cx="9144000" cy="369332"/>
          </a:xfrm>
          <a:prstGeom prst="rect">
            <a:avLst/>
          </a:prstGeom>
          <a:noFill/>
        </p:spPr>
        <p:txBody>
          <a:bodyPr wrap="square" rtlCol="0">
            <a:spAutoFit/>
          </a:bodyPr>
          <a:lstStyle/>
          <a:p>
            <a:pPr algn="ctr"/>
            <a:r>
              <a:rPr lang="en-US" altLang="zh-TW" b="1" dirty="0" err="1"/>
              <a:t>eFigure</a:t>
            </a:r>
            <a:r>
              <a:rPr lang="en-US" altLang="zh-TW" b="1" dirty="0"/>
              <a:t> 3A overview of risk of bias</a:t>
            </a:r>
            <a:endParaRPr lang="zh-TW" altLang="en-US" b="1" dirty="0"/>
          </a:p>
        </p:txBody>
      </p:sp>
      <p:pic>
        <p:nvPicPr>
          <p:cNvPr id="3" name="圖片 2">
            <a:extLst>
              <a:ext uri="{FF2B5EF4-FFF2-40B4-BE49-F238E27FC236}">
                <a16:creationId xmlns:a16="http://schemas.microsoft.com/office/drawing/2014/main" id="{716DDA0C-E31D-4647-AC53-8530434F9E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0589" y="1628800"/>
            <a:ext cx="8693278" cy="3672408"/>
          </a:xfrm>
          <a:prstGeom prst="rect">
            <a:avLst/>
          </a:prstGeom>
        </p:spPr>
      </p:pic>
    </p:spTree>
    <p:extLst>
      <p:ext uri="{BB962C8B-B14F-4D97-AF65-F5344CB8AC3E}">
        <p14:creationId xmlns:p14="http://schemas.microsoft.com/office/powerpoint/2010/main" val="812034184"/>
      </p:ext>
    </p:extLst>
  </p:cSld>
  <p:clrMapOvr>
    <a:masterClrMapping/>
  </p:clrMapOvr>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1055</Words>
  <Application>Microsoft Office PowerPoint</Application>
  <PresentationFormat>如螢幕大小 (4:3)</PresentationFormat>
  <Paragraphs>80</Paragraphs>
  <Slides>20</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20</vt:i4>
      </vt:variant>
    </vt:vector>
  </HeadingPairs>
  <TitlesOfParts>
    <vt:vector size="25" baseType="lpstr">
      <vt:lpstr>ScalaLancetPro</vt:lpstr>
      <vt:lpstr>Arial</vt:lpstr>
      <vt:lpstr>Calibri</vt:lpstr>
      <vt:lpstr>Calibri Light</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Ping-Tao Tseng</dc:creator>
  <cp:lastModifiedBy>Ping-Tao Tseng</cp:lastModifiedBy>
  <cp:revision>97</cp:revision>
  <dcterms:created xsi:type="dcterms:W3CDTF">2018-06-21T13:27:10Z</dcterms:created>
  <dcterms:modified xsi:type="dcterms:W3CDTF">2024-02-29T06:57:34Z</dcterms:modified>
</cp:coreProperties>
</file>