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7" r:id="rId3"/>
    <p:sldId id="286" r:id="rId4"/>
    <p:sldId id="279" r:id="rId5"/>
    <p:sldId id="262" r:id="rId6"/>
    <p:sldId id="277" r:id="rId7"/>
    <p:sldId id="274" r:id="rId8"/>
    <p:sldId id="280" r:id="rId9"/>
    <p:sldId id="282" r:id="rId10"/>
    <p:sldId id="275" r:id="rId11"/>
    <p:sldId id="285" r:id="rId12"/>
    <p:sldId id="256" r:id="rId1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5" autoAdjust="0"/>
    <p:restoredTop sz="96314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>
        <p:guide orient="horz" pos="2160"/>
        <p:guide pos="384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alypso.marionegri.it\DepOncologia\Farmacologia%20Molecolare\giova\Documenti\manoscritti\onvasertib%20and%20plk1\DNA%20repair%20assay_Ovcar5_ONVANSERTIB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82336484169731"/>
          <c:y val="5.1247394157374997E-2"/>
          <c:w val="0.81009776737740313"/>
          <c:h val="0.79908725444976958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0C9-44A2-9184-37E14CC01203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0C9-44A2-9184-37E14CC01203}"/>
              </c:ext>
            </c:extLst>
          </c:dPt>
          <c:errBars>
            <c:errBarType val="plus"/>
            <c:errValType val="cust"/>
            <c:noEndCap val="0"/>
            <c:plus>
              <c:numRef>
                <c:f>'exp.1 '!$S$23:$S$24</c:f>
                <c:numCache>
                  <c:formatCode>General</c:formatCode>
                  <c:ptCount val="2"/>
                  <c:pt idx="0">
                    <c:v>21.577772170884511</c:v>
                  </c:pt>
                  <c:pt idx="1">
                    <c:v>22.332054086407766</c:v>
                  </c:pt>
                </c:numCache>
              </c:numRef>
            </c:plus>
            <c:minus>
              <c:numRef>
                <c:f>'exp.1 '!$S$23:$S$24</c:f>
                <c:numCache>
                  <c:formatCode>General</c:formatCode>
                  <c:ptCount val="2"/>
                  <c:pt idx="0">
                    <c:v>21.577772170884511</c:v>
                  </c:pt>
                  <c:pt idx="1">
                    <c:v>22.332054086407766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'exp.1 '!$Q$23:$Q$24</c:f>
              <c:strCache>
                <c:ptCount val="2"/>
                <c:pt idx="0">
                  <c:v>HR</c:v>
                </c:pt>
                <c:pt idx="1">
                  <c:v>NHEJ</c:v>
                </c:pt>
              </c:strCache>
            </c:strRef>
          </c:cat>
          <c:val>
            <c:numRef>
              <c:f>'exp.1 '!$R$23:$R$24</c:f>
              <c:numCache>
                <c:formatCode>General</c:formatCode>
                <c:ptCount val="2"/>
                <c:pt idx="0">
                  <c:v>66.105143424106018</c:v>
                </c:pt>
                <c:pt idx="1">
                  <c:v>58.72846311786143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0C9-44A2-9184-37E14CC012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77233104"/>
        <c:axId val="777234768"/>
      </c:barChart>
      <c:catAx>
        <c:axId val="777233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77234768"/>
        <c:crosses val="autoZero"/>
        <c:auto val="1"/>
        <c:lblAlgn val="ctr"/>
        <c:lblOffset val="100"/>
        <c:noMultiLvlLbl val="0"/>
      </c:catAx>
      <c:valAx>
        <c:axId val="777234768"/>
        <c:scaling>
          <c:orientation val="minMax"/>
          <c:max val="1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Inhibition</a:t>
                </a:r>
                <a:r>
                  <a:rPr lang="en-US" sz="1400" b="1" baseline="0" dirty="0">
                    <a:solidFill>
                      <a:schemeClr val="tx1"/>
                    </a:solidFill>
                  </a:rPr>
                  <a:t> of</a:t>
                </a:r>
                <a:r>
                  <a:rPr lang="en-US" sz="1400" b="1" dirty="0">
                    <a:solidFill>
                      <a:schemeClr val="tx1"/>
                    </a:solidFill>
                  </a:rPr>
                  <a:t> DSB </a:t>
                </a:r>
                <a:r>
                  <a:rPr lang="en-US" sz="1400" b="1" baseline="0" dirty="0">
                    <a:solidFill>
                      <a:schemeClr val="tx1"/>
                    </a:solidFill>
                  </a:rPr>
                  <a:t>r</a:t>
                </a:r>
                <a:r>
                  <a:rPr lang="en-US" sz="1400" b="1" dirty="0">
                    <a:solidFill>
                      <a:schemeClr val="tx1"/>
                    </a:solidFill>
                  </a:rPr>
                  <a:t>epair (%)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77233104"/>
        <c:crosses val="autoZero"/>
        <c:crossBetween val="between"/>
        <c:majorUnit val="20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4" Type="http://schemas.openxmlformats.org/officeDocument/2006/relationships/image" Target="../media/image30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0.40882</cdr:x>
      <cdr:y>0.22411</cdr:y>
    </cdr:from>
    <cdr:to>
      <cdr:x>0.53248</cdr:x>
      <cdr:y>0.30959</cdr:y>
    </cdr:to>
    <cdr:sp macro="" textlink="">
      <cdr:nvSpPr>
        <cdr:cNvPr id="2" name="CasellaDiTesto 1">
          <a:extLst xmlns:a="http://schemas.openxmlformats.org/drawingml/2006/main">
            <a:ext uri="{FF2B5EF4-FFF2-40B4-BE49-F238E27FC236}">
              <a16:creationId xmlns:a16="http://schemas.microsoft.com/office/drawing/2014/main" id="{ABB848D5-18DF-405C-AF92-250D4BF6728C}"/>
            </a:ext>
          </a:extLst>
        </cdr:cNvPr>
        <cdr:cNvSpPr txBox="1"/>
      </cdr:nvSpPr>
      <cdr:spPr>
        <a:xfrm xmlns:a="http://schemas.openxmlformats.org/drawingml/2006/main">
          <a:off x="1471208" y="652051"/>
          <a:ext cx="445009" cy="2487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it-IT" sz="1000" b="1" dirty="0"/>
            <a:t>p&lt;0.02</a:t>
          </a:r>
        </a:p>
      </cdr:txBody>
    </cdr:sp>
  </cdr:relSizeAnchor>
  <cdr:relSizeAnchor xmlns:cdr="http://schemas.openxmlformats.org/drawingml/2006/chartDrawing">
    <cdr:from>
      <cdr:x>0.83109</cdr:x>
      <cdr:y>0.26757</cdr:y>
    </cdr:from>
    <cdr:to>
      <cdr:x>0.98595</cdr:x>
      <cdr:y>0.34278</cdr:y>
    </cdr:to>
    <cdr:sp macro="" textlink="">
      <cdr:nvSpPr>
        <cdr:cNvPr id="4" name="CasellaDiTesto 3">
          <a:extLst xmlns:a="http://schemas.openxmlformats.org/drawingml/2006/main">
            <a:ext uri="{FF2B5EF4-FFF2-40B4-BE49-F238E27FC236}">
              <a16:creationId xmlns:a16="http://schemas.microsoft.com/office/drawing/2014/main" id="{3A3733EC-8E88-4929-B52C-513A02FE53B5}"/>
            </a:ext>
          </a:extLst>
        </cdr:cNvPr>
        <cdr:cNvSpPr txBox="1"/>
      </cdr:nvSpPr>
      <cdr:spPr>
        <a:xfrm xmlns:a="http://schemas.openxmlformats.org/drawingml/2006/main">
          <a:off x="2990812" y="778497"/>
          <a:ext cx="557288" cy="218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it-IT" sz="1000" b="1" dirty="0"/>
            <a:t>p&lt;0.0096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E1062-B6C6-4A48-8652-D715CC1E460E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AB5EB-278C-449E-B35A-310F4A906AA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516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BAB5EB-278C-449E-B35A-310F4A906AA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433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BAB5EB-278C-449E-B35A-310F4A906AA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76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BAB5EB-278C-449E-B35A-310F4A906AA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131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BAB5EB-278C-449E-B35A-310F4A906AA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421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25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88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79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029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050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436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65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511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637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171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024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CD23C-E324-4EAC-9991-1694BCAC8C6F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419D0-755D-4F23-ADF1-F0D9A6F0522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569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1.emf"/><Relationship Id="rId5" Type="http://schemas.openxmlformats.org/officeDocument/2006/relationships/oleObject" Target="../embeddings/oleObject24.bin"/><Relationship Id="rId4" Type="http://schemas.openxmlformats.org/officeDocument/2006/relationships/chart" Target="../charts/chart1.xml"/><Relationship Id="rId9" Type="http://schemas.openxmlformats.org/officeDocument/2006/relationships/image" Target="../media/image3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microsoft.com/office/2007/relationships/hdphoto" Target="../media/hdphoto1.wdp"/><Relationship Id="rId9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tiff"/><Relationship Id="rId5" Type="http://schemas.openxmlformats.org/officeDocument/2006/relationships/image" Target="../media/image45.tif"/><Relationship Id="rId4" Type="http://schemas.openxmlformats.org/officeDocument/2006/relationships/image" Target="../media/image44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10" Type="http://schemas.openxmlformats.org/officeDocument/2006/relationships/image" Target="../media/image12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23.e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20.e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2.e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e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9.emf"/><Relationship Id="rId4" Type="http://schemas.openxmlformats.org/officeDocument/2006/relationships/image" Target="../media/image16.e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30.emf"/><Relationship Id="rId5" Type="http://schemas.openxmlformats.org/officeDocument/2006/relationships/image" Target="../media/image27.e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374204"/>
              </p:ext>
            </p:extLst>
          </p:nvPr>
        </p:nvGraphicFramePr>
        <p:xfrm>
          <a:off x="185738" y="3471863"/>
          <a:ext cx="3808412" cy="318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4" name="Prism 9" r:id="rId3" imgW="4026317" imgH="3366360" progId="Prism9.Document">
                  <p:embed/>
                </p:oleObj>
              </mc:Choice>
              <mc:Fallback>
                <p:oleObj name="Prism 9" r:id="rId3" imgW="4026317" imgH="3366360" progId="Prism9.Document">
                  <p:embed/>
                  <p:pic>
                    <p:nvPicPr>
                      <p:cNvPr id="7" name="Oggetto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5738" y="3471863"/>
                        <a:ext cx="3808412" cy="3186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9582150" y="6410325"/>
            <a:ext cx="2505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Supplementary Figure S1</a:t>
            </a:r>
            <a:endParaRPr lang="en-GB" sz="1200" b="1" dirty="0"/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293697"/>
              </p:ext>
            </p:extLst>
          </p:nvPr>
        </p:nvGraphicFramePr>
        <p:xfrm>
          <a:off x="7907866" y="781612"/>
          <a:ext cx="3910967" cy="733940"/>
        </p:xfrm>
        <a:graphic>
          <a:graphicData uri="http://schemas.openxmlformats.org/drawingml/2006/table">
            <a:tbl>
              <a:tblPr/>
              <a:tblGrid>
                <a:gridCol w="1109652">
                  <a:extLst>
                    <a:ext uri="{9D8B030D-6E8A-4147-A177-3AD203B41FA5}">
                      <a16:colId xmlns:a16="http://schemas.microsoft.com/office/drawing/2014/main" val="4001111388"/>
                    </a:ext>
                  </a:extLst>
                </a:gridCol>
                <a:gridCol w="592082">
                  <a:extLst>
                    <a:ext uri="{9D8B030D-6E8A-4147-A177-3AD203B41FA5}">
                      <a16:colId xmlns:a16="http://schemas.microsoft.com/office/drawing/2014/main" val="1101481931"/>
                    </a:ext>
                  </a:extLst>
                </a:gridCol>
                <a:gridCol w="602047">
                  <a:extLst>
                    <a:ext uri="{9D8B030D-6E8A-4147-A177-3AD203B41FA5}">
                      <a16:colId xmlns:a16="http://schemas.microsoft.com/office/drawing/2014/main" val="4145152165"/>
                    </a:ext>
                  </a:extLst>
                </a:gridCol>
                <a:gridCol w="677149">
                  <a:extLst>
                    <a:ext uri="{9D8B030D-6E8A-4147-A177-3AD203B41FA5}">
                      <a16:colId xmlns:a16="http://schemas.microsoft.com/office/drawing/2014/main" val="920686449"/>
                    </a:ext>
                  </a:extLst>
                </a:gridCol>
                <a:gridCol w="930037">
                  <a:extLst>
                    <a:ext uri="{9D8B030D-6E8A-4147-A177-3AD203B41FA5}">
                      <a16:colId xmlns:a16="http://schemas.microsoft.com/office/drawing/2014/main" val="733707806"/>
                    </a:ext>
                  </a:extLst>
                </a:gridCol>
              </a:tblGrid>
              <a:tr h="25138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IC</a:t>
                      </a:r>
                      <a:r>
                        <a:rPr lang="it-IT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(µM)</a:t>
                      </a:r>
                      <a:endParaRPr lang="it-IT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ID8 F3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OLA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  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 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3149638"/>
                  </a:ext>
                </a:extLst>
              </a:tr>
              <a:tr h="23364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095980"/>
                  </a:ext>
                </a:extLst>
              </a:tr>
              <a:tr h="24891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(%)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7459511"/>
                  </a:ext>
                </a:extLst>
              </a:tr>
            </a:tbl>
          </a:graphicData>
        </a:graphic>
      </p:graphicFrame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209601"/>
              </p:ext>
            </p:extLst>
          </p:nvPr>
        </p:nvGraphicFramePr>
        <p:xfrm>
          <a:off x="7892767" y="1718076"/>
          <a:ext cx="3926067" cy="810124"/>
        </p:xfrm>
        <a:graphic>
          <a:graphicData uri="http://schemas.openxmlformats.org/drawingml/2006/table">
            <a:tbl>
              <a:tblPr/>
              <a:tblGrid>
                <a:gridCol w="972455">
                  <a:extLst>
                    <a:ext uri="{9D8B030D-6E8A-4147-A177-3AD203B41FA5}">
                      <a16:colId xmlns:a16="http://schemas.microsoft.com/office/drawing/2014/main" val="4001111388"/>
                    </a:ext>
                  </a:extLst>
                </a:gridCol>
                <a:gridCol w="624272">
                  <a:extLst>
                    <a:ext uri="{9D8B030D-6E8A-4147-A177-3AD203B41FA5}">
                      <a16:colId xmlns:a16="http://schemas.microsoft.com/office/drawing/2014/main" val="1101481931"/>
                    </a:ext>
                  </a:extLst>
                </a:gridCol>
                <a:gridCol w="740416">
                  <a:extLst>
                    <a:ext uri="{9D8B030D-6E8A-4147-A177-3AD203B41FA5}">
                      <a16:colId xmlns:a16="http://schemas.microsoft.com/office/drawing/2014/main" val="4145152165"/>
                    </a:ext>
                  </a:extLst>
                </a:gridCol>
                <a:gridCol w="830077">
                  <a:extLst>
                    <a:ext uri="{9D8B030D-6E8A-4147-A177-3AD203B41FA5}">
                      <a16:colId xmlns:a16="http://schemas.microsoft.com/office/drawing/2014/main" val="920686449"/>
                    </a:ext>
                  </a:extLst>
                </a:gridCol>
                <a:gridCol w="758847">
                  <a:extLst>
                    <a:ext uri="{9D8B030D-6E8A-4147-A177-3AD203B41FA5}">
                      <a16:colId xmlns:a16="http://schemas.microsoft.com/office/drawing/2014/main" val="733707806"/>
                    </a:ext>
                  </a:extLst>
                </a:gridCol>
              </a:tblGrid>
              <a:tr h="30686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IC</a:t>
                      </a:r>
                      <a:r>
                        <a:rPr lang="it-IT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(µM)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ID8 BRCA1-/-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OLA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 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  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 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3149638"/>
                  </a:ext>
                </a:extLst>
              </a:tr>
              <a:tr h="2454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095980"/>
                  </a:ext>
                </a:extLst>
              </a:tr>
              <a:tr h="25776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(%)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7459511"/>
                  </a:ext>
                </a:extLst>
              </a:tr>
            </a:tbl>
          </a:graphicData>
        </a:graphic>
      </p:graphicFrame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056709"/>
              </p:ext>
            </p:extLst>
          </p:nvPr>
        </p:nvGraphicFramePr>
        <p:xfrm>
          <a:off x="7697591" y="5081992"/>
          <a:ext cx="4357770" cy="873815"/>
        </p:xfrm>
        <a:graphic>
          <a:graphicData uri="http://schemas.openxmlformats.org/drawingml/2006/table">
            <a:tbl>
              <a:tblPr/>
              <a:tblGrid>
                <a:gridCol w="1144473">
                  <a:extLst>
                    <a:ext uri="{9D8B030D-6E8A-4147-A177-3AD203B41FA5}">
                      <a16:colId xmlns:a16="http://schemas.microsoft.com/office/drawing/2014/main" val="4001111388"/>
                    </a:ext>
                  </a:extLst>
                </a:gridCol>
                <a:gridCol w="473641">
                  <a:extLst>
                    <a:ext uri="{9D8B030D-6E8A-4147-A177-3AD203B41FA5}">
                      <a16:colId xmlns:a16="http://schemas.microsoft.com/office/drawing/2014/main" val="1101481931"/>
                    </a:ext>
                  </a:extLst>
                </a:gridCol>
                <a:gridCol w="676630">
                  <a:extLst>
                    <a:ext uri="{9D8B030D-6E8A-4147-A177-3AD203B41FA5}">
                      <a16:colId xmlns:a16="http://schemas.microsoft.com/office/drawing/2014/main" val="4145152165"/>
                    </a:ext>
                  </a:extLst>
                </a:gridCol>
                <a:gridCol w="706021">
                  <a:extLst>
                    <a:ext uri="{9D8B030D-6E8A-4147-A177-3AD203B41FA5}">
                      <a16:colId xmlns:a16="http://schemas.microsoft.com/office/drawing/2014/main" val="920686449"/>
                    </a:ext>
                  </a:extLst>
                </a:gridCol>
                <a:gridCol w="687978">
                  <a:extLst>
                    <a:ext uri="{9D8B030D-6E8A-4147-A177-3AD203B41FA5}">
                      <a16:colId xmlns:a16="http://schemas.microsoft.com/office/drawing/2014/main" val="733707806"/>
                    </a:ext>
                  </a:extLst>
                </a:gridCol>
                <a:gridCol w="669027">
                  <a:extLst>
                    <a:ext uri="{9D8B030D-6E8A-4147-A177-3AD203B41FA5}">
                      <a16:colId xmlns:a16="http://schemas.microsoft.com/office/drawing/2014/main" val="935210529"/>
                    </a:ext>
                  </a:extLst>
                </a:gridCol>
              </a:tblGrid>
              <a:tr h="3613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IC</a:t>
                      </a:r>
                      <a:r>
                        <a:rPr lang="it-IT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(µM)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ID8 BRCA1-/-</a:t>
                      </a:r>
                      <a:r>
                        <a:rPr lang="it-IT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OlaR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OLA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 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  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 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 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3149638"/>
                  </a:ext>
                </a:extLst>
              </a:tr>
              <a:tr h="23337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095980"/>
                  </a:ext>
                </a:extLst>
              </a:tr>
              <a:tr h="27914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</a:t>
                      </a:r>
                      <a:r>
                        <a:rPr lang="it-IT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1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(%)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7459511"/>
                  </a:ext>
                </a:extLst>
              </a:tr>
            </a:tbl>
          </a:graphicData>
        </a:graphic>
      </p:graphicFrame>
      <p:graphicFrame>
        <p:nvGraphicFramePr>
          <p:cNvPr id="14" name="Tabel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005396"/>
              </p:ext>
            </p:extLst>
          </p:nvPr>
        </p:nvGraphicFramePr>
        <p:xfrm>
          <a:off x="7721600" y="4050901"/>
          <a:ext cx="4284662" cy="844759"/>
        </p:xfrm>
        <a:graphic>
          <a:graphicData uri="http://schemas.openxmlformats.org/drawingml/2006/table">
            <a:tbl>
              <a:tblPr/>
              <a:tblGrid>
                <a:gridCol w="1155228">
                  <a:extLst>
                    <a:ext uri="{9D8B030D-6E8A-4147-A177-3AD203B41FA5}">
                      <a16:colId xmlns:a16="http://schemas.microsoft.com/office/drawing/2014/main" val="4001111388"/>
                    </a:ext>
                  </a:extLst>
                </a:gridCol>
                <a:gridCol w="434310">
                  <a:extLst>
                    <a:ext uri="{9D8B030D-6E8A-4147-A177-3AD203B41FA5}">
                      <a16:colId xmlns:a16="http://schemas.microsoft.com/office/drawing/2014/main" val="1101481931"/>
                    </a:ext>
                  </a:extLst>
                </a:gridCol>
                <a:gridCol w="581194">
                  <a:extLst>
                    <a:ext uri="{9D8B030D-6E8A-4147-A177-3AD203B41FA5}">
                      <a16:colId xmlns:a16="http://schemas.microsoft.com/office/drawing/2014/main" val="4145152165"/>
                    </a:ext>
                  </a:extLst>
                </a:gridCol>
                <a:gridCol w="682269">
                  <a:extLst>
                    <a:ext uri="{9D8B030D-6E8A-4147-A177-3AD203B41FA5}">
                      <a16:colId xmlns:a16="http://schemas.microsoft.com/office/drawing/2014/main" val="920686449"/>
                    </a:ext>
                  </a:extLst>
                </a:gridCol>
                <a:gridCol w="659429">
                  <a:extLst>
                    <a:ext uri="{9D8B030D-6E8A-4147-A177-3AD203B41FA5}">
                      <a16:colId xmlns:a16="http://schemas.microsoft.com/office/drawing/2014/main" val="733707806"/>
                    </a:ext>
                  </a:extLst>
                </a:gridCol>
                <a:gridCol w="772232">
                  <a:extLst>
                    <a:ext uri="{9D8B030D-6E8A-4147-A177-3AD203B41FA5}">
                      <a16:colId xmlns:a16="http://schemas.microsoft.com/office/drawing/2014/main" val="1458301340"/>
                    </a:ext>
                  </a:extLst>
                </a:gridCol>
              </a:tblGrid>
              <a:tr h="27095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IC</a:t>
                      </a:r>
                      <a:r>
                        <a:rPr lang="it-IT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(µM)</a:t>
                      </a:r>
                      <a:endParaRPr lang="it-IT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ID8 F3</a:t>
                      </a:r>
                      <a:r>
                        <a:rPr lang="it-IT" sz="11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OlaR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OLA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 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  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 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 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40nM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3149638"/>
                  </a:ext>
                </a:extLst>
              </a:tr>
              <a:tr h="3178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095980"/>
                  </a:ext>
                </a:extLst>
              </a:tr>
              <a:tr h="25592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Onv</a:t>
                      </a:r>
                      <a:r>
                        <a:rPr lang="it-IT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1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(%)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7459511"/>
                  </a:ext>
                </a:extLst>
              </a:tr>
            </a:tbl>
          </a:graphicData>
        </a:graphic>
      </p:graphicFrame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3003034"/>
              </p:ext>
            </p:extLst>
          </p:nvPr>
        </p:nvGraphicFramePr>
        <p:xfrm>
          <a:off x="77788" y="112713"/>
          <a:ext cx="4025900" cy="336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5" name="Prism 7" r:id="rId5" imgW="4026317" imgH="3366360" progId="Prism7.Document">
                  <p:embed/>
                </p:oleObj>
              </mc:Choice>
              <mc:Fallback>
                <p:oleObj name="Prism 7" r:id="rId5" imgW="4026317" imgH="3366360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788" y="112713"/>
                        <a:ext cx="4025900" cy="3367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6323399"/>
              </p:ext>
            </p:extLst>
          </p:nvPr>
        </p:nvGraphicFramePr>
        <p:xfrm>
          <a:off x="3856038" y="76200"/>
          <a:ext cx="4025900" cy="336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" name="Prism 7" r:id="rId7" imgW="4026317" imgH="3366360" progId="Prism7.Document">
                  <p:embed/>
                </p:oleObj>
              </mc:Choice>
              <mc:Fallback>
                <p:oleObj name="Prism 7" r:id="rId7" imgW="4026317" imgH="3366360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56038" y="76200"/>
                        <a:ext cx="4025900" cy="3367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7808406"/>
              </p:ext>
            </p:extLst>
          </p:nvPr>
        </p:nvGraphicFramePr>
        <p:xfrm>
          <a:off x="3918796" y="3467255"/>
          <a:ext cx="3861360" cy="3229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" name="Prism 9" r:id="rId9" imgW="4026317" imgH="3366360" progId="Prism9.Document">
                  <p:embed/>
                </p:oleObj>
              </mc:Choice>
              <mc:Fallback>
                <p:oleObj name="Prism 9" r:id="rId9" imgW="4026317" imgH="3366360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918796" y="3467255"/>
                        <a:ext cx="3861360" cy="32294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ttangolo 5">
            <a:extLst>
              <a:ext uri="{FF2B5EF4-FFF2-40B4-BE49-F238E27FC236}">
                <a16:creationId xmlns:a16="http://schemas.microsoft.com/office/drawing/2014/main" id="{D337D766-A0C2-478E-AD73-8EC9B8C989C9}"/>
              </a:ext>
            </a:extLst>
          </p:cNvPr>
          <p:cNvSpPr/>
          <p:nvPr/>
        </p:nvSpPr>
        <p:spPr>
          <a:xfrm>
            <a:off x="99571" y="90487"/>
            <a:ext cx="3765215" cy="659683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5DA31D65-A980-4135-A3A3-21CC9185C5A3}"/>
              </a:ext>
            </a:extLst>
          </p:cNvPr>
          <p:cNvSpPr/>
          <p:nvPr/>
        </p:nvSpPr>
        <p:spPr>
          <a:xfrm>
            <a:off x="3953379" y="90486"/>
            <a:ext cx="3669088" cy="659683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CF53D27-7155-4A56-88BC-D6E78A1C903E}"/>
              </a:ext>
            </a:extLst>
          </p:cNvPr>
          <p:cNvSpPr txBox="1"/>
          <p:nvPr/>
        </p:nvSpPr>
        <p:spPr>
          <a:xfrm>
            <a:off x="350904" y="28408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C09F3DF-81B8-46C5-AEE0-7EB53A8EB35C}"/>
              </a:ext>
            </a:extLst>
          </p:cNvPr>
          <p:cNvSpPr txBox="1"/>
          <p:nvPr/>
        </p:nvSpPr>
        <p:spPr>
          <a:xfrm>
            <a:off x="84721" y="8950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A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0D62A24-48C6-44C0-886A-9F6D492EC8D6}"/>
              </a:ext>
            </a:extLst>
          </p:cNvPr>
          <p:cNvSpPr txBox="1"/>
          <p:nvPr/>
        </p:nvSpPr>
        <p:spPr>
          <a:xfrm>
            <a:off x="3948609" y="10632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873026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66F8437-880A-473E-9067-EF398301C2F0}"/>
              </a:ext>
            </a:extLst>
          </p:cNvPr>
          <p:cNvSpPr txBox="1"/>
          <p:nvPr/>
        </p:nvSpPr>
        <p:spPr>
          <a:xfrm>
            <a:off x="10312075" y="6369029"/>
            <a:ext cx="1855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/>
              <a:t>Supplementary Figure S10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DAD99458-F2A8-46E5-8554-EF88A43F13F1}"/>
              </a:ext>
            </a:extLst>
          </p:cNvPr>
          <p:cNvGrpSpPr/>
          <p:nvPr/>
        </p:nvGrpSpPr>
        <p:grpSpPr>
          <a:xfrm>
            <a:off x="207428" y="390893"/>
            <a:ext cx="11470224" cy="3666590"/>
            <a:chOff x="207428" y="390893"/>
            <a:chExt cx="11470224" cy="3666590"/>
          </a:xfrm>
        </p:grpSpPr>
        <p:graphicFrame>
          <p:nvGraphicFramePr>
            <p:cNvPr id="2" name="Grafico 1">
              <a:extLst>
                <a:ext uri="{FF2B5EF4-FFF2-40B4-BE49-F238E27FC236}">
                  <a16:creationId xmlns:a16="http://schemas.microsoft.com/office/drawing/2014/main" id="{D5C2205E-3BCD-43A3-90C0-658DC312411D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742596"/>
                </p:ext>
              </p:extLst>
            </p:nvPr>
          </p:nvGraphicFramePr>
          <p:xfrm>
            <a:off x="373270" y="695986"/>
            <a:ext cx="3688756" cy="29616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8" name="Oggetto 7">
              <a:extLst>
                <a:ext uri="{FF2B5EF4-FFF2-40B4-BE49-F238E27FC236}">
                  <a16:creationId xmlns:a16="http://schemas.microsoft.com/office/drawing/2014/main" id="{31F5A91E-72DA-4CF6-9AC1-C818E13A78E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70548496"/>
                </p:ext>
              </p:extLst>
            </p:nvPr>
          </p:nvGraphicFramePr>
          <p:xfrm>
            <a:off x="4662488" y="587542"/>
            <a:ext cx="3140075" cy="3343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66" name="Prism 9" r:id="rId5" imgW="2510866" imgH="2635967" progId="Prism9.Document">
                    <p:embed/>
                  </p:oleObj>
                </mc:Choice>
                <mc:Fallback>
                  <p:oleObj name="Prism 9" r:id="rId5" imgW="2510866" imgH="2635967" progId="Prism9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662488" y="587542"/>
                          <a:ext cx="3140075" cy="33432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ggetto 17">
              <a:extLst>
                <a:ext uri="{FF2B5EF4-FFF2-40B4-BE49-F238E27FC236}">
                  <a16:creationId xmlns:a16="http://schemas.microsoft.com/office/drawing/2014/main" id="{8DAADA2D-2FA4-4DD2-9178-3DC2CD87150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34218313"/>
                </p:ext>
              </p:extLst>
            </p:nvPr>
          </p:nvGraphicFramePr>
          <p:xfrm>
            <a:off x="8766177" y="544346"/>
            <a:ext cx="2911475" cy="3513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67" name="Prism 9" r:id="rId7" imgW="2259491" imgH="2788673" progId="Prism9.Document">
                    <p:embed/>
                  </p:oleObj>
                </mc:Choice>
                <mc:Fallback>
                  <p:oleObj name="Prism 9" r:id="rId7" imgW="2259491" imgH="2788673" progId="Prism9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8766177" y="544346"/>
                          <a:ext cx="2911475" cy="35131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D92F0F28-448F-48B0-964A-18EBEB070C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70441" t="9201" b="77681"/>
            <a:stretch/>
          </p:blipFill>
          <p:spPr>
            <a:xfrm>
              <a:off x="7594453" y="1224536"/>
              <a:ext cx="1252881" cy="457307"/>
            </a:xfrm>
            <a:prstGeom prst="rect">
              <a:avLst/>
            </a:prstGeom>
          </p:spPr>
        </p:pic>
        <p:sp>
          <p:nvSpPr>
            <p:cNvPr id="15" name="TextBox 40">
              <a:extLst>
                <a:ext uri="{FF2B5EF4-FFF2-40B4-BE49-F238E27FC236}">
                  <a16:creationId xmlns:a16="http://schemas.microsoft.com/office/drawing/2014/main" id="{7F668A1B-6CCD-4113-8EE1-15B241A0E4B0}"/>
                </a:ext>
              </a:extLst>
            </p:cNvPr>
            <p:cNvSpPr txBox="1"/>
            <p:nvPr/>
          </p:nvSpPr>
          <p:spPr>
            <a:xfrm>
              <a:off x="207428" y="406935"/>
              <a:ext cx="271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A</a:t>
              </a:r>
            </a:p>
          </p:txBody>
        </p:sp>
        <p:sp>
          <p:nvSpPr>
            <p:cNvPr id="16" name="TextBox 40">
              <a:extLst>
                <a:ext uri="{FF2B5EF4-FFF2-40B4-BE49-F238E27FC236}">
                  <a16:creationId xmlns:a16="http://schemas.microsoft.com/office/drawing/2014/main" id="{C1505F4F-03AC-4096-8AE5-06F24065A726}"/>
                </a:ext>
              </a:extLst>
            </p:cNvPr>
            <p:cNvSpPr txBox="1"/>
            <p:nvPr/>
          </p:nvSpPr>
          <p:spPr>
            <a:xfrm>
              <a:off x="4226290" y="406935"/>
              <a:ext cx="271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  <p:sp>
          <p:nvSpPr>
            <p:cNvPr id="19" name="TextBox 40">
              <a:extLst>
                <a:ext uri="{FF2B5EF4-FFF2-40B4-BE49-F238E27FC236}">
                  <a16:creationId xmlns:a16="http://schemas.microsoft.com/office/drawing/2014/main" id="{D0C22AC7-005F-4440-A9CA-B6B46AC58C57}"/>
                </a:ext>
              </a:extLst>
            </p:cNvPr>
            <p:cNvSpPr txBox="1"/>
            <p:nvPr/>
          </p:nvSpPr>
          <p:spPr>
            <a:xfrm>
              <a:off x="8539431" y="390893"/>
              <a:ext cx="271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1607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9C100EA1-B2E1-4CEE-91D9-7EB2B7FA4DDD}"/>
              </a:ext>
            </a:extLst>
          </p:cNvPr>
          <p:cNvSpPr txBox="1"/>
          <p:nvPr/>
        </p:nvSpPr>
        <p:spPr>
          <a:xfrm>
            <a:off x="10312075" y="6369029"/>
            <a:ext cx="1855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/>
              <a:t>Supplementary Figure S11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8C556E03-24A7-4261-8982-86C532F57B4D}"/>
              </a:ext>
            </a:extLst>
          </p:cNvPr>
          <p:cNvGrpSpPr/>
          <p:nvPr/>
        </p:nvGrpSpPr>
        <p:grpSpPr>
          <a:xfrm>
            <a:off x="451648" y="1084194"/>
            <a:ext cx="10131685" cy="4330377"/>
            <a:chOff x="451648" y="1084194"/>
            <a:chExt cx="10131685" cy="4330377"/>
          </a:xfrm>
        </p:grpSpPr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AB89F7CC-F146-498E-89D7-B59AC20057C1}"/>
                </a:ext>
              </a:extLst>
            </p:cNvPr>
            <p:cNvSpPr txBox="1"/>
            <p:nvPr/>
          </p:nvSpPr>
          <p:spPr>
            <a:xfrm>
              <a:off x="454791" y="2428937"/>
              <a:ext cx="1389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RAD51 foci</a:t>
              </a:r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323357B6-8F1C-48C5-BBFA-4B7D1D1994A9}"/>
                </a:ext>
              </a:extLst>
            </p:cNvPr>
            <p:cNvSpPr txBox="1"/>
            <p:nvPr/>
          </p:nvSpPr>
          <p:spPr>
            <a:xfrm>
              <a:off x="451648" y="4227893"/>
              <a:ext cx="1389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BRCA1 foci</a:t>
              </a:r>
            </a:p>
          </p:txBody>
        </p:sp>
        <p:grpSp>
          <p:nvGrpSpPr>
            <p:cNvPr id="40" name="Gruppo 39">
              <a:extLst>
                <a:ext uri="{FF2B5EF4-FFF2-40B4-BE49-F238E27FC236}">
                  <a16:creationId xmlns:a16="http://schemas.microsoft.com/office/drawing/2014/main" id="{CF044AEC-1EE4-431F-8887-4E6F3E763885}"/>
                </a:ext>
              </a:extLst>
            </p:cNvPr>
            <p:cNvGrpSpPr/>
            <p:nvPr/>
          </p:nvGrpSpPr>
          <p:grpSpPr>
            <a:xfrm>
              <a:off x="6375898" y="1084194"/>
              <a:ext cx="4207435" cy="4330377"/>
              <a:chOff x="6375898" y="1084194"/>
              <a:chExt cx="4207435" cy="4330377"/>
            </a:xfrm>
          </p:grpSpPr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CD87896B-9380-4FC4-8123-D3310F5B22BA}"/>
                  </a:ext>
                </a:extLst>
              </p:cNvPr>
              <p:cNvSpPr txBox="1"/>
              <p:nvPr/>
            </p:nvSpPr>
            <p:spPr>
              <a:xfrm>
                <a:off x="7197662" y="1084194"/>
                <a:ext cx="25639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/>
                  <a:t>MNHOC#266</a:t>
                </a:r>
              </a:p>
            </p:txBody>
          </p:sp>
          <p:cxnSp>
            <p:nvCxnSpPr>
              <p:cNvPr id="32" name="Connettore diritto 31">
                <a:extLst>
                  <a:ext uri="{FF2B5EF4-FFF2-40B4-BE49-F238E27FC236}">
                    <a16:creationId xmlns:a16="http://schemas.microsoft.com/office/drawing/2014/main" id="{3AA49E2B-6A92-4381-8148-740133E48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5898" y="1457831"/>
                <a:ext cx="4207435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E93CED-7EC7-4DEE-8B7C-A15F204BB2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36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502400" y="1931465"/>
                <a:ext cx="1933844" cy="1664897"/>
              </a:xfrm>
              <a:prstGeom prst="rect">
                <a:avLst/>
              </a:prstGeom>
            </p:spPr>
          </p:pic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00F55397-16C5-421D-BCB4-0816862AAC4A}"/>
                  </a:ext>
                </a:extLst>
              </p:cNvPr>
              <p:cNvSpPr txBox="1"/>
              <p:nvPr/>
            </p:nvSpPr>
            <p:spPr>
              <a:xfrm>
                <a:off x="6711345" y="1598970"/>
                <a:ext cx="164950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/>
                  <a:t>Positive cells</a:t>
                </a:r>
              </a:p>
            </p:txBody>
          </p:sp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8CB928DC-29DC-4773-9F43-D3CD3B2AEDEF}"/>
                  </a:ext>
                </a:extLst>
              </p:cNvPr>
              <p:cNvSpPr txBox="1"/>
              <p:nvPr/>
            </p:nvSpPr>
            <p:spPr>
              <a:xfrm>
                <a:off x="8662568" y="1600146"/>
                <a:ext cx="164950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/>
                  <a:t>Negative cells </a:t>
                </a:r>
              </a:p>
            </p:txBody>
          </p:sp>
          <p:pic>
            <p:nvPicPr>
              <p:cNvPr id="17" name="Immagine 16">
                <a:extLst>
                  <a:ext uri="{FF2B5EF4-FFF2-40B4-BE49-F238E27FC236}">
                    <a16:creationId xmlns:a16="http://schemas.microsoft.com/office/drawing/2014/main" id="{101A8E91-72BA-41C5-A19B-2D5AEF43B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80305" y="1931442"/>
                <a:ext cx="1913695" cy="1680009"/>
              </a:xfrm>
              <a:prstGeom prst="rect">
                <a:avLst/>
              </a:prstGeom>
            </p:spPr>
          </p:pic>
          <p:pic>
            <p:nvPicPr>
              <p:cNvPr id="34" name="Immagine 33">
                <a:extLst>
                  <a:ext uri="{FF2B5EF4-FFF2-40B4-BE49-F238E27FC236}">
                    <a16:creationId xmlns:a16="http://schemas.microsoft.com/office/drawing/2014/main" id="{5276CBDC-0178-4C82-A62C-785A9B3163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10237" y="3742886"/>
                <a:ext cx="1921753" cy="1664898"/>
              </a:xfrm>
              <a:prstGeom prst="rect">
                <a:avLst/>
              </a:prstGeom>
            </p:spPr>
          </p:pic>
          <p:pic>
            <p:nvPicPr>
              <p:cNvPr id="36" name="Immagine 35">
                <a:extLst>
                  <a:ext uri="{FF2B5EF4-FFF2-40B4-BE49-F238E27FC236}">
                    <a16:creationId xmlns:a16="http://schemas.microsoft.com/office/drawing/2014/main" id="{9E013A58-EBF0-44EB-963F-76CB86D3BD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589829" y="3750502"/>
                <a:ext cx="1913695" cy="1664069"/>
              </a:xfrm>
              <a:prstGeom prst="rect">
                <a:avLst/>
              </a:prstGeom>
            </p:spPr>
          </p:pic>
        </p:grpSp>
        <p:grpSp>
          <p:nvGrpSpPr>
            <p:cNvPr id="39" name="Gruppo 38">
              <a:extLst>
                <a:ext uri="{FF2B5EF4-FFF2-40B4-BE49-F238E27FC236}">
                  <a16:creationId xmlns:a16="http://schemas.microsoft.com/office/drawing/2014/main" id="{92B60063-B727-4BFF-A1D0-BCB0C1AA8299}"/>
                </a:ext>
              </a:extLst>
            </p:cNvPr>
            <p:cNvGrpSpPr/>
            <p:nvPr/>
          </p:nvGrpSpPr>
          <p:grpSpPr>
            <a:xfrm>
              <a:off x="1685365" y="1084194"/>
              <a:ext cx="4207435" cy="4315975"/>
              <a:chOff x="1685365" y="1084194"/>
              <a:chExt cx="4207435" cy="4315975"/>
            </a:xfrm>
          </p:grpSpPr>
          <p:grpSp>
            <p:nvGrpSpPr>
              <p:cNvPr id="10" name="Gruppo 9">
                <a:extLst>
                  <a:ext uri="{FF2B5EF4-FFF2-40B4-BE49-F238E27FC236}">
                    <a16:creationId xmlns:a16="http://schemas.microsoft.com/office/drawing/2014/main" id="{2FC0FB2B-8A80-4B43-B0AE-5A21CF84EF23}"/>
                  </a:ext>
                </a:extLst>
              </p:cNvPr>
              <p:cNvGrpSpPr/>
              <p:nvPr/>
            </p:nvGrpSpPr>
            <p:grpSpPr>
              <a:xfrm>
                <a:off x="1685365" y="1084194"/>
                <a:ext cx="4207435" cy="4315975"/>
                <a:chOff x="1685365" y="1084194"/>
                <a:chExt cx="4207435" cy="4315975"/>
              </a:xfrm>
            </p:grpSpPr>
            <p:cxnSp>
              <p:nvCxnSpPr>
                <p:cNvPr id="18" name="Connettore diritto 17">
                  <a:extLst>
                    <a:ext uri="{FF2B5EF4-FFF2-40B4-BE49-F238E27FC236}">
                      <a16:creationId xmlns:a16="http://schemas.microsoft.com/office/drawing/2014/main" id="{203E7CDA-1DFE-416C-9A95-7CAFA8A7DF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85365" y="1457831"/>
                  <a:ext cx="4207435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0" name="CasellaDiTesto 19">
                  <a:extLst>
                    <a:ext uri="{FF2B5EF4-FFF2-40B4-BE49-F238E27FC236}">
                      <a16:creationId xmlns:a16="http://schemas.microsoft.com/office/drawing/2014/main" id="{7B6B8912-E3F2-404D-B6D5-934EAB7F8D96}"/>
                    </a:ext>
                  </a:extLst>
                </p:cNvPr>
                <p:cNvSpPr txBox="1"/>
                <p:nvPr/>
              </p:nvSpPr>
              <p:spPr>
                <a:xfrm>
                  <a:off x="2606733" y="1084194"/>
                  <a:ext cx="25639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/>
                    <a:t>MNHOC#22</a:t>
                  </a:r>
                </a:p>
              </p:txBody>
            </p:sp>
            <p:pic>
              <p:nvPicPr>
                <p:cNvPr id="28" name="Immagine 27">
                  <a:extLst>
                    <a:ext uri="{FF2B5EF4-FFF2-40B4-BE49-F238E27FC236}">
                      <a16:creationId xmlns:a16="http://schemas.microsoft.com/office/drawing/2014/main" id="{2E09C348-1092-4DB1-A9AD-09A318C5695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820103" y="1938700"/>
                  <a:ext cx="1933845" cy="1657581"/>
                </a:xfrm>
                <a:prstGeom prst="rect">
                  <a:avLst/>
                </a:prstGeom>
              </p:spPr>
            </p:pic>
            <p:pic>
              <p:nvPicPr>
                <p:cNvPr id="30" name="Immagine 29">
                  <a:extLst>
                    <a:ext uri="{FF2B5EF4-FFF2-40B4-BE49-F238E27FC236}">
                      <a16:creationId xmlns:a16="http://schemas.microsoft.com/office/drawing/2014/main" id="{4CD810B3-867B-4932-BCBC-91299AD2E2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888686" y="1946613"/>
                  <a:ext cx="1943167" cy="1649668"/>
                </a:xfrm>
                <a:prstGeom prst="rect">
                  <a:avLst/>
                </a:prstGeom>
              </p:spPr>
            </p:pic>
            <p:pic>
              <p:nvPicPr>
                <p:cNvPr id="7" name="Immagine 6">
                  <a:extLst>
                    <a:ext uri="{FF2B5EF4-FFF2-40B4-BE49-F238E27FC236}">
                      <a16:creationId xmlns:a16="http://schemas.microsoft.com/office/drawing/2014/main" id="{24F1E5DA-FFCC-4CD7-B609-759892002A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888686" y="3750502"/>
                  <a:ext cx="1933845" cy="1649667"/>
                </a:xfrm>
                <a:prstGeom prst="rect">
                  <a:avLst/>
                </a:prstGeom>
              </p:spPr>
            </p:pic>
            <p:pic>
              <p:nvPicPr>
                <p:cNvPr id="9" name="Immagine 8">
                  <a:extLst>
                    <a:ext uri="{FF2B5EF4-FFF2-40B4-BE49-F238E27FC236}">
                      <a16:creationId xmlns:a16="http://schemas.microsoft.com/office/drawing/2014/main" id="{83A376A2-8E25-4A17-9669-08F5FADD6A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820103" y="3750502"/>
                  <a:ext cx="1933845" cy="1631890"/>
                </a:xfrm>
                <a:prstGeom prst="rect">
                  <a:avLst/>
                </a:prstGeom>
              </p:spPr>
            </p:pic>
          </p:grpSp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D90744D0-FF48-425A-BDD3-4B4BEE7C7B93}"/>
                  </a:ext>
                </a:extLst>
              </p:cNvPr>
              <p:cNvSpPr txBox="1"/>
              <p:nvPr/>
            </p:nvSpPr>
            <p:spPr>
              <a:xfrm>
                <a:off x="1991279" y="1608059"/>
                <a:ext cx="164950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/>
                  <a:t>Positive cells</a:t>
                </a:r>
              </a:p>
            </p:txBody>
          </p:sp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A77473B1-7EB3-4DE9-9612-C659C9EC55D5}"/>
                  </a:ext>
                </a:extLst>
              </p:cNvPr>
              <p:cNvSpPr txBox="1"/>
              <p:nvPr/>
            </p:nvSpPr>
            <p:spPr>
              <a:xfrm>
                <a:off x="3942502" y="1609235"/>
                <a:ext cx="164950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/>
                  <a:t>Negative cells </a:t>
                </a:r>
              </a:p>
            </p:txBody>
          </p:sp>
        </p:grpSp>
        <p:cxnSp>
          <p:nvCxnSpPr>
            <p:cNvPr id="43" name="Connettore 2 42">
              <a:extLst>
                <a:ext uri="{FF2B5EF4-FFF2-40B4-BE49-F238E27FC236}">
                  <a16:creationId xmlns:a16="http://schemas.microsoft.com/office/drawing/2014/main" id="{BD436142-2BA2-4161-A775-9C95E9FBADD0}"/>
                </a:ext>
              </a:extLst>
            </p:cNvPr>
            <p:cNvCxnSpPr/>
            <p:nvPr/>
          </p:nvCxnSpPr>
          <p:spPr>
            <a:xfrm flipV="1">
              <a:off x="2428875" y="2867025"/>
              <a:ext cx="257175" cy="17145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>
              <a:extLst>
                <a:ext uri="{FF2B5EF4-FFF2-40B4-BE49-F238E27FC236}">
                  <a16:creationId xmlns:a16="http://schemas.microsoft.com/office/drawing/2014/main" id="{7ABB9B5A-09C6-4A11-BFA9-8704F73CA463}"/>
                </a:ext>
              </a:extLst>
            </p:cNvPr>
            <p:cNvCxnSpPr/>
            <p:nvPr/>
          </p:nvCxnSpPr>
          <p:spPr>
            <a:xfrm flipV="1">
              <a:off x="2171700" y="4781550"/>
              <a:ext cx="257175" cy="17145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2 44">
              <a:extLst>
                <a:ext uri="{FF2B5EF4-FFF2-40B4-BE49-F238E27FC236}">
                  <a16:creationId xmlns:a16="http://schemas.microsoft.com/office/drawing/2014/main" id="{B96F7B48-BE5C-488F-B366-2C6EB78D92E2}"/>
                </a:ext>
              </a:extLst>
            </p:cNvPr>
            <p:cNvCxnSpPr/>
            <p:nvPr/>
          </p:nvCxnSpPr>
          <p:spPr>
            <a:xfrm flipV="1">
              <a:off x="6782217" y="3038475"/>
              <a:ext cx="257175" cy="17145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2 45">
              <a:extLst>
                <a:ext uri="{FF2B5EF4-FFF2-40B4-BE49-F238E27FC236}">
                  <a16:creationId xmlns:a16="http://schemas.microsoft.com/office/drawing/2014/main" id="{D5137263-4FFD-4DCF-8ABB-47AA9CDC99C8}"/>
                </a:ext>
              </a:extLst>
            </p:cNvPr>
            <p:cNvCxnSpPr/>
            <p:nvPr/>
          </p:nvCxnSpPr>
          <p:spPr>
            <a:xfrm flipV="1">
              <a:off x="6940487" y="4953000"/>
              <a:ext cx="257175" cy="17145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4692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o 11">
            <a:extLst>
              <a:ext uri="{FF2B5EF4-FFF2-40B4-BE49-F238E27FC236}">
                <a16:creationId xmlns:a16="http://schemas.microsoft.com/office/drawing/2014/main" id="{F3CB1FAE-2358-4D90-9A43-DE9CBDCF6025}"/>
              </a:ext>
            </a:extLst>
          </p:cNvPr>
          <p:cNvGrpSpPr/>
          <p:nvPr/>
        </p:nvGrpSpPr>
        <p:grpSpPr>
          <a:xfrm>
            <a:off x="143400" y="248185"/>
            <a:ext cx="5185945" cy="1745333"/>
            <a:chOff x="143400" y="248185"/>
            <a:chExt cx="5185945" cy="1745333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D43703D3-343C-463B-97A6-CA9BD5EE19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7" t="38766" r="18638" b="38095"/>
            <a:stretch/>
          </p:blipFill>
          <p:spPr>
            <a:xfrm>
              <a:off x="226065" y="443633"/>
              <a:ext cx="5103280" cy="1549885"/>
            </a:xfrm>
            <a:prstGeom prst="rect">
              <a:avLst/>
            </a:prstGeom>
          </p:spPr>
        </p:pic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10305845-A29B-42AD-A3CA-A8223F8AF6F5}"/>
                </a:ext>
              </a:extLst>
            </p:cNvPr>
            <p:cNvSpPr txBox="1"/>
            <p:nvPr/>
          </p:nvSpPr>
          <p:spPr bwMode="auto">
            <a:xfrm>
              <a:off x="143400" y="248185"/>
              <a:ext cx="1580882" cy="2616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100" b="1" dirty="0">
                  <a:cs typeface="Arial" panose="020B0604020202020204" pitchFamily="34" charset="0"/>
                </a:rPr>
                <a:t>MNHOC#22_ pSer10 H3</a:t>
              </a:r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FE3DABC0-198B-4E43-B3EE-98C56115B56D}"/>
              </a:ext>
            </a:extLst>
          </p:cNvPr>
          <p:cNvGrpSpPr/>
          <p:nvPr/>
        </p:nvGrpSpPr>
        <p:grpSpPr>
          <a:xfrm>
            <a:off x="-160013" y="2088936"/>
            <a:ext cx="5319878" cy="1617770"/>
            <a:chOff x="-160013" y="2088936"/>
            <a:chExt cx="5319878" cy="1617770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BA72E927-2389-4EF6-B81A-219BD03497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95" t="40709" r="17765" b="38224"/>
            <a:stretch/>
          </p:blipFill>
          <p:spPr>
            <a:xfrm>
              <a:off x="226065" y="2278081"/>
              <a:ext cx="4933800" cy="1428625"/>
            </a:xfrm>
            <a:prstGeom prst="rect">
              <a:avLst/>
            </a:prstGeom>
          </p:spPr>
        </p:pic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A82AD78B-0AF7-405A-BC41-F038EADE1444}"/>
                </a:ext>
              </a:extLst>
            </p:cNvPr>
            <p:cNvSpPr txBox="1"/>
            <p:nvPr/>
          </p:nvSpPr>
          <p:spPr bwMode="auto">
            <a:xfrm>
              <a:off x="-160013" y="2088936"/>
              <a:ext cx="2446013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GB" sz="1100" b="1" dirty="0">
                  <a:cs typeface="Arial" panose="020B0604020202020204" pitchFamily="34" charset="0"/>
                </a:rPr>
                <a:t>MNHOC#22_pSer139 </a:t>
              </a:r>
              <a:r>
                <a:rPr lang="el-GR" sz="1100" b="1" dirty="0">
                  <a:cs typeface="Arial" panose="020B0604020202020204" pitchFamily="34" charset="0"/>
                </a:rPr>
                <a:t>γ</a:t>
              </a:r>
              <a:r>
                <a:rPr lang="it-IT" sz="1100" b="1" dirty="0">
                  <a:cs typeface="Arial" panose="020B0604020202020204" pitchFamily="34" charset="0"/>
                </a:rPr>
                <a:t>H2AX</a:t>
              </a:r>
              <a:endParaRPr lang="en-GB" sz="1100" b="1" dirty="0">
                <a:cs typeface="Arial" panose="020B0604020202020204" pitchFamily="34" charset="0"/>
              </a:endParaRPr>
            </a:p>
          </p:txBody>
        </p:sp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C1961FD5-FC66-4604-8080-A0C38FE264E2}"/>
              </a:ext>
            </a:extLst>
          </p:cNvPr>
          <p:cNvGrpSpPr/>
          <p:nvPr/>
        </p:nvGrpSpPr>
        <p:grpSpPr>
          <a:xfrm>
            <a:off x="143400" y="3871737"/>
            <a:ext cx="4932438" cy="1586554"/>
            <a:chOff x="143400" y="3871737"/>
            <a:chExt cx="4932438" cy="1586554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23DFCCDD-D0C0-4937-8FA0-64D1036A1B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96" t="43432" r="19874" b="36461"/>
            <a:stretch/>
          </p:blipFill>
          <p:spPr>
            <a:xfrm>
              <a:off x="226065" y="4106763"/>
              <a:ext cx="4849773" cy="1351528"/>
            </a:xfrm>
            <a:prstGeom prst="rect">
              <a:avLst/>
            </a:prstGeom>
          </p:spPr>
        </p:pic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9622FF6D-7110-4740-A2B3-491BB30C444E}"/>
                </a:ext>
              </a:extLst>
            </p:cNvPr>
            <p:cNvSpPr txBox="1"/>
            <p:nvPr/>
          </p:nvSpPr>
          <p:spPr bwMode="auto">
            <a:xfrm>
              <a:off x="143400" y="3871737"/>
              <a:ext cx="2446013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1100" b="1" dirty="0">
                  <a:cs typeface="Arial" panose="020B0604020202020204" pitchFamily="34" charset="0"/>
                </a:rPr>
                <a:t>MNHOC#22_</a:t>
              </a:r>
              <a:r>
                <a:rPr lang="it-IT" sz="1100" b="1" dirty="0">
                  <a:cs typeface="Arial" panose="020B0604020202020204" pitchFamily="34" charset="0"/>
                </a:rPr>
                <a:t>GAPDH</a:t>
              </a:r>
              <a:endParaRPr lang="en-GB" sz="1100" b="1" dirty="0">
                <a:cs typeface="Arial" panose="020B0604020202020204" pitchFamily="34" charset="0"/>
              </a:endParaRPr>
            </a:p>
          </p:txBody>
        </p:sp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F43CB17D-1839-4841-B4BC-1BAE0D7C197F}"/>
              </a:ext>
            </a:extLst>
          </p:cNvPr>
          <p:cNvGrpSpPr/>
          <p:nvPr/>
        </p:nvGrpSpPr>
        <p:grpSpPr>
          <a:xfrm>
            <a:off x="6233650" y="248185"/>
            <a:ext cx="5347173" cy="1615328"/>
            <a:chOff x="6233650" y="248185"/>
            <a:chExt cx="5347173" cy="1615328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CA51BBDD-9104-4E71-A68A-A3B0E4A4B7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78" t="36205" r="16111" b="40269"/>
            <a:stretch/>
          </p:blipFill>
          <p:spPr>
            <a:xfrm>
              <a:off x="6334643" y="505180"/>
              <a:ext cx="5246180" cy="1358333"/>
            </a:xfrm>
            <a:prstGeom prst="rect">
              <a:avLst/>
            </a:prstGeom>
          </p:spPr>
        </p:pic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8BA1A621-FD20-4473-A504-C5013A9DC1DC}"/>
                </a:ext>
              </a:extLst>
            </p:cNvPr>
            <p:cNvSpPr txBox="1"/>
            <p:nvPr/>
          </p:nvSpPr>
          <p:spPr bwMode="auto">
            <a:xfrm>
              <a:off x="6233650" y="248185"/>
              <a:ext cx="1620957" cy="2616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100" b="1" dirty="0">
                  <a:cs typeface="Arial" panose="020B0604020202020204" pitchFamily="34" charset="0"/>
                </a:rPr>
                <a:t>MNHOC#266_pSer10 H3</a:t>
              </a:r>
            </a:p>
          </p:txBody>
        </p: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B5DB5654-8F41-4AAA-8948-72157DFCB2BE}"/>
              </a:ext>
            </a:extLst>
          </p:cNvPr>
          <p:cNvGrpSpPr/>
          <p:nvPr/>
        </p:nvGrpSpPr>
        <p:grpSpPr>
          <a:xfrm>
            <a:off x="6250584" y="1980865"/>
            <a:ext cx="5332561" cy="1797219"/>
            <a:chOff x="6250584" y="1980865"/>
            <a:chExt cx="5332561" cy="1797219"/>
          </a:xfrm>
        </p:grpSpPr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4E98E202-D1DA-422E-82C1-F90F1F1268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62" t="38210" r="15806" b="34422"/>
            <a:stretch/>
          </p:blipFill>
          <p:spPr>
            <a:xfrm>
              <a:off x="6334643" y="2190491"/>
              <a:ext cx="5248502" cy="1587593"/>
            </a:xfrm>
            <a:prstGeom prst="rect">
              <a:avLst/>
            </a:prstGeom>
          </p:spPr>
        </p:pic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D09465BD-2C9B-4378-B02E-085D7383D3DB}"/>
                </a:ext>
              </a:extLst>
            </p:cNvPr>
            <p:cNvSpPr txBox="1"/>
            <p:nvPr/>
          </p:nvSpPr>
          <p:spPr bwMode="auto">
            <a:xfrm>
              <a:off x="6250584" y="1980865"/>
              <a:ext cx="226549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1100" b="1" dirty="0">
                  <a:cs typeface="Arial" panose="020B0604020202020204" pitchFamily="34" charset="0"/>
                </a:rPr>
                <a:t>MNHOC#266_pSer139 </a:t>
              </a:r>
              <a:r>
                <a:rPr lang="el-GR" sz="1100" b="1" dirty="0">
                  <a:cs typeface="Arial" panose="020B0604020202020204" pitchFamily="34" charset="0"/>
                </a:rPr>
                <a:t>γ</a:t>
              </a:r>
              <a:r>
                <a:rPr lang="it-IT" sz="1100" b="1" dirty="0">
                  <a:cs typeface="Arial" panose="020B0604020202020204" pitchFamily="34" charset="0"/>
                </a:rPr>
                <a:t>H2AX</a:t>
              </a:r>
              <a:endParaRPr lang="en-GB" sz="1100" b="1" dirty="0">
                <a:cs typeface="Arial" panose="020B0604020202020204" pitchFamily="34" charset="0"/>
              </a:endParaRPr>
            </a:p>
          </p:txBody>
        </p:sp>
      </p:grp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BB036F7E-82BD-4DEC-AFF5-E6CBD1B445B5}"/>
              </a:ext>
            </a:extLst>
          </p:cNvPr>
          <p:cNvGrpSpPr/>
          <p:nvPr/>
        </p:nvGrpSpPr>
        <p:grpSpPr>
          <a:xfrm>
            <a:off x="6219765" y="3953617"/>
            <a:ext cx="5475936" cy="1377306"/>
            <a:chOff x="6219765" y="3953617"/>
            <a:chExt cx="5475936" cy="1377306"/>
          </a:xfrm>
        </p:grpSpPr>
        <p:pic>
          <p:nvPicPr>
            <p:cNvPr id="29" name="Picture 3" descr="L:\Farmacologia Molecolare\Federica\Cardiff oncol_PLK1i and Olaparib\#266S_attività e PD\HOC266_WB immagini\WB_HOC266 PD_GAPDH_2min_16-6-21.tif">
              <a:extLst>
                <a:ext uri="{FF2B5EF4-FFF2-40B4-BE49-F238E27FC236}">
                  <a16:creationId xmlns:a16="http://schemas.microsoft.com/office/drawing/2014/main" id="{A61178A0-7D95-4747-8473-A20E8F67CBA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1" t="38295" r="13467" b="33202"/>
            <a:stretch/>
          </p:blipFill>
          <p:spPr bwMode="auto">
            <a:xfrm>
              <a:off x="6219765" y="4105062"/>
              <a:ext cx="5475936" cy="12258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BA405B20-7480-46B1-872F-8618ADD3C834}"/>
                </a:ext>
              </a:extLst>
            </p:cNvPr>
            <p:cNvSpPr txBox="1"/>
            <p:nvPr/>
          </p:nvSpPr>
          <p:spPr bwMode="auto">
            <a:xfrm>
              <a:off x="6334643" y="3953617"/>
              <a:ext cx="226549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1100" b="1" dirty="0">
                  <a:cs typeface="Arial" panose="020B0604020202020204" pitchFamily="34" charset="0"/>
                </a:rPr>
                <a:t>MNHOC#266_GAPDH</a:t>
              </a:r>
            </a:p>
          </p:txBody>
        </p:sp>
      </p:grp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8F1AB7DD-9C5B-457C-9705-B79C850654BA}"/>
              </a:ext>
            </a:extLst>
          </p:cNvPr>
          <p:cNvSpPr txBox="1"/>
          <p:nvPr/>
        </p:nvSpPr>
        <p:spPr>
          <a:xfrm>
            <a:off x="10312075" y="6369029"/>
            <a:ext cx="1855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/>
              <a:t>Supplementary Figure S12</a:t>
            </a:r>
          </a:p>
        </p:txBody>
      </p:sp>
    </p:spTree>
    <p:extLst>
      <p:ext uri="{BB962C8B-B14F-4D97-AF65-F5344CB8AC3E}">
        <p14:creationId xmlns:p14="http://schemas.microsoft.com/office/powerpoint/2010/main" val="3106589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CBB063F9-EF56-4139-954C-AEC73B190C08}"/>
              </a:ext>
            </a:extLst>
          </p:cNvPr>
          <p:cNvSpPr txBox="1"/>
          <p:nvPr/>
        </p:nvSpPr>
        <p:spPr>
          <a:xfrm>
            <a:off x="9414933" y="6165334"/>
            <a:ext cx="25569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1" dirty="0"/>
              <a:t>Supplementary Figure S2</a:t>
            </a:r>
            <a:endParaRPr lang="en-GB" sz="1200" b="1" dirty="0"/>
          </a:p>
        </p:txBody>
      </p:sp>
      <p:pic>
        <p:nvPicPr>
          <p:cNvPr id="5" name="Picture 4" descr="A picture containing screenshot, colorfulness, square, display&#10;&#10;Description automatically generated">
            <a:extLst>
              <a:ext uri="{FF2B5EF4-FFF2-40B4-BE49-F238E27FC236}">
                <a16:creationId xmlns:a16="http://schemas.microsoft.com/office/drawing/2014/main" id="{49D8787C-477C-29C1-BF26-B6BE0235A6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1636" b="7113"/>
          <a:stretch/>
        </p:blipFill>
        <p:spPr>
          <a:xfrm>
            <a:off x="1505712" y="1336251"/>
            <a:ext cx="3196917" cy="2478291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2A1CA9D2-34C7-3173-5D2D-BD1ACB0832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7" t="10426" b="6751"/>
          <a:stretch/>
        </p:blipFill>
        <p:spPr>
          <a:xfrm>
            <a:off x="5875863" y="1322631"/>
            <a:ext cx="3227020" cy="24782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A722D4-E4CD-91C3-FF83-8E44B1C38D5C}"/>
              </a:ext>
            </a:extLst>
          </p:cNvPr>
          <p:cNvSpPr txBox="1"/>
          <p:nvPr/>
        </p:nvSpPr>
        <p:spPr>
          <a:xfrm>
            <a:off x="1505712" y="1097761"/>
            <a:ext cx="376395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21      35     </a:t>
            </a:r>
            <a:r>
              <a:rPr lang="en-US" sz="1100" dirty="0"/>
              <a:t> 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58</a:t>
            </a:r>
            <a:r>
              <a:rPr lang="en-US" sz="1100" dirty="0"/>
              <a:t>      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96    </a:t>
            </a:r>
            <a:r>
              <a:rPr lang="en-US" sz="1100" dirty="0"/>
              <a:t> 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161</a:t>
            </a:r>
            <a:r>
              <a:rPr lang="en-US" sz="1100" dirty="0"/>
              <a:t>    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239</a:t>
            </a:r>
            <a:r>
              <a:rPr lang="en-US" sz="1100" dirty="0"/>
              <a:t>    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449  </a:t>
            </a:r>
            <a:r>
              <a:rPr lang="en-US" sz="1100" dirty="0"/>
              <a:t> 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750</a:t>
            </a:r>
            <a:r>
              <a:rPr lang="en-US" sz="1100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75D601-B1ED-8FFA-CD1A-A7A7A43279B0}"/>
              </a:ext>
            </a:extLst>
          </p:cNvPr>
          <p:cNvSpPr txBox="1"/>
          <p:nvPr/>
        </p:nvSpPr>
        <p:spPr>
          <a:xfrm>
            <a:off x="1735672" y="766864"/>
            <a:ext cx="2292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Niraparib (</a:t>
            </a:r>
            <a:r>
              <a:rPr lang="en-US" sz="1400" b="1" dirty="0" err="1"/>
              <a:t>nM</a:t>
            </a:r>
            <a:r>
              <a:rPr lang="en-US" sz="1400" b="1" dirty="0"/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D4163D-917D-8AF5-B1F8-EE216175B5CF}"/>
              </a:ext>
            </a:extLst>
          </p:cNvPr>
          <p:cNvSpPr txBox="1"/>
          <p:nvPr/>
        </p:nvSpPr>
        <p:spPr>
          <a:xfrm rot="16200000">
            <a:off x="-152016" y="2328412"/>
            <a:ext cx="2292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Onvansertib (</a:t>
            </a:r>
            <a:r>
              <a:rPr lang="en-US" sz="1400" b="1" dirty="0" err="1"/>
              <a:t>nM</a:t>
            </a:r>
            <a:r>
              <a:rPr lang="en-US" sz="1400" b="1" dirty="0"/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6D0445-646D-79FC-EDBC-448142D1C79F}"/>
              </a:ext>
            </a:extLst>
          </p:cNvPr>
          <p:cNvSpPr txBox="1"/>
          <p:nvPr/>
        </p:nvSpPr>
        <p:spPr>
          <a:xfrm>
            <a:off x="1110583" y="1372990"/>
            <a:ext cx="458780" cy="23775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900"/>
              </a:spcAft>
            </a:pPr>
            <a:r>
              <a:rPr lang="en-US" sz="1200" dirty="0"/>
              <a:t>1.4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2.3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3.9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6.4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10.7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17.9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29.9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50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466831-BFC0-885C-8625-DB56C4540D15}"/>
              </a:ext>
            </a:extLst>
          </p:cNvPr>
          <p:cNvSpPr txBox="1"/>
          <p:nvPr/>
        </p:nvSpPr>
        <p:spPr>
          <a:xfrm>
            <a:off x="5875863" y="1111380"/>
            <a:ext cx="376395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28      46     </a:t>
            </a:r>
            <a:r>
              <a:rPr lang="en-US" sz="1100" dirty="0"/>
              <a:t> 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77</a:t>
            </a:r>
            <a:r>
              <a:rPr lang="en-US" sz="1100" dirty="0"/>
              <a:t>      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129   </a:t>
            </a:r>
            <a:r>
              <a:rPr lang="en-US" sz="1100" dirty="0"/>
              <a:t> 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215</a:t>
            </a:r>
            <a:r>
              <a:rPr lang="en-US" sz="1100" dirty="0"/>
              <a:t>    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359</a:t>
            </a:r>
            <a:r>
              <a:rPr lang="en-US" sz="1100" dirty="0"/>
              <a:t>   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599  </a:t>
            </a:r>
            <a:r>
              <a:rPr lang="en-US" sz="1100" dirty="0"/>
              <a:t> 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1000</a:t>
            </a:r>
            <a:r>
              <a:rPr lang="en-US" sz="1100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1084FB-B238-92DD-DC24-F981F0D9B341}"/>
              </a:ext>
            </a:extLst>
          </p:cNvPr>
          <p:cNvSpPr txBox="1"/>
          <p:nvPr/>
        </p:nvSpPr>
        <p:spPr>
          <a:xfrm>
            <a:off x="6096000" y="789984"/>
            <a:ext cx="2292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AZD5305 (</a:t>
            </a:r>
            <a:r>
              <a:rPr lang="en-US" sz="1400" b="1" dirty="0" err="1"/>
              <a:t>nM</a:t>
            </a:r>
            <a:r>
              <a:rPr lang="en-US" sz="1400" b="1" dirty="0"/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D09583-118E-56DD-C7A5-456A3C048D35}"/>
              </a:ext>
            </a:extLst>
          </p:cNvPr>
          <p:cNvSpPr txBox="1"/>
          <p:nvPr/>
        </p:nvSpPr>
        <p:spPr>
          <a:xfrm rot="16200000">
            <a:off x="4218135" y="2328412"/>
            <a:ext cx="2292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Onvansertib (</a:t>
            </a:r>
            <a:r>
              <a:rPr lang="en-US" sz="1400" b="1" dirty="0" err="1"/>
              <a:t>nM</a:t>
            </a:r>
            <a:r>
              <a:rPr lang="en-US" sz="1400" b="1" dirty="0"/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7394E3-B4A4-FAAF-B52D-9EC7E17FE1C2}"/>
              </a:ext>
            </a:extLst>
          </p:cNvPr>
          <p:cNvSpPr txBox="1"/>
          <p:nvPr/>
        </p:nvSpPr>
        <p:spPr>
          <a:xfrm>
            <a:off x="5518072" y="1386609"/>
            <a:ext cx="458780" cy="23775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900"/>
              </a:spcAft>
            </a:pPr>
            <a:r>
              <a:rPr lang="en-US" sz="1200" dirty="0"/>
              <a:t>1.4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2.3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3.9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6.4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10.7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17.9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29.9</a:t>
            </a:r>
          </a:p>
          <a:p>
            <a:pPr>
              <a:spcAft>
                <a:spcPts val="900"/>
              </a:spcAft>
            </a:pPr>
            <a:r>
              <a:rPr lang="en-US" sz="1200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74817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>
            <a:extLst>
              <a:ext uri="{FF2B5EF4-FFF2-40B4-BE49-F238E27FC236}">
                <a16:creationId xmlns:a16="http://schemas.microsoft.com/office/drawing/2014/main" id="{034E092F-475E-4A2A-8CA7-2B8FC139F349}"/>
              </a:ext>
            </a:extLst>
          </p:cNvPr>
          <p:cNvGrpSpPr/>
          <p:nvPr/>
        </p:nvGrpSpPr>
        <p:grpSpPr>
          <a:xfrm>
            <a:off x="207428" y="406935"/>
            <a:ext cx="6482297" cy="2839503"/>
            <a:chOff x="207428" y="406935"/>
            <a:chExt cx="6482297" cy="283950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7F1ABB5-B55F-46D7-659B-51B19B5A867D}"/>
                </a:ext>
              </a:extLst>
            </p:cNvPr>
            <p:cNvSpPr txBox="1"/>
            <p:nvPr/>
          </p:nvSpPr>
          <p:spPr>
            <a:xfrm>
              <a:off x="207428" y="406935"/>
              <a:ext cx="271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A</a:t>
              </a:r>
            </a:p>
          </p:txBody>
        </p:sp>
        <p:graphicFrame>
          <p:nvGraphicFramePr>
            <p:cNvPr id="56" name="Object 55">
              <a:extLst>
                <a:ext uri="{FF2B5EF4-FFF2-40B4-BE49-F238E27FC236}">
                  <a16:creationId xmlns:a16="http://schemas.microsoft.com/office/drawing/2014/main" id="{578D98AF-F295-F542-E551-9BA88F9E165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63037601"/>
                </p:ext>
              </p:extLst>
            </p:nvPr>
          </p:nvGraphicFramePr>
          <p:xfrm>
            <a:off x="1130300" y="693738"/>
            <a:ext cx="5559425" cy="2552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4" name="Prism 9" r:id="rId4" imgW="3997506" imgH="1835705" progId="Prism9.Document">
                    <p:embed/>
                  </p:oleObj>
                </mc:Choice>
                <mc:Fallback>
                  <p:oleObj name="Prism 9" r:id="rId4" imgW="3997506" imgH="1835705" progId="Prism9.Document">
                    <p:embed/>
                    <p:pic>
                      <p:nvPicPr>
                        <p:cNvPr id="56" name="Object 55">
                          <a:extLst>
                            <a:ext uri="{FF2B5EF4-FFF2-40B4-BE49-F238E27FC236}">
                              <a16:creationId xmlns:a16="http://schemas.microsoft.com/office/drawing/2014/main" id="{578D98AF-F295-F542-E551-9BA88F9E165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130300" y="693738"/>
                          <a:ext cx="5559425" cy="25527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7161DAD-EA96-3824-64C1-A523CED5EE8F}"/>
                </a:ext>
              </a:extLst>
            </p:cNvPr>
            <p:cNvSpPr txBox="1"/>
            <p:nvPr/>
          </p:nvSpPr>
          <p:spPr>
            <a:xfrm>
              <a:off x="639984" y="795749"/>
              <a:ext cx="7617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Ovcar-3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13E15815-5E31-F907-7470-A198CB5BD3D3}"/>
              </a:ext>
            </a:extLst>
          </p:cNvPr>
          <p:cNvSpPr txBox="1"/>
          <p:nvPr/>
        </p:nvSpPr>
        <p:spPr>
          <a:xfrm>
            <a:off x="3484318" y="795750"/>
            <a:ext cx="5019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ES-2</a:t>
            </a:r>
          </a:p>
        </p:txBody>
      </p:sp>
      <p:sp>
        <p:nvSpPr>
          <p:cNvPr id="104" name="CasellaDiTesto 1">
            <a:extLst>
              <a:ext uri="{FF2B5EF4-FFF2-40B4-BE49-F238E27FC236}">
                <a16:creationId xmlns:a16="http://schemas.microsoft.com/office/drawing/2014/main" id="{1A1DC762-9521-7F53-731B-BAAFEA562E9D}"/>
              </a:ext>
            </a:extLst>
          </p:cNvPr>
          <p:cNvSpPr txBox="1"/>
          <p:nvPr/>
        </p:nvSpPr>
        <p:spPr>
          <a:xfrm>
            <a:off x="10301899" y="6318844"/>
            <a:ext cx="1831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/>
              <a:t>Supplementary</a:t>
            </a:r>
            <a:r>
              <a:rPr lang="it-IT" dirty="0"/>
              <a:t> </a:t>
            </a:r>
            <a:r>
              <a:rPr lang="it-IT" sz="1200" b="1" dirty="0"/>
              <a:t>Figure</a:t>
            </a:r>
            <a:r>
              <a:rPr lang="it-IT" dirty="0"/>
              <a:t> </a:t>
            </a:r>
            <a:r>
              <a:rPr lang="it-IT" sz="1200" b="1" dirty="0"/>
              <a:t>3</a:t>
            </a:r>
            <a:r>
              <a:rPr lang="it-IT" dirty="0"/>
              <a:t> </a:t>
            </a:r>
            <a:endParaRPr lang="en-GB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28A43C6E-6B94-4FC5-AAA0-B9962FE723DE}"/>
              </a:ext>
            </a:extLst>
          </p:cNvPr>
          <p:cNvGrpSpPr/>
          <p:nvPr/>
        </p:nvGrpSpPr>
        <p:grpSpPr>
          <a:xfrm>
            <a:off x="211982" y="3178328"/>
            <a:ext cx="5929119" cy="2386633"/>
            <a:chOff x="211982" y="3406934"/>
            <a:chExt cx="5929119" cy="2386633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5548EDB5-DB8D-1B6B-DC37-E7420F3CB6F4}"/>
                </a:ext>
              </a:extLst>
            </p:cNvPr>
            <p:cNvGrpSpPr/>
            <p:nvPr/>
          </p:nvGrpSpPr>
          <p:grpSpPr>
            <a:xfrm>
              <a:off x="639985" y="3834808"/>
              <a:ext cx="5501116" cy="1958759"/>
              <a:chOff x="814843" y="1006542"/>
              <a:chExt cx="5501116" cy="1958759"/>
            </a:xfrm>
          </p:grpSpPr>
          <p:sp>
            <p:nvSpPr>
              <p:cNvPr id="5" name="TextBox 72">
                <a:extLst>
                  <a:ext uri="{FF2B5EF4-FFF2-40B4-BE49-F238E27FC236}">
                    <a16:creationId xmlns:a16="http://schemas.microsoft.com/office/drawing/2014/main" id="{CAC91E0F-C243-8F3F-AC1B-66BAC2E91710}"/>
                  </a:ext>
                </a:extLst>
              </p:cNvPr>
              <p:cNvSpPr txBox="1"/>
              <p:nvPr/>
            </p:nvSpPr>
            <p:spPr>
              <a:xfrm>
                <a:off x="1071329" y="1282967"/>
                <a:ext cx="10538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venir"/>
                    <a:ea typeface="+mn-ea"/>
                    <a:cs typeface="+mn-cs"/>
                  </a:rPr>
                  <a:t>Onvansertib </a:t>
                </a:r>
              </a:p>
            </p:txBody>
          </p:sp>
          <p:sp>
            <p:nvSpPr>
              <p:cNvPr id="6" name="TextBox 73">
                <a:extLst>
                  <a:ext uri="{FF2B5EF4-FFF2-40B4-BE49-F238E27FC236}">
                    <a16:creationId xmlns:a16="http://schemas.microsoft.com/office/drawing/2014/main" id="{DB747626-65A4-4C3D-8D11-A2CEC5DA5E22}"/>
                  </a:ext>
                </a:extLst>
              </p:cNvPr>
              <p:cNvSpPr txBox="1"/>
              <p:nvPr/>
            </p:nvSpPr>
            <p:spPr>
              <a:xfrm>
                <a:off x="1080293" y="1487139"/>
                <a:ext cx="112666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venir"/>
                    <a:ea typeface="+mn-ea"/>
                    <a:cs typeface="+mn-cs"/>
                  </a:rPr>
                  <a:t>Olaparib </a:t>
                </a:r>
              </a:p>
            </p:txBody>
          </p:sp>
          <p:cxnSp>
            <p:nvCxnSpPr>
              <p:cNvPr id="31" name="Straight Connector 98">
                <a:extLst>
                  <a:ext uri="{FF2B5EF4-FFF2-40B4-BE49-F238E27FC236}">
                    <a16:creationId xmlns:a16="http://schemas.microsoft.com/office/drawing/2014/main" id="{1C57A5B5-4A10-4107-C79D-EDA686B498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4689" y="1291401"/>
                <a:ext cx="86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99">
                <a:extLst>
                  <a:ext uri="{FF2B5EF4-FFF2-40B4-BE49-F238E27FC236}">
                    <a16:creationId xmlns:a16="http://schemas.microsoft.com/office/drawing/2014/main" id="{05A91F75-F9A7-A795-431C-FE648A979AFC}"/>
                  </a:ext>
                </a:extLst>
              </p:cNvPr>
              <p:cNvSpPr txBox="1"/>
              <p:nvPr/>
            </p:nvSpPr>
            <p:spPr>
              <a:xfrm>
                <a:off x="2433554" y="1009649"/>
                <a:ext cx="4251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venir"/>
                    <a:ea typeface="+mn-ea"/>
                    <a:cs typeface="+mn-cs"/>
                  </a:rPr>
                  <a:t>24h</a:t>
                </a:r>
              </a:p>
            </p:txBody>
          </p:sp>
          <p:cxnSp>
            <p:nvCxnSpPr>
              <p:cNvPr id="33" name="Straight Connector 100">
                <a:extLst>
                  <a:ext uri="{FF2B5EF4-FFF2-40B4-BE49-F238E27FC236}">
                    <a16:creationId xmlns:a16="http://schemas.microsoft.com/office/drawing/2014/main" id="{42EF49F2-F1BB-47D1-E7EF-E943A53172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27717" y="1291430"/>
                <a:ext cx="86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101">
                <a:extLst>
                  <a:ext uri="{FF2B5EF4-FFF2-40B4-BE49-F238E27FC236}">
                    <a16:creationId xmlns:a16="http://schemas.microsoft.com/office/drawing/2014/main" id="{7A1DFF3F-B793-84E8-B1FD-73FBC1EDC13F}"/>
                  </a:ext>
                </a:extLst>
              </p:cNvPr>
              <p:cNvSpPr txBox="1"/>
              <p:nvPr/>
            </p:nvSpPr>
            <p:spPr>
              <a:xfrm>
                <a:off x="3383925" y="1006542"/>
                <a:ext cx="4251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venir"/>
                    <a:ea typeface="+mn-ea"/>
                    <a:cs typeface="+mn-cs"/>
                  </a:rPr>
                  <a:t>48h</a:t>
                </a:r>
              </a:p>
            </p:txBody>
          </p:sp>
          <p:cxnSp>
            <p:nvCxnSpPr>
              <p:cNvPr id="35" name="Straight Connector 102">
                <a:extLst>
                  <a:ext uri="{FF2B5EF4-FFF2-40B4-BE49-F238E27FC236}">
                    <a16:creationId xmlns:a16="http://schemas.microsoft.com/office/drawing/2014/main" id="{BA5D6813-9BA9-C07F-957A-1CD28ECED6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20236" y="1296092"/>
                <a:ext cx="8623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103">
                <a:extLst>
                  <a:ext uri="{FF2B5EF4-FFF2-40B4-BE49-F238E27FC236}">
                    <a16:creationId xmlns:a16="http://schemas.microsoft.com/office/drawing/2014/main" id="{4D861891-AD72-8D5C-B4E3-E85A08DCC8D6}"/>
                  </a:ext>
                </a:extLst>
              </p:cNvPr>
              <p:cNvSpPr txBox="1"/>
              <p:nvPr/>
            </p:nvSpPr>
            <p:spPr>
              <a:xfrm>
                <a:off x="4375699" y="1016195"/>
                <a:ext cx="4251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venir"/>
                    <a:ea typeface="+mn-ea"/>
                    <a:cs typeface="+mn-cs"/>
                  </a:rPr>
                  <a:t>72h</a:t>
                </a:r>
              </a:p>
            </p:txBody>
          </p:sp>
          <p:pic>
            <p:nvPicPr>
              <p:cNvPr id="37" name="Picture 104">
                <a:extLst>
                  <a:ext uri="{FF2B5EF4-FFF2-40B4-BE49-F238E27FC236}">
                    <a16:creationId xmlns:a16="http://schemas.microsoft.com/office/drawing/2014/main" id="{DCA4030D-8023-04F3-2792-1C32A7CE50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048" t="65187" r="36667" b="26933"/>
              <a:stretch/>
            </p:blipFill>
            <p:spPr>
              <a:xfrm>
                <a:off x="1830461" y="1859015"/>
                <a:ext cx="3284662" cy="315549"/>
              </a:xfrm>
              <a:prstGeom prst="rect">
                <a:avLst/>
              </a:prstGeom>
            </p:spPr>
          </p:pic>
          <p:pic>
            <p:nvPicPr>
              <p:cNvPr id="38" name="Picture 105">
                <a:extLst>
                  <a:ext uri="{FF2B5EF4-FFF2-40B4-BE49-F238E27FC236}">
                    <a16:creationId xmlns:a16="http://schemas.microsoft.com/office/drawing/2014/main" id="{F4966ADC-FACD-FC7E-C9D5-A75AA0BD0E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t="18920" r="21164" b="41059"/>
              <a:stretch/>
            </p:blipFill>
            <p:spPr>
              <a:xfrm>
                <a:off x="1748118" y="2309512"/>
                <a:ext cx="3358977" cy="350802"/>
              </a:xfrm>
              <a:prstGeom prst="rect">
                <a:avLst/>
              </a:prstGeom>
            </p:spPr>
          </p:pic>
          <p:sp>
            <p:nvSpPr>
              <p:cNvPr id="39" name="TextBox 133">
                <a:extLst>
                  <a:ext uri="{FF2B5EF4-FFF2-40B4-BE49-F238E27FC236}">
                    <a16:creationId xmlns:a16="http://schemas.microsoft.com/office/drawing/2014/main" id="{74DBB1F8-88C0-FC1C-BF18-7FB4B68893B4}"/>
                  </a:ext>
                </a:extLst>
              </p:cNvPr>
              <p:cNvSpPr txBox="1"/>
              <p:nvPr/>
            </p:nvSpPr>
            <p:spPr>
              <a:xfrm>
                <a:off x="5081695" y="1838029"/>
                <a:ext cx="12008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cyclin-B1 </a:t>
                </a:r>
              </a:p>
            </p:txBody>
          </p:sp>
          <p:sp>
            <p:nvSpPr>
              <p:cNvPr id="40" name="TextBox 134">
                <a:extLst>
                  <a:ext uri="{FF2B5EF4-FFF2-40B4-BE49-F238E27FC236}">
                    <a16:creationId xmlns:a16="http://schemas.microsoft.com/office/drawing/2014/main" id="{C0DD35B5-FF3A-BFA7-32DE-BAE486740BFA}"/>
                  </a:ext>
                </a:extLst>
              </p:cNvPr>
              <p:cNvSpPr txBox="1"/>
              <p:nvPr/>
            </p:nvSpPr>
            <p:spPr>
              <a:xfrm>
                <a:off x="5115123" y="2301719"/>
                <a:ext cx="12008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β-Actin 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2675A58-3D9D-8D44-8717-7231374FECA8}"/>
                  </a:ext>
                </a:extLst>
              </p:cNvPr>
              <p:cNvSpPr txBox="1"/>
              <p:nvPr/>
            </p:nvSpPr>
            <p:spPr>
              <a:xfrm>
                <a:off x="1984068" y="2674142"/>
                <a:ext cx="415871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 0.1  3.9  1.4   3.0    0.1  3.4  2.6  5.8   0.1  3.5  2.5  6.6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DA00663-04EA-A206-F2E9-FF0C7492D0C8}"/>
                  </a:ext>
                </a:extLst>
              </p:cNvPr>
              <p:cNvSpPr txBox="1"/>
              <p:nvPr/>
            </p:nvSpPr>
            <p:spPr>
              <a:xfrm>
                <a:off x="814843" y="2698323"/>
                <a:ext cx="143302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/>
                  <a:t>cyclin-B1/</a:t>
                </a:r>
                <a:r>
                  <a:rPr lang="el-GR" sz="900" dirty="0"/>
                  <a:t>β</a:t>
                </a:r>
                <a:r>
                  <a:rPr lang="en-US" sz="900" dirty="0"/>
                  <a:t>-Actin/DMSO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4FC389FA-1CE5-6306-4CF7-9229609C71AB}"/>
                  </a:ext>
                </a:extLst>
              </p:cNvPr>
              <p:cNvSpPr/>
              <p:nvPr/>
            </p:nvSpPr>
            <p:spPr>
              <a:xfrm>
                <a:off x="2049258" y="1793206"/>
                <a:ext cx="3053165" cy="370228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2DD673FC-62EE-C88B-F975-5BB74AE1F046}"/>
                  </a:ext>
                </a:extLst>
              </p:cNvPr>
              <p:cNvSpPr/>
              <p:nvPr/>
            </p:nvSpPr>
            <p:spPr>
              <a:xfrm>
                <a:off x="2049258" y="2248634"/>
                <a:ext cx="3053165" cy="370228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BB7ECF5B-ECF1-4105-4C8D-D350A7E2B1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91567" y="1258026"/>
                <a:ext cx="720" cy="1677726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FD8A5BF1-99D3-9A76-452C-619E6AA7B4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88654" y="1276230"/>
                <a:ext cx="0" cy="1689071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EB7F757-D947-401C-B2A3-8CB6D672B4C4}"/>
                </a:ext>
              </a:extLst>
            </p:cNvPr>
            <p:cNvSpPr txBox="1"/>
            <p:nvPr/>
          </p:nvSpPr>
          <p:spPr>
            <a:xfrm>
              <a:off x="211982" y="3406934"/>
              <a:ext cx="271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2F92344-4119-95E2-C50E-0A7B140AC50E}"/>
                </a:ext>
              </a:extLst>
            </p:cNvPr>
            <p:cNvSpPr txBox="1"/>
            <p:nvPr/>
          </p:nvSpPr>
          <p:spPr>
            <a:xfrm>
              <a:off x="705154" y="3638831"/>
              <a:ext cx="7617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Ovcar-3</a:t>
              </a:r>
            </a:p>
          </p:txBody>
        </p:sp>
      </p:grp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EF6856A6-D9D4-451F-84F4-8DCFDFD86904}"/>
              </a:ext>
            </a:extLst>
          </p:cNvPr>
          <p:cNvGrpSpPr/>
          <p:nvPr/>
        </p:nvGrpSpPr>
        <p:grpSpPr>
          <a:xfrm>
            <a:off x="6564231" y="3178328"/>
            <a:ext cx="4744799" cy="2626688"/>
            <a:chOff x="5845774" y="534190"/>
            <a:chExt cx="4744799" cy="2626688"/>
          </a:xfrm>
        </p:grpSpPr>
        <p:sp>
          <p:nvSpPr>
            <p:cNvPr id="55" name="TextBox 29">
              <a:extLst>
                <a:ext uri="{FF2B5EF4-FFF2-40B4-BE49-F238E27FC236}">
                  <a16:creationId xmlns:a16="http://schemas.microsoft.com/office/drawing/2014/main" id="{0608C3D4-F49A-17D2-6CD8-18C80F2B6558}"/>
                </a:ext>
              </a:extLst>
            </p:cNvPr>
            <p:cNvSpPr txBox="1"/>
            <p:nvPr/>
          </p:nvSpPr>
          <p:spPr>
            <a:xfrm>
              <a:off x="5845774" y="534190"/>
              <a:ext cx="271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  <p:grpSp>
          <p:nvGrpSpPr>
            <p:cNvPr id="60" name="Gruppo 59">
              <a:extLst>
                <a:ext uri="{FF2B5EF4-FFF2-40B4-BE49-F238E27FC236}">
                  <a16:creationId xmlns:a16="http://schemas.microsoft.com/office/drawing/2014/main" id="{4092CDD9-47DC-485C-A247-07C7E5A3D70A}"/>
                </a:ext>
              </a:extLst>
            </p:cNvPr>
            <p:cNvGrpSpPr/>
            <p:nvPr/>
          </p:nvGrpSpPr>
          <p:grpSpPr>
            <a:xfrm>
              <a:off x="6182449" y="571559"/>
              <a:ext cx="4408124" cy="2589319"/>
              <a:chOff x="6182449" y="571559"/>
              <a:chExt cx="4408124" cy="2589319"/>
            </a:xfrm>
          </p:grpSpPr>
          <p:grpSp>
            <p:nvGrpSpPr>
              <p:cNvPr id="61" name="Group 82">
                <a:extLst>
                  <a:ext uri="{FF2B5EF4-FFF2-40B4-BE49-F238E27FC236}">
                    <a16:creationId xmlns:a16="http://schemas.microsoft.com/office/drawing/2014/main" id="{58CD3D42-5573-2760-8968-E77D7763F4A7}"/>
                  </a:ext>
                </a:extLst>
              </p:cNvPr>
              <p:cNvGrpSpPr/>
              <p:nvPr/>
            </p:nvGrpSpPr>
            <p:grpSpPr>
              <a:xfrm>
                <a:off x="6182449" y="690387"/>
                <a:ext cx="4408124" cy="2470491"/>
                <a:chOff x="7203848" y="505751"/>
                <a:chExt cx="4408124" cy="2470491"/>
              </a:xfrm>
            </p:grpSpPr>
            <p:sp>
              <p:nvSpPr>
                <p:cNvPr id="63" name="TextBox 133">
                  <a:extLst>
                    <a:ext uri="{FF2B5EF4-FFF2-40B4-BE49-F238E27FC236}">
                      <a16:creationId xmlns:a16="http://schemas.microsoft.com/office/drawing/2014/main" id="{AE484C4D-398A-75E0-87B8-6623215EC972}"/>
                    </a:ext>
                  </a:extLst>
                </p:cNvPr>
                <p:cNvSpPr txBox="1"/>
                <p:nvPr/>
              </p:nvSpPr>
              <p:spPr>
                <a:xfrm>
                  <a:off x="10411136" y="1372406"/>
                  <a:ext cx="120083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accent6">
                          <a:lumMod val="10000"/>
                        </a:schemeClr>
                      </a:solidFill>
                    </a:rPr>
                    <a:t>cl-casp3</a:t>
                  </a:r>
                </a:p>
              </p:txBody>
            </p:sp>
            <p:grpSp>
              <p:nvGrpSpPr>
                <p:cNvPr id="64" name="Group 61">
                  <a:extLst>
                    <a:ext uri="{FF2B5EF4-FFF2-40B4-BE49-F238E27FC236}">
                      <a16:creationId xmlns:a16="http://schemas.microsoft.com/office/drawing/2014/main" id="{393630DA-9946-0070-AC56-BB0386DF5270}"/>
                    </a:ext>
                  </a:extLst>
                </p:cNvPr>
                <p:cNvGrpSpPr/>
                <p:nvPr/>
              </p:nvGrpSpPr>
              <p:grpSpPr>
                <a:xfrm>
                  <a:off x="8108929" y="1705182"/>
                  <a:ext cx="3503043" cy="279145"/>
                  <a:chOff x="8115078" y="2632921"/>
                  <a:chExt cx="3503043" cy="279145"/>
                </a:xfrm>
              </p:grpSpPr>
              <p:pic>
                <p:nvPicPr>
                  <p:cNvPr id="99" name="Picture 44">
                    <a:extLst>
                      <a:ext uri="{FF2B5EF4-FFF2-40B4-BE49-F238E27FC236}">
                        <a16:creationId xmlns:a16="http://schemas.microsoft.com/office/drawing/2014/main" id="{013D3E1E-BC78-BB61-71BC-78824F40637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8"/>
                  <a:srcRect t="52436" r="39704" b="42178"/>
                  <a:stretch/>
                </p:blipFill>
                <p:spPr>
                  <a:xfrm>
                    <a:off x="8115078" y="2680287"/>
                    <a:ext cx="2377440" cy="219818"/>
                  </a:xfrm>
                  <a:prstGeom prst="rect">
                    <a:avLst/>
                  </a:prstGeom>
                </p:spPr>
              </p:pic>
              <p:sp>
                <p:nvSpPr>
                  <p:cNvPr id="100" name="TextBox 134">
                    <a:extLst>
                      <a:ext uri="{FF2B5EF4-FFF2-40B4-BE49-F238E27FC236}">
                        <a16:creationId xmlns:a16="http://schemas.microsoft.com/office/drawing/2014/main" id="{2349CF4E-0E05-E5AB-5AAF-1DE770D55E1A}"/>
                      </a:ext>
                    </a:extLst>
                  </p:cNvPr>
                  <p:cNvSpPr txBox="1"/>
                  <p:nvPr/>
                </p:nvSpPr>
                <p:spPr>
                  <a:xfrm>
                    <a:off x="10417285" y="2635067"/>
                    <a:ext cx="120083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1" dirty="0">
                        <a:solidFill>
                          <a:schemeClr val="accent6">
                            <a:lumMod val="10000"/>
                          </a:schemeClr>
                        </a:solidFill>
                      </a:rPr>
                      <a:t>Vinculin </a:t>
                    </a:r>
                  </a:p>
                </p:txBody>
              </p:sp>
              <p:sp>
                <p:nvSpPr>
                  <p:cNvPr id="101" name="Rectangle 46">
                    <a:extLst>
                      <a:ext uri="{FF2B5EF4-FFF2-40B4-BE49-F238E27FC236}">
                        <a16:creationId xmlns:a16="http://schemas.microsoft.com/office/drawing/2014/main" id="{65DF1B75-DAD0-5AA1-CFDC-368BF2E743D6}"/>
                      </a:ext>
                    </a:extLst>
                  </p:cNvPr>
                  <p:cNvSpPr/>
                  <p:nvPr/>
                </p:nvSpPr>
                <p:spPr>
                  <a:xfrm>
                    <a:off x="8414742" y="2632921"/>
                    <a:ext cx="2023271" cy="263306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7" name="Group 81">
                  <a:extLst>
                    <a:ext uri="{FF2B5EF4-FFF2-40B4-BE49-F238E27FC236}">
                      <a16:creationId xmlns:a16="http://schemas.microsoft.com/office/drawing/2014/main" id="{B461082A-82C1-CE2B-2582-9C1A3A064F3C}"/>
                    </a:ext>
                  </a:extLst>
                </p:cNvPr>
                <p:cNvGrpSpPr/>
                <p:nvPr/>
              </p:nvGrpSpPr>
              <p:grpSpPr>
                <a:xfrm>
                  <a:off x="7203848" y="505751"/>
                  <a:ext cx="3846892" cy="2470491"/>
                  <a:chOff x="7203848" y="505751"/>
                  <a:chExt cx="3846892" cy="2470491"/>
                </a:xfrm>
              </p:grpSpPr>
              <p:pic>
                <p:nvPicPr>
                  <p:cNvPr id="68" name="Picture 31">
                    <a:extLst>
                      <a:ext uri="{FF2B5EF4-FFF2-40B4-BE49-F238E27FC236}">
                        <a16:creationId xmlns:a16="http://schemas.microsoft.com/office/drawing/2014/main" id="{632B4533-2730-7CAD-F105-5C2C32197B8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9"/>
                  <a:srcRect l="6099" t="78364" r="50338" b="15200"/>
                  <a:stretch/>
                </p:blipFill>
                <p:spPr>
                  <a:xfrm>
                    <a:off x="8419216" y="1394934"/>
                    <a:ext cx="2011680" cy="255508"/>
                  </a:xfrm>
                  <a:prstGeom prst="rect">
                    <a:avLst/>
                  </a:prstGeom>
                </p:spPr>
              </p:pic>
              <p:sp>
                <p:nvSpPr>
                  <p:cNvPr id="69" name="TextBox 72">
                    <a:extLst>
                      <a:ext uri="{FF2B5EF4-FFF2-40B4-BE49-F238E27FC236}">
                        <a16:creationId xmlns:a16="http://schemas.microsoft.com/office/drawing/2014/main" id="{93DAE1E8-60D5-75E0-BD95-FC8836D25FC1}"/>
                      </a:ext>
                    </a:extLst>
                  </p:cNvPr>
                  <p:cNvSpPr txBox="1"/>
                  <p:nvPr/>
                </p:nvSpPr>
                <p:spPr>
                  <a:xfrm>
                    <a:off x="7370441" y="817344"/>
                    <a:ext cx="1059513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1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venir"/>
                        <a:ea typeface="+mn-ea"/>
                        <a:cs typeface="+mn-cs"/>
                      </a:rPr>
                      <a:t>Onvansertib </a:t>
                    </a:r>
                  </a:p>
                </p:txBody>
              </p:sp>
              <p:sp>
                <p:nvSpPr>
                  <p:cNvPr id="70" name="TextBox 73">
                    <a:extLst>
                      <a:ext uri="{FF2B5EF4-FFF2-40B4-BE49-F238E27FC236}">
                        <a16:creationId xmlns:a16="http://schemas.microsoft.com/office/drawing/2014/main" id="{C1CAB0B9-175F-7857-AF58-26AD2C3D6963}"/>
                      </a:ext>
                    </a:extLst>
                  </p:cNvPr>
                  <p:cNvSpPr txBox="1"/>
                  <p:nvPr/>
                </p:nvSpPr>
                <p:spPr>
                  <a:xfrm>
                    <a:off x="7370441" y="1021516"/>
                    <a:ext cx="1054356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1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venir"/>
                        <a:ea typeface="+mn-ea"/>
                        <a:cs typeface="+mn-cs"/>
                      </a:rPr>
                      <a:t>Olaparib </a:t>
                    </a:r>
                  </a:p>
                </p:txBody>
              </p:sp>
              <p:cxnSp>
                <p:nvCxnSpPr>
                  <p:cNvPr id="71" name="Straight Connector 100">
                    <a:extLst>
                      <a:ext uri="{FF2B5EF4-FFF2-40B4-BE49-F238E27FC236}">
                        <a16:creationId xmlns:a16="http://schemas.microsoft.com/office/drawing/2014/main" id="{D2330EBB-4CCF-9918-BBB3-14A7B85C19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57158" y="825807"/>
                    <a:ext cx="86235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2" name="TextBox 101">
                    <a:extLst>
                      <a:ext uri="{FF2B5EF4-FFF2-40B4-BE49-F238E27FC236}">
                        <a16:creationId xmlns:a16="http://schemas.microsoft.com/office/drawing/2014/main" id="{F80337DA-22D3-7333-7AD8-45EBAE4D86DE}"/>
                      </a:ext>
                    </a:extLst>
                  </p:cNvPr>
                  <p:cNvSpPr txBox="1"/>
                  <p:nvPr/>
                </p:nvSpPr>
                <p:spPr>
                  <a:xfrm>
                    <a:off x="8616652" y="505751"/>
                    <a:ext cx="43473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venir"/>
                        <a:ea typeface="+mn-ea"/>
                        <a:cs typeface="+mn-cs"/>
                      </a:rPr>
                      <a:t>48h</a:t>
                    </a:r>
                  </a:p>
                </p:txBody>
              </p:sp>
              <p:cxnSp>
                <p:nvCxnSpPr>
                  <p:cNvPr id="73" name="Straight Connector 102">
                    <a:extLst>
                      <a:ext uri="{FF2B5EF4-FFF2-40B4-BE49-F238E27FC236}">
                        <a16:creationId xmlns:a16="http://schemas.microsoft.com/office/drawing/2014/main" id="{E7F47981-5A6E-2B77-8DAA-6DE683143E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449677" y="830469"/>
                    <a:ext cx="86235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xtBox 103">
                    <a:extLst>
                      <a:ext uri="{FF2B5EF4-FFF2-40B4-BE49-F238E27FC236}">
                        <a16:creationId xmlns:a16="http://schemas.microsoft.com/office/drawing/2014/main" id="{C8812D39-8632-9402-D3C8-604B8F99A1AB}"/>
                      </a:ext>
                    </a:extLst>
                  </p:cNvPr>
                  <p:cNvSpPr txBox="1"/>
                  <p:nvPr/>
                </p:nvSpPr>
                <p:spPr>
                  <a:xfrm>
                    <a:off x="9669972" y="515404"/>
                    <a:ext cx="43473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venir"/>
                        <a:ea typeface="+mn-ea"/>
                        <a:cs typeface="+mn-cs"/>
                      </a:rPr>
                      <a:t>72h</a:t>
                    </a:r>
                  </a:p>
                </p:txBody>
              </p:sp>
              <p:sp>
                <p:nvSpPr>
                  <p:cNvPr id="75" name="TextBox 74">
                    <a:extLst>
                      <a:ext uri="{FF2B5EF4-FFF2-40B4-BE49-F238E27FC236}">
                        <a16:creationId xmlns:a16="http://schemas.microsoft.com/office/drawing/2014/main" id="{2BA191BC-749C-05D9-47B4-E53D5D8855E7}"/>
                      </a:ext>
                    </a:extLst>
                  </p:cNvPr>
                  <p:cNvSpPr txBox="1"/>
                  <p:nvPr/>
                </p:nvSpPr>
                <p:spPr>
                  <a:xfrm>
                    <a:off x="8385365" y="776229"/>
                    <a:ext cx="113882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defRPr/>
                    </a:pPr>
                    <a:r>
                      <a: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venir"/>
                        <a:ea typeface="+mn-ea"/>
                        <a:cs typeface="+mn-cs"/>
                      </a:rPr>
                      <a:t>-     +    -    +</a:t>
                    </a:r>
                  </a:p>
                </p:txBody>
              </p:sp>
              <p:sp>
                <p:nvSpPr>
                  <p:cNvPr id="76" name="TextBox 74">
                    <a:extLst>
                      <a:ext uri="{FF2B5EF4-FFF2-40B4-BE49-F238E27FC236}">
                        <a16:creationId xmlns:a16="http://schemas.microsoft.com/office/drawing/2014/main" id="{6F6D0D18-A8F5-9A9C-F3F3-0EEDCB2E504C}"/>
                      </a:ext>
                    </a:extLst>
                  </p:cNvPr>
                  <p:cNvSpPr txBox="1"/>
                  <p:nvPr/>
                </p:nvSpPr>
                <p:spPr>
                  <a:xfrm>
                    <a:off x="9402855" y="778787"/>
                    <a:ext cx="113882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defRPr/>
                    </a:pPr>
                    <a:r>
                      <a: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venir"/>
                        <a:ea typeface="+mn-ea"/>
                        <a:cs typeface="+mn-cs"/>
                      </a:rPr>
                      <a:t>-    +    -     +</a:t>
                    </a:r>
                  </a:p>
                </p:txBody>
              </p:sp>
              <p:sp>
                <p:nvSpPr>
                  <p:cNvPr id="77" name="TextBox 74">
                    <a:extLst>
                      <a:ext uri="{FF2B5EF4-FFF2-40B4-BE49-F238E27FC236}">
                        <a16:creationId xmlns:a16="http://schemas.microsoft.com/office/drawing/2014/main" id="{6778B44F-36FD-4840-92B1-8F1DB2EA587B}"/>
                      </a:ext>
                    </a:extLst>
                  </p:cNvPr>
                  <p:cNvSpPr txBox="1"/>
                  <p:nvPr/>
                </p:nvSpPr>
                <p:spPr>
                  <a:xfrm>
                    <a:off x="8399657" y="1030539"/>
                    <a:ext cx="113882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defRPr/>
                    </a:pPr>
                    <a:r>
                      <a: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venir"/>
                        <a:ea typeface="+mn-ea"/>
                        <a:cs typeface="+mn-cs"/>
                      </a:rPr>
                      <a:t>-     -    +    +</a:t>
                    </a:r>
                  </a:p>
                </p:txBody>
              </p:sp>
              <p:sp>
                <p:nvSpPr>
                  <p:cNvPr id="78" name="TextBox 74">
                    <a:extLst>
                      <a:ext uri="{FF2B5EF4-FFF2-40B4-BE49-F238E27FC236}">
                        <a16:creationId xmlns:a16="http://schemas.microsoft.com/office/drawing/2014/main" id="{EFAF0095-9DF0-16A6-07DB-89CC19BAC277}"/>
                      </a:ext>
                    </a:extLst>
                  </p:cNvPr>
                  <p:cNvSpPr txBox="1"/>
                  <p:nvPr/>
                </p:nvSpPr>
                <p:spPr>
                  <a:xfrm>
                    <a:off x="9402854" y="1016731"/>
                    <a:ext cx="113882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defRPr/>
                    </a:pPr>
                    <a:r>
                      <a: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venir"/>
                        <a:ea typeface="+mn-ea"/>
                        <a:cs typeface="+mn-cs"/>
                      </a:rPr>
                      <a:t>-     -    +    +</a:t>
                    </a:r>
                  </a:p>
                </p:txBody>
              </p:sp>
              <p:sp>
                <p:nvSpPr>
                  <p:cNvPr id="79" name="Rectangle 43">
                    <a:extLst>
                      <a:ext uri="{FF2B5EF4-FFF2-40B4-BE49-F238E27FC236}">
                        <a16:creationId xmlns:a16="http://schemas.microsoft.com/office/drawing/2014/main" id="{BE6FDA3E-B759-B9F3-01E3-77AF674650FF}"/>
                      </a:ext>
                    </a:extLst>
                  </p:cNvPr>
                  <p:cNvSpPr/>
                  <p:nvPr/>
                </p:nvSpPr>
                <p:spPr>
                  <a:xfrm>
                    <a:off x="8408593" y="1365535"/>
                    <a:ext cx="2023271" cy="302172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80" name="Group 47">
                    <a:extLst>
                      <a:ext uri="{FF2B5EF4-FFF2-40B4-BE49-F238E27FC236}">
                        <a16:creationId xmlns:a16="http://schemas.microsoft.com/office/drawing/2014/main" id="{E635CEF7-E006-2C75-7B78-65B8A091C72B}"/>
                      </a:ext>
                    </a:extLst>
                  </p:cNvPr>
                  <p:cNvGrpSpPr/>
                  <p:nvPr/>
                </p:nvGrpSpPr>
                <p:grpSpPr>
                  <a:xfrm>
                    <a:off x="8208886" y="2467423"/>
                    <a:ext cx="2825055" cy="313404"/>
                    <a:chOff x="7817864" y="5649754"/>
                    <a:chExt cx="2825055" cy="313404"/>
                  </a:xfrm>
                </p:grpSpPr>
                <p:pic>
                  <p:nvPicPr>
                    <p:cNvPr id="96" name="Picture 56">
                      <a:extLst>
                        <a:ext uri="{FF2B5EF4-FFF2-40B4-BE49-F238E27FC236}">
                          <a16:creationId xmlns:a16="http://schemas.microsoft.com/office/drawing/2014/main" id="{8DCA4617-81DE-DE57-2C82-734FA7E454E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10"/>
                    <a:srcRect l="2611" t="66746" r="40714" b="26518"/>
                    <a:stretch/>
                  </p:blipFill>
                  <p:spPr>
                    <a:xfrm>
                      <a:off x="7817864" y="5693139"/>
                      <a:ext cx="2194560" cy="270019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97" name="TextBox 65">
                      <a:extLst>
                        <a:ext uri="{FF2B5EF4-FFF2-40B4-BE49-F238E27FC236}">
                          <a16:creationId xmlns:a16="http://schemas.microsoft.com/office/drawing/2014/main" id="{952CE124-FBE3-4B83-BC79-CEBCE4D71F2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993382" y="5649754"/>
                      <a:ext cx="649537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l-GR" sz="1200" b="1" dirty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US" sz="1200" b="1" dirty="0">
                          <a:solidFill>
                            <a:schemeClr val="accent6">
                              <a:lumMod val="10000"/>
                            </a:schemeClr>
                          </a:solidFill>
                        </a:rPr>
                        <a:t>-Actin</a:t>
                      </a:r>
                    </a:p>
                  </p:txBody>
                </p:sp>
                <p:sp>
                  <p:nvSpPr>
                    <p:cNvPr id="98" name="Rectangle 58">
                      <a:extLst>
                        <a:ext uri="{FF2B5EF4-FFF2-40B4-BE49-F238E27FC236}">
                          <a16:creationId xmlns:a16="http://schemas.microsoft.com/office/drawing/2014/main" id="{E61F786C-2E3B-F5D1-42F1-CF1D830EC1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05767" y="5674334"/>
                      <a:ext cx="2008343" cy="252419"/>
                    </a:xfrm>
                    <a:prstGeom prst="rect">
                      <a:avLst/>
                    </a:prstGeom>
                    <a:noFill/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1" name="Group 48">
                    <a:extLst>
                      <a:ext uri="{FF2B5EF4-FFF2-40B4-BE49-F238E27FC236}">
                        <a16:creationId xmlns:a16="http://schemas.microsoft.com/office/drawing/2014/main" id="{C58FC1C7-5527-9B3A-B915-BC04B11D4A1A}"/>
                      </a:ext>
                    </a:extLst>
                  </p:cNvPr>
                  <p:cNvGrpSpPr/>
                  <p:nvPr/>
                </p:nvGrpSpPr>
                <p:grpSpPr>
                  <a:xfrm>
                    <a:off x="8209604" y="2153323"/>
                    <a:ext cx="2841136" cy="295514"/>
                    <a:chOff x="7818582" y="5244214"/>
                    <a:chExt cx="2841136" cy="295514"/>
                  </a:xfrm>
                </p:grpSpPr>
                <p:pic>
                  <p:nvPicPr>
                    <p:cNvPr id="93" name="Picture 53">
                      <a:extLst>
                        <a:ext uri="{FF2B5EF4-FFF2-40B4-BE49-F238E27FC236}">
                          <a16:creationId xmlns:a16="http://schemas.microsoft.com/office/drawing/2014/main" id="{2A0FC1E5-4E92-B1AE-DEF8-F00B1C23BC2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10"/>
                    <a:srcRect l="2611" t="53660" r="40714" b="40250"/>
                    <a:stretch/>
                  </p:blipFill>
                  <p:spPr>
                    <a:xfrm>
                      <a:off x="7818582" y="5244214"/>
                      <a:ext cx="2194560" cy="244134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94" name="Rectangle 54">
                      <a:extLst>
                        <a:ext uri="{FF2B5EF4-FFF2-40B4-BE49-F238E27FC236}">
                          <a16:creationId xmlns:a16="http://schemas.microsoft.com/office/drawing/2014/main" id="{6E38341F-391A-5396-426D-08C3AFC20D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96150" y="5262728"/>
                      <a:ext cx="2017960" cy="252419"/>
                    </a:xfrm>
                    <a:prstGeom prst="rect">
                      <a:avLst/>
                    </a:prstGeom>
                    <a:noFill/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5" name="TextBox 64">
                      <a:extLst>
                        <a:ext uri="{FF2B5EF4-FFF2-40B4-BE49-F238E27FC236}">
                          <a16:creationId xmlns:a16="http://schemas.microsoft.com/office/drawing/2014/main" id="{9080DDAA-F324-81AA-4976-D2801F022EC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993382" y="5262729"/>
                      <a:ext cx="66633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b="1" dirty="0">
                          <a:solidFill>
                            <a:schemeClr val="accent6">
                              <a:lumMod val="10000"/>
                            </a:schemeClr>
                          </a:solidFill>
                        </a:rPr>
                        <a:t>cl-PARP</a:t>
                      </a:r>
                    </a:p>
                  </p:txBody>
                </p:sp>
              </p:grpSp>
              <p:sp>
                <p:nvSpPr>
                  <p:cNvPr id="84" name="TextBox 62">
                    <a:extLst>
                      <a:ext uri="{FF2B5EF4-FFF2-40B4-BE49-F238E27FC236}">
                        <a16:creationId xmlns:a16="http://schemas.microsoft.com/office/drawing/2014/main" id="{53274EB0-ADAB-1008-06EF-F7638D986BCD}"/>
                      </a:ext>
                    </a:extLst>
                  </p:cNvPr>
                  <p:cNvSpPr txBox="1"/>
                  <p:nvPr/>
                </p:nvSpPr>
                <p:spPr>
                  <a:xfrm>
                    <a:off x="8398811" y="1929061"/>
                    <a:ext cx="2250754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/>
                      <a:t>1.0   2.2   1.0   3.0   1.0  6.7   6.3   10.3      </a:t>
                    </a:r>
                  </a:p>
                </p:txBody>
              </p:sp>
              <p:sp>
                <p:nvSpPr>
                  <p:cNvPr id="85" name="TextBox 63">
                    <a:extLst>
                      <a:ext uri="{FF2B5EF4-FFF2-40B4-BE49-F238E27FC236}">
                        <a16:creationId xmlns:a16="http://schemas.microsoft.com/office/drawing/2014/main" id="{5F662D08-88DD-3E83-C16D-63BBCD42D56D}"/>
                      </a:ext>
                    </a:extLst>
                  </p:cNvPr>
                  <p:cNvSpPr txBox="1"/>
                  <p:nvPr/>
                </p:nvSpPr>
                <p:spPr>
                  <a:xfrm>
                    <a:off x="7217510" y="1959479"/>
                    <a:ext cx="1471882" cy="21544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800" dirty="0"/>
                      <a:t>Cl-casp3/Vinculin/DMSO</a:t>
                    </a:r>
                  </a:p>
                </p:txBody>
              </p:sp>
              <p:sp>
                <p:nvSpPr>
                  <p:cNvPr id="86" name="TextBox 64">
                    <a:extLst>
                      <a:ext uri="{FF2B5EF4-FFF2-40B4-BE49-F238E27FC236}">
                        <a16:creationId xmlns:a16="http://schemas.microsoft.com/office/drawing/2014/main" id="{DE719E57-751C-BE9C-27C5-9AA9FCB6F8E9}"/>
                      </a:ext>
                    </a:extLst>
                  </p:cNvPr>
                  <p:cNvSpPr txBox="1"/>
                  <p:nvPr/>
                </p:nvSpPr>
                <p:spPr>
                  <a:xfrm>
                    <a:off x="8352397" y="2730021"/>
                    <a:ext cx="219456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/>
                      <a:t>1.0   3.9   1.3    7.0   1.0  2.5   1.9   4.6</a:t>
                    </a:r>
                  </a:p>
                </p:txBody>
              </p:sp>
              <p:sp>
                <p:nvSpPr>
                  <p:cNvPr id="87" name="TextBox 65">
                    <a:extLst>
                      <a:ext uri="{FF2B5EF4-FFF2-40B4-BE49-F238E27FC236}">
                        <a16:creationId xmlns:a16="http://schemas.microsoft.com/office/drawing/2014/main" id="{A7422577-64F3-FB43-97E3-D5DEA09B2A75}"/>
                      </a:ext>
                    </a:extLst>
                  </p:cNvPr>
                  <p:cNvSpPr txBox="1"/>
                  <p:nvPr/>
                </p:nvSpPr>
                <p:spPr>
                  <a:xfrm>
                    <a:off x="7203848" y="2752610"/>
                    <a:ext cx="1490289" cy="21544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800" dirty="0"/>
                      <a:t>Cl-PARP/</a:t>
                    </a:r>
                    <a:r>
                      <a:rPr lang="el-GR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β</a:t>
                    </a:r>
                    <a:r>
                      <a:rPr lang="en-US" sz="800" dirty="0"/>
                      <a:t>-actin /DMSO</a:t>
                    </a:r>
                  </a:p>
                </p:txBody>
              </p:sp>
              <p:cxnSp>
                <p:nvCxnSpPr>
                  <p:cNvPr id="92" name="Straight Connector 52">
                    <a:extLst>
                      <a:ext uri="{FF2B5EF4-FFF2-40B4-BE49-F238E27FC236}">
                        <a16:creationId xmlns:a16="http://schemas.microsoft.com/office/drawing/2014/main" id="{20F6F7A2-C4AF-E854-E1B7-EA8E2CA8BD33}"/>
                      </a:ext>
                    </a:extLst>
                  </p:cNvPr>
                  <p:cNvCxnSpPr>
                    <a:cxnSpLocks/>
                    <a:endCxn id="86" idx="2"/>
                  </p:cNvCxnSpPr>
                  <p:nvPr/>
                </p:nvCxnSpPr>
                <p:spPr>
                  <a:xfrm>
                    <a:off x="9415522" y="737609"/>
                    <a:ext cx="34155" cy="223863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2" name="TextBox 8">
                <a:extLst>
                  <a:ext uri="{FF2B5EF4-FFF2-40B4-BE49-F238E27FC236}">
                    <a16:creationId xmlns:a16="http://schemas.microsoft.com/office/drawing/2014/main" id="{53DA78B7-3AE8-4DDA-AB6E-C95CE499369C}"/>
                  </a:ext>
                </a:extLst>
              </p:cNvPr>
              <p:cNvSpPr txBox="1"/>
              <p:nvPr/>
            </p:nvSpPr>
            <p:spPr>
              <a:xfrm>
                <a:off x="6294708" y="571559"/>
                <a:ext cx="7617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Ovcar-3</a:t>
                </a:r>
              </a:p>
            </p:txBody>
          </p:sp>
        </p:grpSp>
      </p:grpSp>
      <p:sp>
        <p:nvSpPr>
          <p:cNvPr id="90" name="TextBox 74">
            <a:extLst>
              <a:ext uri="{FF2B5EF4-FFF2-40B4-BE49-F238E27FC236}">
                <a16:creationId xmlns:a16="http://schemas.microsoft.com/office/drawing/2014/main" id="{2BA191BC-749C-05D9-47B4-E53D5D8855E7}"/>
              </a:ext>
            </a:extLst>
          </p:cNvPr>
          <p:cNvSpPr txBox="1"/>
          <p:nvPr/>
        </p:nvSpPr>
        <p:spPr>
          <a:xfrm>
            <a:off x="1903035" y="3886799"/>
            <a:ext cx="1138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venir"/>
                <a:ea typeface="+mn-ea"/>
                <a:cs typeface="+mn-cs"/>
              </a:rPr>
              <a:t>-     +    -    +</a:t>
            </a:r>
          </a:p>
        </p:txBody>
      </p:sp>
      <p:sp>
        <p:nvSpPr>
          <p:cNvPr id="91" name="TextBox 74">
            <a:extLst>
              <a:ext uri="{FF2B5EF4-FFF2-40B4-BE49-F238E27FC236}">
                <a16:creationId xmlns:a16="http://schemas.microsoft.com/office/drawing/2014/main" id="{6F6D0D18-A8F5-9A9C-F3F3-0EEDCB2E504C}"/>
              </a:ext>
            </a:extLst>
          </p:cNvPr>
          <p:cNvSpPr txBox="1"/>
          <p:nvPr/>
        </p:nvSpPr>
        <p:spPr>
          <a:xfrm>
            <a:off x="2920525" y="3889357"/>
            <a:ext cx="1138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venir"/>
                <a:ea typeface="+mn-ea"/>
                <a:cs typeface="+mn-cs"/>
              </a:rPr>
              <a:t>-    +    -     +</a:t>
            </a:r>
          </a:p>
        </p:txBody>
      </p:sp>
      <p:sp>
        <p:nvSpPr>
          <p:cNvPr id="102" name="TextBox 74">
            <a:extLst>
              <a:ext uri="{FF2B5EF4-FFF2-40B4-BE49-F238E27FC236}">
                <a16:creationId xmlns:a16="http://schemas.microsoft.com/office/drawing/2014/main" id="{6778B44F-36FD-4840-92B1-8F1DB2EA587B}"/>
              </a:ext>
            </a:extLst>
          </p:cNvPr>
          <p:cNvSpPr txBox="1"/>
          <p:nvPr/>
        </p:nvSpPr>
        <p:spPr>
          <a:xfrm>
            <a:off x="1917327" y="4141109"/>
            <a:ext cx="1138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venir"/>
                <a:ea typeface="+mn-ea"/>
                <a:cs typeface="+mn-cs"/>
              </a:rPr>
              <a:t>-     -    +    +</a:t>
            </a:r>
          </a:p>
        </p:txBody>
      </p:sp>
      <p:sp>
        <p:nvSpPr>
          <p:cNvPr id="103" name="TextBox 74">
            <a:extLst>
              <a:ext uri="{FF2B5EF4-FFF2-40B4-BE49-F238E27FC236}">
                <a16:creationId xmlns:a16="http://schemas.microsoft.com/office/drawing/2014/main" id="{EFAF0095-9DF0-16A6-07DB-89CC19BAC277}"/>
              </a:ext>
            </a:extLst>
          </p:cNvPr>
          <p:cNvSpPr txBox="1"/>
          <p:nvPr/>
        </p:nvSpPr>
        <p:spPr>
          <a:xfrm>
            <a:off x="2920524" y="4127301"/>
            <a:ext cx="1138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venir"/>
                <a:ea typeface="+mn-ea"/>
                <a:cs typeface="+mn-cs"/>
              </a:rPr>
              <a:t>-     -    +    +</a:t>
            </a:r>
          </a:p>
        </p:txBody>
      </p:sp>
      <p:sp>
        <p:nvSpPr>
          <p:cNvPr id="105" name="TextBox 74">
            <a:extLst>
              <a:ext uri="{FF2B5EF4-FFF2-40B4-BE49-F238E27FC236}">
                <a16:creationId xmlns:a16="http://schemas.microsoft.com/office/drawing/2014/main" id="{6F6D0D18-A8F5-9A9C-F3F3-0EEDCB2E504C}"/>
              </a:ext>
            </a:extLst>
          </p:cNvPr>
          <p:cNvSpPr txBox="1"/>
          <p:nvPr/>
        </p:nvSpPr>
        <p:spPr>
          <a:xfrm>
            <a:off x="3909687" y="3886481"/>
            <a:ext cx="1138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venir"/>
                <a:ea typeface="+mn-ea"/>
                <a:cs typeface="+mn-cs"/>
              </a:rPr>
              <a:t>-    +    -     +</a:t>
            </a:r>
          </a:p>
        </p:txBody>
      </p:sp>
      <p:sp>
        <p:nvSpPr>
          <p:cNvPr id="106" name="TextBox 74">
            <a:extLst>
              <a:ext uri="{FF2B5EF4-FFF2-40B4-BE49-F238E27FC236}">
                <a16:creationId xmlns:a16="http://schemas.microsoft.com/office/drawing/2014/main" id="{EFAF0095-9DF0-16A6-07DB-89CC19BAC277}"/>
              </a:ext>
            </a:extLst>
          </p:cNvPr>
          <p:cNvSpPr txBox="1"/>
          <p:nvPr/>
        </p:nvSpPr>
        <p:spPr>
          <a:xfrm>
            <a:off x="3909686" y="4124425"/>
            <a:ext cx="1138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venir"/>
                <a:ea typeface="+mn-ea"/>
                <a:cs typeface="+mn-cs"/>
              </a:rPr>
              <a:t>-     -    +    +</a:t>
            </a:r>
          </a:p>
        </p:txBody>
      </p:sp>
    </p:spTree>
    <p:extLst>
      <p:ext uri="{BB962C8B-B14F-4D97-AF65-F5344CB8AC3E}">
        <p14:creationId xmlns:p14="http://schemas.microsoft.com/office/powerpoint/2010/main" val="3953068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902C3563-3CD0-4141-96CB-C01F002657CD}"/>
              </a:ext>
            </a:extLst>
          </p:cNvPr>
          <p:cNvGrpSpPr/>
          <p:nvPr/>
        </p:nvGrpSpPr>
        <p:grpSpPr>
          <a:xfrm>
            <a:off x="499004" y="1330325"/>
            <a:ext cx="4725987" cy="3332163"/>
            <a:chOff x="490538" y="593725"/>
            <a:chExt cx="4725987" cy="3332163"/>
          </a:xfrm>
        </p:grpSpPr>
        <p:graphicFrame>
          <p:nvGraphicFramePr>
            <p:cNvPr id="14" name="Oggetto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96937079"/>
                </p:ext>
              </p:extLst>
            </p:nvPr>
          </p:nvGraphicFramePr>
          <p:xfrm>
            <a:off x="490538" y="593725"/>
            <a:ext cx="4725987" cy="3332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06" name="Prism 9" r:id="rId3" imgW="4176910" imgH="2945566" progId="Prism9.Document">
                    <p:embed/>
                  </p:oleObj>
                </mc:Choice>
                <mc:Fallback>
                  <p:oleObj name="Prism 9" r:id="rId3" imgW="4176910" imgH="2945566" progId="Prism9.Document">
                    <p:embed/>
                    <p:pic>
                      <p:nvPicPr>
                        <p:cNvPr id="14" name="Oggetto 1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90538" y="593725"/>
                          <a:ext cx="4725987" cy="33321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" name="Connettore diritto 2">
              <a:extLst>
                <a:ext uri="{FF2B5EF4-FFF2-40B4-BE49-F238E27FC236}">
                  <a16:creationId xmlns:a16="http://schemas.microsoft.com/office/drawing/2014/main" id="{81009C5F-EE9C-4BB0-9FD5-E5E8BA061073}"/>
                </a:ext>
              </a:extLst>
            </p:cNvPr>
            <p:cNvCxnSpPr>
              <a:cxnSpLocks/>
            </p:cNvCxnSpPr>
            <p:nvPr/>
          </p:nvCxnSpPr>
          <p:spPr>
            <a:xfrm>
              <a:off x="1254097" y="3059830"/>
              <a:ext cx="246949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ttangolo 5"/>
          <p:cNvSpPr/>
          <p:nvPr/>
        </p:nvSpPr>
        <p:spPr>
          <a:xfrm>
            <a:off x="9422211" y="6298085"/>
            <a:ext cx="18126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/>
              <a:t>Supplementary Figure S4 </a:t>
            </a:r>
            <a:endParaRPr lang="en-GB" sz="1200" b="1" dirty="0"/>
          </a:p>
        </p:txBody>
      </p:sp>
      <p:grpSp>
        <p:nvGrpSpPr>
          <p:cNvPr id="17" name="Gruppo 16"/>
          <p:cNvGrpSpPr/>
          <p:nvPr/>
        </p:nvGrpSpPr>
        <p:grpSpPr>
          <a:xfrm>
            <a:off x="5566678" y="1325843"/>
            <a:ext cx="5510212" cy="3324225"/>
            <a:chOff x="6267409" y="31737"/>
            <a:chExt cx="5316967" cy="3272588"/>
          </a:xfrm>
        </p:grpSpPr>
        <p:graphicFrame>
          <p:nvGraphicFramePr>
            <p:cNvPr id="11" name="Oggetto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4270159"/>
                </p:ext>
              </p:extLst>
            </p:nvPr>
          </p:nvGraphicFramePr>
          <p:xfrm>
            <a:off x="6267409" y="31737"/>
            <a:ext cx="5316967" cy="3272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07" name="Prism 9" r:id="rId5" imgW="4713241" imgH="2899851" progId="Prism9.Document">
                    <p:embed/>
                  </p:oleObj>
                </mc:Choice>
                <mc:Fallback>
                  <p:oleObj name="Prism 9" r:id="rId5" imgW="4713241" imgH="2899851" progId="Prism9.Document">
                    <p:embed/>
                    <p:pic>
                      <p:nvPicPr>
                        <p:cNvPr id="11" name="Oggetto 10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267409" y="31737"/>
                          <a:ext cx="5316967" cy="32725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529995E7-19D9-4254-9638-7B9CFB60489E}"/>
                </a:ext>
              </a:extLst>
            </p:cNvPr>
            <p:cNvCxnSpPr>
              <a:cxnSpLocks/>
            </p:cNvCxnSpPr>
            <p:nvPr/>
          </p:nvCxnSpPr>
          <p:spPr>
            <a:xfrm>
              <a:off x="7014509" y="2479164"/>
              <a:ext cx="81107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41509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0451524" y="6411433"/>
            <a:ext cx="18126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/>
              <a:t>Supplementary Figure S5 </a:t>
            </a:r>
            <a:endParaRPr lang="en-GB" sz="1200" b="1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92EC3F1-02BE-48DA-AC06-42A6337E1C59}"/>
              </a:ext>
            </a:extLst>
          </p:cNvPr>
          <p:cNvSpPr txBox="1"/>
          <p:nvPr/>
        </p:nvSpPr>
        <p:spPr>
          <a:xfrm>
            <a:off x="1350381" y="690749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A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57CA979B-57C0-43A6-B7A6-4B6A49414ED8}"/>
              </a:ext>
            </a:extLst>
          </p:cNvPr>
          <p:cNvGrpSpPr/>
          <p:nvPr/>
        </p:nvGrpSpPr>
        <p:grpSpPr>
          <a:xfrm>
            <a:off x="1252537" y="1108368"/>
            <a:ext cx="4843463" cy="4641264"/>
            <a:chOff x="285750" y="864186"/>
            <a:chExt cx="4843463" cy="4641264"/>
          </a:xfrm>
        </p:grpSpPr>
        <p:graphicFrame>
          <p:nvGraphicFramePr>
            <p:cNvPr id="3" name="Oggetto 2">
              <a:extLst>
                <a:ext uri="{FF2B5EF4-FFF2-40B4-BE49-F238E27FC236}">
                  <a16:creationId xmlns:a16="http://schemas.microsoft.com/office/drawing/2014/main" id="{96632A82-C3BA-43A9-878A-E91B504A2D4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21320404"/>
                </p:ext>
              </p:extLst>
            </p:nvPr>
          </p:nvGraphicFramePr>
          <p:xfrm>
            <a:off x="285750" y="1049338"/>
            <a:ext cx="4843463" cy="4456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11" name="Prism 9" r:id="rId3" imgW="3474279" imgH="3197179" progId="Prism9.Document">
                    <p:embed/>
                  </p:oleObj>
                </mc:Choice>
                <mc:Fallback>
                  <p:oleObj name="Prism 9" r:id="rId3" imgW="3474279" imgH="3197179" progId="Prism9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85750" y="1049338"/>
                          <a:ext cx="4843463" cy="44561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1" name="Connettore diritto 10">
              <a:extLst>
                <a:ext uri="{FF2B5EF4-FFF2-40B4-BE49-F238E27FC236}">
                  <a16:creationId xmlns:a16="http://schemas.microsoft.com/office/drawing/2014/main" id="{9D1BB7DD-3ECE-4FE4-B0D3-0FAD96F9AEB6}"/>
                </a:ext>
              </a:extLst>
            </p:cNvPr>
            <p:cNvCxnSpPr/>
            <p:nvPr/>
          </p:nvCxnSpPr>
          <p:spPr>
            <a:xfrm>
              <a:off x="1517702" y="1947387"/>
              <a:ext cx="12772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66E8B53F-E2B3-4FBF-B5B5-429600FA403E}"/>
                </a:ext>
              </a:extLst>
            </p:cNvPr>
            <p:cNvSpPr txBox="1"/>
            <p:nvPr/>
          </p:nvSpPr>
          <p:spPr>
            <a:xfrm>
              <a:off x="1652450" y="1716554"/>
              <a:ext cx="6767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/>
                <a:t>p=0.0349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63810B89-E91B-49CD-9096-CA6C4C7B3606}"/>
                </a:ext>
              </a:extLst>
            </p:cNvPr>
            <p:cNvSpPr txBox="1"/>
            <p:nvPr/>
          </p:nvSpPr>
          <p:spPr>
            <a:xfrm>
              <a:off x="2119894" y="874988"/>
              <a:ext cx="2770083" cy="6969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it-IT" dirty="0"/>
            </a:p>
          </p:txBody>
        </p:sp>
        <p:cxnSp>
          <p:nvCxnSpPr>
            <p:cNvPr id="19" name="Connettore diritto 18">
              <a:extLst>
                <a:ext uri="{FF2B5EF4-FFF2-40B4-BE49-F238E27FC236}">
                  <a16:creationId xmlns:a16="http://schemas.microsoft.com/office/drawing/2014/main" id="{8EB765F5-084E-4FD3-9F6D-AC5C5368CB4B}"/>
                </a:ext>
              </a:extLst>
            </p:cNvPr>
            <p:cNvCxnSpPr>
              <a:cxnSpLocks/>
            </p:cNvCxnSpPr>
            <p:nvPr/>
          </p:nvCxnSpPr>
          <p:spPr>
            <a:xfrm>
              <a:off x="2053126" y="1565095"/>
              <a:ext cx="1980000" cy="11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87103663-93EF-4CEF-866E-4ABDFD04123D}"/>
                </a:ext>
              </a:extLst>
            </p:cNvPr>
            <p:cNvSpPr txBox="1"/>
            <p:nvPr/>
          </p:nvSpPr>
          <p:spPr>
            <a:xfrm>
              <a:off x="2488188" y="1381551"/>
              <a:ext cx="6767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/>
                <a:t>p=0.0139</a:t>
              </a:r>
            </a:p>
          </p:txBody>
        </p:sp>
        <p:cxnSp>
          <p:nvCxnSpPr>
            <p:cNvPr id="23" name="Connettore diritto 22">
              <a:extLst>
                <a:ext uri="{FF2B5EF4-FFF2-40B4-BE49-F238E27FC236}">
                  <a16:creationId xmlns:a16="http://schemas.microsoft.com/office/drawing/2014/main" id="{3E90F524-D4D8-4F19-AB7E-EF18FB4D49C8}"/>
                </a:ext>
              </a:extLst>
            </p:cNvPr>
            <p:cNvCxnSpPr>
              <a:cxnSpLocks/>
            </p:cNvCxnSpPr>
            <p:nvPr/>
          </p:nvCxnSpPr>
          <p:spPr>
            <a:xfrm>
              <a:off x="1534633" y="1053545"/>
              <a:ext cx="2635225" cy="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FB199A6D-F938-4DD4-846B-6B9693E9AF5C}"/>
                </a:ext>
              </a:extLst>
            </p:cNvPr>
            <p:cNvSpPr txBox="1"/>
            <p:nvPr/>
          </p:nvSpPr>
          <p:spPr>
            <a:xfrm>
              <a:off x="2630925" y="864186"/>
              <a:ext cx="67678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p=0.0002</a:t>
              </a:r>
            </a:p>
          </p:txBody>
        </p:sp>
        <p:cxnSp>
          <p:nvCxnSpPr>
            <p:cNvPr id="27" name="Connettore diritto 26">
              <a:extLst>
                <a:ext uri="{FF2B5EF4-FFF2-40B4-BE49-F238E27FC236}">
                  <a16:creationId xmlns:a16="http://schemas.microsoft.com/office/drawing/2014/main" id="{0B0974F1-E8AC-40BF-B351-6569D31026B4}"/>
                </a:ext>
              </a:extLst>
            </p:cNvPr>
            <p:cNvCxnSpPr>
              <a:cxnSpLocks/>
            </p:cNvCxnSpPr>
            <p:nvPr/>
          </p:nvCxnSpPr>
          <p:spPr>
            <a:xfrm>
              <a:off x="1534633" y="1337936"/>
              <a:ext cx="3145040" cy="11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00E53814-CAC0-4263-BAAD-09E39135A19A}"/>
                </a:ext>
              </a:extLst>
            </p:cNvPr>
            <p:cNvSpPr txBox="1"/>
            <p:nvPr/>
          </p:nvSpPr>
          <p:spPr>
            <a:xfrm>
              <a:off x="2657456" y="1137511"/>
              <a:ext cx="67678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p</a:t>
              </a:r>
              <a:r>
                <a:rPr lang="it-IT" sz="1000" b="1" dirty="0"/>
                <a:t>&lt;</a:t>
              </a:r>
              <a:r>
                <a:rPr lang="it-IT" sz="1000" dirty="0"/>
                <a:t>0.0001</a:t>
              </a:r>
            </a:p>
          </p:txBody>
        </p: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F5CE712D-D21D-493E-8866-C38FA7C2B3B6}"/>
                </a:ext>
              </a:extLst>
            </p:cNvPr>
            <p:cNvCxnSpPr>
              <a:cxnSpLocks/>
            </p:cNvCxnSpPr>
            <p:nvPr/>
          </p:nvCxnSpPr>
          <p:spPr>
            <a:xfrm>
              <a:off x="1467056" y="2132578"/>
              <a:ext cx="18905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AAFD8A02-0C9A-47CF-8A35-1769FA79B150}"/>
                </a:ext>
              </a:extLst>
            </p:cNvPr>
            <p:cNvSpPr txBox="1"/>
            <p:nvPr/>
          </p:nvSpPr>
          <p:spPr>
            <a:xfrm>
              <a:off x="1766984" y="1933367"/>
              <a:ext cx="6767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p=0.0467</a:t>
              </a:r>
            </a:p>
          </p:txBody>
        </p:sp>
        <p:cxnSp>
          <p:nvCxnSpPr>
            <p:cNvPr id="34" name="Connettore diritto 33">
              <a:extLst>
                <a:ext uri="{FF2B5EF4-FFF2-40B4-BE49-F238E27FC236}">
                  <a16:creationId xmlns:a16="http://schemas.microsoft.com/office/drawing/2014/main" id="{910F2B2A-69C7-4A43-8680-0EA14D82F0AC}"/>
                </a:ext>
              </a:extLst>
            </p:cNvPr>
            <p:cNvCxnSpPr>
              <a:cxnSpLocks/>
            </p:cNvCxnSpPr>
            <p:nvPr/>
          </p:nvCxnSpPr>
          <p:spPr>
            <a:xfrm>
              <a:off x="2035542" y="1739161"/>
              <a:ext cx="2644131" cy="244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FD67AE6E-2F2B-47E8-AD19-19BC7ED0F6FF}"/>
                </a:ext>
              </a:extLst>
            </p:cNvPr>
            <p:cNvSpPr txBox="1"/>
            <p:nvPr/>
          </p:nvSpPr>
          <p:spPr>
            <a:xfrm>
              <a:off x="2488188" y="1555617"/>
              <a:ext cx="6767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p=0012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8008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>
          <a:xfrm>
            <a:off x="10221433" y="6374512"/>
            <a:ext cx="18478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/>
              <a:t>Supplementary Figure S6 </a:t>
            </a:r>
            <a:endParaRPr lang="en-GB" sz="1200" b="1" dirty="0"/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B6B9CE90-EF18-4D77-A0CD-369DB05D57C6}"/>
              </a:ext>
            </a:extLst>
          </p:cNvPr>
          <p:cNvGrpSpPr/>
          <p:nvPr/>
        </p:nvGrpSpPr>
        <p:grpSpPr>
          <a:xfrm>
            <a:off x="70338" y="727367"/>
            <a:ext cx="12022334" cy="2610460"/>
            <a:chOff x="70338" y="185498"/>
            <a:chExt cx="12022334" cy="2610460"/>
          </a:xfrm>
        </p:grpSpPr>
        <p:graphicFrame>
          <p:nvGraphicFramePr>
            <p:cNvPr id="16" name="Oggetto 15">
              <a:extLst>
                <a:ext uri="{FF2B5EF4-FFF2-40B4-BE49-F238E27FC236}">
                  <a16:creationId xmlns:a16="http://schemas.microsoft.com/office/drawing/2014/main" id="{B4B5829E-FC68-4E8D-A42C-9CCCB170348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97729854"/>
                </p:ext>
              </p:extLst>
            </p:nvPr>
          </p:nvGraphicFramePr>
          <p:xfrm>
            <a:off x="204788" y="334963"/>
            <a:ext cx="2878137" cy="2360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6" name="Prism 9" r:id="rId3" imgW="3906032" imgH="3201769" progId="Prism9.Document">
                    <p:embed/>
                  </p:oleObj>
                </mc:Choice>
                <mc:Fallback>
                  <p:oleObj name="Prism 9" r:id="rId3" imgW="3906032" imgH="3201769" progId="Prism9.Document">
                    <p:embed/>
                    <p:pic>
                      <p:nvPicPr>
                        <p:cNvPr id="16" name="Oggetto 15">
                          <a:extLst>
                            <a:ext uri="{FF2B5EF4-FFF2-40B4-BE49-F238E27FC236}">
                              <a16:creationId xmlns:a16="http://schemas.microsoft.com/office/drawing/2014/main" id="{B4B5829E-FC68-4E8D-A42C-9CCCB170348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04788" y="334963"/>
                          <a:ext cx="2878137" cy="23606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ggetto 16">
              <a:extLst>
                <a:ext uri="{FF2B5EF4-FFF2-40B4-BE49-F238E27FC236}">
                  <a16:creationId xmlns:a16="http://schemas.microsoft.com/office/drawing/2014/main" id="{85194F4C-B6E8-4D57-8B30-053216B7595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5438102"/>
                </p:ext>
              </p:extLst>
            </p:nvPr>
          </p:nvGraphicFramePr>
          <p:xfrm>
            <a:off x="3149667" y="447213"/>
            <a:ext cx="2878555" cy="22525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7" name="Prism 9" r:id="rId5" imgW="3906032" imgH="3055547" progId="Prism9.Document">
                    <p:embed/>
                  </p:oleObj>
                </mc:Choice>
                <mc:Fallback>
                  <p:oleObj name="Prism 9" r:id="rId5" imgW="3906032" imgH="3055547" progId="Prism9.Document">
                    <p:embed/>
                    <p:pic>
                      <p:nvPicPr>
                        <p:cNvPr id="17" name="Oggetto 16">
                          <a:extLst>
                            <a:ext uri="{FF2B5EF4-FFF2-40B4-BE49-F238E27FC236}">
                              <a16:creationId xmlns:a16="http://schemas.microsoft.com/office/drawing/2014/main" id="{85194F4C-B6E8-4D57-8B30-053216B7595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149667" y="447213"/>
                          <a:ext cx="2878555" cy="22525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ggetto 17">
              <a:extLst>
                <a:ext uri="{FF2B5EF4-FFF2-40B4-BE49-F238E27FC236}">
                  <a16:creationId xmlns:a16="http://schemas.microsoft.com/office/drawing/2014/main" id="{782DC295-9887-4D63-99B8-6705E1EF5FF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29804663"/>
                </p:ext>
              </p:extLst>
            </p:nvPr>
          </p:nvGraphicFramePr>
          <p:xfrm>
            <a:off x="6163778" y="410939"/>
            <a:ext cx="2878555" cy="22525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8" name="Prism 9" r:id="rId7" imgW="3906032" imgH="3055547" progId="Prism9.Document">
                    <p:embed/>
                  </p:oleObj>
                </mc:Choice>
                <mc:Fallback>
                  <p:oleObj name="Prism 9" r:id="rId7" imgW="3906032" imgH="3055547" progId="Prism9.Document">
                    <p:embed/>
                    <p:pic>
                      <p:nvPicPr>
                        <p:cNvPr id="18" name="Oggetto 17">
                          <a:extLst>
                            <a:ext uri="{FF2B5EF4-FFF2-40B4-BE49-F238E27FC236}">
                              <a16:creationId xmlns:a16="http://schemas.microsoft.com/office/drawing/2014/main" id="{782DC295-9887-4D63-99B8-6705E1EF5FF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163778" y="410939"/>
                          <a:ext cx="2878555" cy="22525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ggetto 18">
              <a:extLst>
                <a:ext uri="{FF2B5EF4-FFF2-40B4-BE49-F238E27FC236}">
                  <a16:creationId xmlns:a16="http://schemas.microsoft.com/office/drawing/2014/main" id="{021C63A3-5CBA-4E66-91AE-5B4785EBE60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25589056"/>
                </p:ext>
              </p:extLst>
            </p:nvPr>
          </p:nvGraphicFramePr>
          <p:xfrm>
            <a:off x="9177889" y="518656"/>
            <a:ext cx="2878555" cy="21437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9" name="Prism 9" r:id="rId9" imgW="3906032" imgH="2908964" progId="Prism9.Document">
                    <p:embed/>
                  </p:oleObj>
                </mc:Choice>
                <mc:Fallback>
                  <p:oleObj name="Prism 9" r:id="rId9" imgW="3906032" imgH="2908964" progId="Prism9.Document">
                    <p:embed/>
                    <p:pic>
                      <p:nvPicPr>
                        <p:cNvPr id="19" name="Oggetto 18">
                          <a:extLst>
                            <a:ext uri="{FF2B5EF4-FFF2-40B4-BE49-F238E27FC236}">
                              <a16:creationId xmlns:a16="http://schemas.microsoft.com/office/drawing/2014/main" id="{021C63A3-5CBA-4E66-91AE-5B4785EBE60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9177889" y="518656"/>
                          <a:ext cx="2878555" cy="214370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Rettangolo 1">
              <a:extLst>
                <a:ext uri="{FF2B5EF4-FFF2-40B4-BE49-F238E27FC236}">
                  <a16:creationId xmlns:a16="http://schemas.microsoft.com/office/drawing/2014/main" id="{5007CD3A-C9E0-4867-9E5D-E4DBCF584CB5}"/>
                </a:ext>
              </a:extLst>
            </p:cNvPr>
            <p:cNvSpPr/>
            <p:nvPr/>
          </p:nvSpPr>
          <p:spPr>
            <a:xfrm>
              <a:off x="70338" y="185498"/>
              <a:ext cx="12022334" cy="26104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FD6A2B38-44C2-427C-B34C-514311726BDC}"/>
                </a:ext>
              </a:extLst>
            </p:cNvPr>
            <p:cNvSpPr txBox="1"/>
            <p:nvPr/>
          </p:nvSpPr>
          <p:spPr>
            <a:xfrm>
              <a:off x="169620" y="291003"/>
              <a:ext cx="3667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</a:t>
              </a:r>
            </a:p>
          </p:txBody>
        </p:sp>
      </p:grpSp>
      <p:grpSp>
        <p:nvGrpSpPr>
          <p:cNvPr id="5" name="Gruppo 4">
            <a:extLst>
              <a:ext uri="{FF2B5EF4-FFF2-40B4-BE49-F238E27FC236}">
                <a16:creationId xmlns:a16="http://schemas.microsoft.com/office/drawing/2014/main" id="{ABABEF5A-E537-4B19-A431-946DF5507C99}"/>
              </a:ext>
            </a:extLst>
          </p:cNvPr>
          <p:cNvGrpSpPr/>
          <p:nvPr/>
        </p:nvGrpSpPr>
        <p:grpSpPr>
          <a:xfrm>
            <a:off x="84833" y="3510516"/>
            <a:ext cx="12022334" cy="2610460"/>
            <a:chOff x="84833" y="2968647"/>
            <a:chExt cx="12022334" cy="2610460"/>
          </a:xfrm>
        </p:grpSpPr>
        <p:graphicFrame>
          <p:nvGraphicFramePr>
            <p:cNvPr id="20" name="Oggetto 19">
              <a:extLst>
                <a:ext uri="{FF2B5EF4-FFF2-40B4-BE49-F238E27FC236}">
                  <a16:creationId xmlns:a16="http://schemas.microsoft.com/office/drawing/2014/main" id="{0CDF3DE3-CF16-4E7D-B7C0-F20C86D0762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43105949"/>
                </p:ext>
              </p:extLst>
            </p:nvPr>
          </p:nvGraphicFramePr>
          <p:xfrm>
            <a:off x="263104" y="3307534"/>
            <a:ext cx="2889720" cy="21520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0" name="Prism 9" r:id="rId11" imgW="3906032" imgH="2908964" progId="Prism9.Document">
                    <p:embed/>
                  </p:oleObj>
                </mc:Choice>
                <mc:Fallback>
                  <p:oleObj name="Prism 9" r:id="rId11" imgW="3906032" imgH="2908964" progId="Prism9.Document">
                    <p:embed/>
                    <p:pic>
                      <p:nvPicPr>
                        <p:cNvPr id="20" name="Oggetto 19">
                          <a:extLst>
                            <a:ext uri="{FF2B5EF4-FFF2-40B4-BE49-F238E27FC236}">
                              <a16:creationId xmlns:a16="http://schemas.microsoft.com/office/drawing/2014/main" id="{0CDF3DE3-CF16-4E7D-B7C0-F20C86D0762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263104" y="3307534"/>
                          <a:ext cx="2889720" cy="215201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ggetto 20">
              <a:extLst>
                <a:ext uri="{FF2B5EF4-FFF2-40B4-BE49-F238E27FC236}">
                  <a16:creationId xmlns:a16="http://schemas.microsoft.com/office/drawing/2014/main" id="{7DDA8055-EF88-430E-B88B-9889723104B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50607547"/>
                </p:ext>
              </p:extLst>
            </p:nvPr>
          </p:nvGraphicFramePr>
          <p:xfrm>
            <a:off x="3156616" y="3307534"/>
            <a:ext cx="2889720" cy="21661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1" name="Prism 9" r:id="rId13" imgW="3906032" imgH="2927332" progId="Prism9.Document">
                    <p:embed/>
                  </p:oleObj>
                </mc:Choice>
                <mc:Fallback>
                  <p:oleObj name="Prism 9" r:id="rId13" imgW="3906032" imgH="2927332" progId="Prism9.Document">
                    <p:embed/>
                    <p:pic>
                      <p:nvPicPr>
                        <p:cNvPr id="21" name="Oggetto 20">
                          <a:extLst>
                            <a:ext uri="{FF2B5EF4-FFF2-40B4-BE49-F238E27FC236}">
                              <a16:creationId xmlns:a16="http://schemas.microsoft.com/office/drawing/2014/main" id="{7DDA8055-EF88-430E-B88B-9889723104B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156616" y="3307534"/>
                          <a:ext cx="2889720" cy="216611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ggetto 21">
              <a:extLst>
                <a:ext uri="{FF2B5EF4-FFF2-40B4-BE49-F238E27FC236}">
                  <a16:creationId xmlns:a16="http://schemas.microsoft.com/office/drawing/2014/main" id="{E33ACBBF-2B4B-418D-A9F7-BD4BF29EBF4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59715024"/>
                </p:ext>
              </p:extLst>
            </p:nvPr>
          </p:nvGraphicFramePr>
          <p:xfrm>
            <a:off x="6200256" y="3298009"/>
            <a:ext cx="2889720" cy="21661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2" name="Prism 9" r:id="rId15" imgW="3906032" imgH="2927332" progId="Prism9.Document">
                    <p:embed/>
                  </p:oleObj>
                </mc:Choice>
                <mc:Fallback>
                  <p:oleObj name="Prism 9" r:id="rId15" imgW="3906032" imgH="2927332" progId="Prism9.Document">
                    <p:embed/>
                    <p:pic>
                      <p:nvPicPr>
                        <p:cNvPr id="22" name="Oggetto 21">
                          <a:extLst>
                            <a:ext uri="{FF2B5EF4-FFF2-40B4-BE49-F238E27FC236}">
                              <a16:creationId xmlns:a16="http://schemas.microsoft.com/office/drawing/2014/main" id="{E33ACBBF-2B4B-418D-A9F7-BD4BF29EBF4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6200256" y="3298009"/>
                          <a:ext cx="2889720" cy="216611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ggetto 22">
              <a:extLst>
                <a:ext uri="{FF2B5EF4-FFF2-40B4-BE49-F238E27FC236}">
                  <a16:creationId xmlns:a16="http://schemas.microsoft.com/office/drawing/2014/main" id="{DEFD4901-D65D-4CDF-B9D7-FC8A21EEBCD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47405170"/>
                </p:ext>
              </p:extLst>
            </p:nvPr>
          </p:nvGraphicFramePr>
          <p:xfrm>
            <a:off x="9202952" y="3261735"/>
            <a:ext cx="2889720" cy="21661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3" name="Prism 9" r:id="rId17" imgW="3906032" imgH="2927332" progId="Prism9.Document">
                    <p:embed/>
                  </p:oleObj>
                </mc:Choice>
                <mc:Fallback>
                  <p:oleObj name="Prism 9" r:id="rId17" imgW="3906032" imgH="2927332" progId="Prism9.Document">
                    <p:embed/>
                    <p:pic>
                      <p:nvPicPr>
                        <p:cNvPr id="23" name="Oggetto 22">
                          <a:extLst>
                            <a:ext uri="{FF2B5EF4-FFF2-40B4-BE49-F238E27FC236}">
                              <a16:creationId xmlns:a16="http://schemas.microsoft.com/office/drawing/2014/main" id="{DEFD4901-D65D-4CDF-B9D7-FC8A21EEBCD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9202952" y="3261735"/>
                          <a:ext cx="2889720" cy="216611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B43FE610-DDBF-42C8-AC49-70BE71232EC1}"/>
                </a:ext>
              </a:extLst>
            </p:cNvPr>
            <p:cNvSpPr/>
            <p:nvPr/>
          </p:nvSpPr>
          <p:spPr>
            <a:xfrm>
              <a:off x="84833" y="2968647"/>
              <a:ext cx="12022334" cy="26104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C7097E10-F5BD-491E-ADF1-9D79F72A6D9C}"/>
                </a:ext>
              </a:extLst>
            </p:cNvPr>
            <p:cNvSpPr txBox="1"/>
            <p:nvPr/>
          </p:nvSpPr>
          <p:spPr>
            <a:xfrm>
              <a:off x="109184" y="3050852"/>
              <a:ext cx="3667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7021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B786688-21EF-4DAF-9119-88A473F20D85}"/>
              </a:ext>
            </a:extLst>
          </p:cNvPr>
          <p:cNvSpPr txBox="1"/>
          <p:nvPr/>
        </p:nvSpPr>
        <p:spPr>
          <a:xfrm>
            <a:off x="10280879" y="6518891"/>
            <a:ext cx="24468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1" dirty="0"/>
              <a:t>Supplementary Figure S7 </a:t>
            </a:r>
            <a:endParaRPr lang="en-GB" sz="1200" b="1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F993FEC-95CE-4262-82F2-2E2F95247773}"/>
              </a:ext>
            </a:extLst>
          </p:cNvPr>
          <p:cNvSpPr/>
          <p:nvPr/>
        </p:nvSpPr>
        <p:spPr>
          <a:xfrm>
            <a:off x="950305" y="1934631"/>
            <a:ext cx="4245972" cy="32155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B55F4A3-2D7C-4D3D-B61A-6F31E96BB66F}"/>
              </a:ext>
            </a:extLst>
          </p:cNvPr>
          <p:cNvSpPr txBox="1"/>
          <p:nvPr/>
        </p:nvSpPr>
        <p:spPr>
          <a:xfrm>
            <a:off x="950305" y="1959274"/>
            <a:ext cx="319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A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CAA09B3-6733-4DBA-B1A8-C04C76256A73}"/>
              </a:ext>
            </a:extLst>
          </p:cNvPr>
          <p:cNvSpPr txBox="1"/>
          <p:nvPr/>
        </p:nvSpPr>
        <p:spPr>
          <a:xfrm>
            <a:off x="5406540" y="1959274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/>
              <a:t>B</a:t>
            </a:r>
          </a:p>
        </p:txBody>
      </p:sp>
      <p:graphicFrame>
        <p:nvGraphicFramePr>
          <p:cNvPr id="22" name="Oggetto 21">
            <a:extLst>
              <a:ext uri="{FF2B5EF4-FFF2-40B4-BE49-F238E27FC236}">
                <a16:creationId xmlns:a16="http://schemas.microsoft.com/office/drawing/2014/main" id="{2F57C2C8-45A8-4EB1-9ECE-2CA02FF454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741869"/>
              </p:ext>
            </p:extLst>
          </p:nvPr>
        </p:nvGraphicFramePr>
        <p:xfrm>
          <a:off x="5503863" y="2254250"/>
          <a:ext cx="3505200" cy="275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" name="Prism 9" r:id="rId3" imgW="3504875" imgH="2758026" progId="Prism9.Document">
                  <p:embed/>
                </p:oleObj>
              </mc:Choice>
              <mc:Fallback>
                <p:oleObj name="Prism 9" r:id="rId3" imgW="3504875" imgH="2758026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03863" y="2254250"/>
                        <a:ext cx="3505200" cy="2757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ggetto 22">
            <a:extLst>
              <a:ext uri="{FF2B5EF4-FFF2-40B4-BE49-F238E27FC236}">
                <a16:creationId xmlns:a16="http://schemas.microsoft.com/office/drawing/2014/main" id="{9DF61564-120E-4BE1-A955-25B727DC3A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985486"/>
              </p:ext>
            </p:extLst>
          </p:nvPr>
        </p:nvGraphicFramePr>
        <p:xfrm>
          <a:off x="1050925" y="2322513"/>
          <a:ext cx="3505200" cy="275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3" name="Prism 9" r:id="rId5" imgW="3504875" imgH="2758026" progId="Prism9.Document">
                  <p:embed/>
                </p:oleObj>
              </mc:Choice>
              <mc:Fallback>
                <p:oleObj name="Prism 9" r:id="rId5" imgW="3504875" imgH="2758026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50925" y="2322513"/>
                        <a:ext cx="3505200" cy="2757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ttangolo 28">
            <a:extLst>
              <a:ext uri="{FF2B5EF4-FFF2-40B4-BE49-F238E27FC236}">
                <a16:creationId xmlns:a16="http://schemas.microsoft.com/office/drawing/2014/main" id="{AC2BF4DE-DEAB-4104-A82E-367FF68147C5}"/>
              </a:ext>
            </a:extLst>
          </p:cNvPr>
          <p:cNvSpPr/>
          <p:nvPr/>
        </p:nvSpPr>
        <p:spPr>
          <a:xfrm>
            <a:off x="5393121" y="1903301"/>
            <a:ext cx="4245972" cy="324686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021232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C6CCF2CB-9AA5-42A6-8B23-A5D77BBA1D46}"/>
              </a:ext>
            </a:extLst>
          </p:cNvPr>
          <p:cNvSpPr txBox="1"/>
          <p:nvPr/>
        </p:nvSpPr>
        <p:spPr>
          <a:xfrm>
            <a:off x="10112367" y="6461396"/>
            <a:ext cx="60978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1" dirty="0"/>
              <a:t>Supplementary Figure S8 </a:t>
            </a:r>
            <a:endParaRPr lang="en-GB" sz="1200" b="1" dirty="0"/>
          </a:p>
        </p:txBody>
      </p:sp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974946"/>
              </p:ext>
            </p:extLst>
          </p:nvPr>
        </p:nvGraphicFramePr>
        <p:xfrm>
          <a:off x="2987675" y="1158875"/>
          <a:ext cx="6073775" cy="372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5" name="Prism 9" r:id="rId3" imgW="4722240" imgH="2895171" progId="Prism9.Document">
                  <p:embed/>
                </p:oleObj>
              </mc:Choice>
              <mc:Fallback>
                <p:oleObj name="Prism 9" r:id="rId3" imgW="4722240" imgH="2895171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87675" y="1158875"/>
                        <a:ext cx="6073775" cy="3722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5795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EB059221-1AFC-440D-8ADD-F980BFFF3589}"/>
              </a:ext>
            </a:extLst>
          </p:cNvPr>
          <p:cNvSpPr txBox="1"/>
          <p:nvPr/>
        </p:nvSpPr>
        <p:spPr>
          <a:xfrm>
            <a:off x="10092267" y="6470121"/>
            <a:ext cx="17610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1" dirty="0"/>
              <a:t>Supplementary Figure S9 </a:t>
            </a:r>
            <a:endParaRPr lang="en-GB" sz="1200" b="1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8C2A5CB5-3A70-43F2-BDC2-5958EEF0497F}"/>
              </a:ext>
            </a:extLst>
          </p:cNvPr>
          <p:cNvSpPr/>
          <p:nvPr/>
        </p:nvSpPr>
        <p:spPr>
          <a:xfrm>
            <a:off x="698559" y="3453063"/>
            <a:ext cx="6752997" cy="326197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C046D17C-5FA3-41E2-A5A1-C4B2CD0E0949}"/>
              </a:ext>
            </a:extLst>
          </p:cNvPr>
          <p:cNvSpPr/>
          <p:nvPr/>
        </p:nvSpPr>
        <p:spPr>
          <a:xfrm>
            <a:off x="698560" y="157320"/>
            <a:ext cx="6752997" cy="32155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  <p:graphicFrame>
        <p:nvGraphicFramePr>
          <p:cNvPr id="16" name="Oggetto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7763242"/>
              </p:ext>
            </p:extLst>
          </p:nvPr>
        </p:nvGraphicFramePr>
        <p:xfrm>
          <a:off x="930575" y="164591"/>
          <a:ext cx="2703513" cy="321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4" name="Prism 9" r:id="rId4" imgW="2703179" imgH="3214015" progId="Prism9.Document">
                  <p:embed/>
                </p:oleObj>
              </mc:Choice>
              <mc:Fallback>
                <p:oleObj name="Prism 9" r:id="rId4" imgW="2703179" imgH="3214015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30575" y="164591"/>
                        <a:ext cx="2703513" cy="3214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ggetto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5793563"/>
              </p:ext>
            </p:extLst>
          </p:nvPr>
        </p:nvGraphicFramePr>
        <p:xfrm>
          <a:off x="3962735" y="164591"/>
          <a:ext cx="2740025" cy="321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5" name="Prism 9" r:id="rId6" imgW="2739552" imgH="3214015" progId="Prism9.Document">
                  <p:embed/>
                </p:oleObj>
              </mc:Choice>
              <mc:Fallback>
                <p:oleObj name="Prism 9" r:id="rId6" imgW="2739552" imgH="3214015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62735" y="164591"/>
                        <a:ext cx="2740025" cy="3214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id="{ABC9412E-7C93-4677-B9B3-8D5BAC73CC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290124"/>
              </p:ext>
            </p:extLst>
          </p:nvPr>
        </p:nvGraphicFramePr>
        <p:xfrm>
          <a:off x="3961147" y="3473069"/>
          <a:ext cx="2741613" cy="322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6" name="Prism 10" r:id="rId8" imgW="2741412" imgH="3221297" progId="Prism10.Document">
                  <p:embed/>
                </p:oleObj>
              </mc:Choice>
              <mc:Fallback>
                <p:oleObj name="Prism 10" r:id="rId8" imgW="2741412" imgH="3221297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961147" y="3473069"/>
                        <a:ext cx="2741613" cy="3221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D9C94A52-B85B-424B-BEB3-ED4DB9A1A3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4696664"/>
              </p:ext>
            </p:extLst>
          </p:nvPr>
        </p:nvGraphicFramePr>
        <p:xfrm>
          <a:off x="930575" y="3455141"/>
          <a:ext cx="2619375" cy="322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7" name="Prism 10" r:id="rId10" imgW="2619387" imgH="3221297" progId="Prism10.Document">
                  <p:embed/>
                </p:oleObj>
              </mc:Choice>
              <mc:Fallback>
                <p:oleObj name="Prism 10" r:id="rId10" imgW="2619387" imgH="3221297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30575" y="3455141"/>
                        <a:ext cx="2619375" cy="3221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71305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350</Words>
  <Application>Microsoft Office PowerPoint</Application>
  <PresentationFormat>Widescreen</PresentationFormat>
  <Paragraphs>175</Paragraphs>
  <Slides>12</Slides>
  <Notes>4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3</vt:i4>
      </vt:variant>
      <vt:variant>
        <vt:lpstr>Titoli diapositive</vt:lpstr>
      </vt:variant>
      <vt:variant>
        <vt:i4>12</vt:i4>
      </vt:variant>
    </vt:vector>
  </HeadingPairs>
  <TitlesOfParts>
    <vt:vector size="21" baseType="lpstr">
      <vt:lpstr>Arial</vt:lpstr>
      <vt:lpstr>Avenir</vt:lpstr>
      <vt:lpstr>Calibri</vt:lpstr>
      <vt:lpstr>Calibri Light</vt:lpstr>
      <vt:lpstr>Times New Roman</vt:lpstr>
      <vt:lpstr>Tema di Office</vt:lpstr>
      <vt:lpstr>Prism 9</vt:lpstr>
      <vt:lpstr>Prism 7</vt:lpstr>
      <vt:lpstr>Prism 10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GD</dc:creator>
  <cp:lastModifiedBy>Michela Chiappa</cp:lastModifiedBy>
  <cp:revision>190</cp:revision>
  <cp:lastPrinted>2023-08-29T07:47:01Z</cp:lastPrinted>
  <dcterms:created xsi:type="dcterms:W3CDTF">2023-01-04T10:42:59Z</dcterms:created>
  <dcterms:modified xsi:type="dcterms:W3CDTF">2024-06-21T15:48:10Z</dcterms:modified>
</cp:coreProperties>
</file>