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69"/>
    <a:srgbClr val="65AA00"/>
    <a:srgbClr val="0092F7"/>
    <a:srgbClr val="AA0065"/>
    <a:srgbClr val="960059"/>
    <a:srgbClr val="860050"/>
    <a:srgbClr val="DA0082"/>
    <a:srgbClr val="920057"/>
    <a:srgbClr val="8A0052"/>
    <a:srgbClr val="0042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18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iginal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Stored Data 4">
            <a:extLst>
              <a:ext uri="{FF2B5EF4-FFF2-40B4-BE49-F238E27FC236}">
                <a16:creationId xmlns:a16="http://schemas.microsoft.com/office/drawing/2014/main" id="{6750A1AE-34CF-C798-885B-4AD2785F8297}"/>
              </a:ext>
            </a:extLst>
          </p:cNvPr>
          <p:cNvSpPr/>
          <p:nvPr userDrawn="1"/>
        </p:nvSpPr>
        <p:spPr>
          <a:xfrm rot="5400000">
            <a:off x="5288230" y="-4790379"/>
            <a:ext cx="1614236" cy="12203777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4 h 9996"/>
              <a:gd name="connsiteX1" fmla="*/ 7009 w 10000"/>
              <a:gd name="connsiteY1" fmla="*/ 0 h 9996"/>
              <a:gd name="connsiteX2" fmla="*/ 6949 w 10000"/>
              <a:gd name="connsiteY2" fmla="*/ 9637 h 9996"/>
              <a:gd name="connsiteX3" fmla="*/ 10000 w 10000"/>
              <a:gd name="connsiteY3" fmla="*/ 9996 h 9996"/>
              <a:gd name="connsiteX4" fmla="*/ 128 w 10000"/>
              <a:gd name="connsiteY4" fmla="*/ 9992 h 9996"/>
              <a:gd name="connsiteX5" fmla="*/ 0 w 10000"/>
              <a:gd name="connsiteY5" fmla="*/ 4 h 9996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4"/>
              <a:gd name="connsiteX1" fmla="*/ 7009 w 10000"/>
              <a:gd name="connsiteY1" fmla="*/ 0 h 10004"/>
              <a:gd name="connsiteX2" fmla="*/ 6949 w 10000"/>
              <a:gd name="connsiteY2" fmla="*/ 9641 h 10004"/>
              <a:gd name="connsiteX3" fmla="*/ 10000 w 10000"/>
              <a:gd name="connsiteY3" fmla="*/ 10000 h 10004"/>
              <a:gd name="connsiteX4" fmla="*/ 128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7009" y="0"/>
                </a:lnTo>
                <a:cubicBezTo>
                  <a:pt x="6847" y="1556"/>
                  <a:pt x="6821" y="9283"/>
                  <a:pt x="6949" y="9641"/>
                </a:cubicBezTo>
                <a:cubicBezTo>
                  <a:pt x="6923" y="9843"/>
                  <a:pt x="8314" y="10000"/>
                  <a:pt x="10000" y="10000"/>
                </a:cubicBezTo>
                <a:lnTo>
                  <a:pt x="128" y="10004"/>
                </a:lnTo>
                <a:cubicBezTo>
                  <a:pt x="97" y="8408"/>
                  <a:pt x="98" y="1073"/>
                  <a:pt x="0" y="4"/>
                </a:cubicBezTo>
                <a:close/>
              </a:path>
            </a:pathLst>
          </a:cu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5" name="Flowchart: Stored Data 4">
            <a:extLst>
              <a:ext uri="{FF2B5EF4-FFF2-40B4-BE49-F238E27FC236}">
                <a16:creationId xmlns:a16="http://schemas.microsoft.com/office/drawing/2014/main" id="{D150C2D2-09E4-F78B-7FA6-F42DD5FA59F4}"/>
              </a:ext>
            </a:extLst>
          </p:cNvPr>
          <p:cNvSpPr/>
          <p:nvPr userDrawn="1"/>
        </p:nvSpPr>
        <p:spPr>
          <a:xfrm rot="5400000">
            <a:off x="5283465" y="-5325515"/>
            <a:ext cx="1614236" cy="1221477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0 h 9996"/>
              <a:gd name="connsiteX1" fmla="*/ 7001 w 10056"/>
              <a:gd name="connsiteY1" fmla="*/ 1 h 9996"/>
              <a:gd name="connsiteX2" fmla="*/ 6988 w 10056"/>
              <a:gd name="connsiteY2" fmla="*/ 9624 h 9996"/>
              <a:gd name="connsiteX3" fmla="*/ 10056 w 10056"/>
              <a:gd name="connsiteY3" fmla="*/ 9983 h 9996"/>
              <a:gd name="connsiteX4" fmla="*/ 62 w 10056"/>
              <a:gd name="connsiteY4" fmla="*/ 9996 h 9996"/>
              <a:gd name="connsiteX5" fmla="*/ 0 w 10056"/>
              <a:gd name="connsiteY5" fmla="*/ 0 h 9996"/>
              <a:gd name="connsiteX0" fmla="*/ 0 w 10000"/>
              <a:gd name="connsiteY0" fmla="*/ 2 h 10002"/>
              <a:gd name="connsiteX1" fmla="*/ 6962 w 10000"/>
              <a:gd name="connsiteY1" fmla="*/ 0 h 10002"/>
              <a:gd name="connsiteX2" fmla="*/ 6949 w 10000"/>
              <a:gd name="connsiteY2" fmla="*/ 9630 h 10002"/>
              <a:gd name="connsiteX3" fmla="*/ 10000 w 10000"/>
              <a:gd name="connsiteY3" fmla="*/ 9989 h 10002"/>
              <a:gd name="connsiteX4" fmla="*/ 62 w 10000"/>
              <a:gd name="connsiteY4" fmla="*/ 10002 h 10002"/>
              <a:gd name="connsiteX5" fmla="*/ 0 w 10000"/>
              <a:gd name="connsiteY5" fmla="*/ 2 h 10002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6927" y="0"/>
                </a:lnTo>
                <a:cubicBezTo>
                  <a:pt x="6894" y="1547"/>
                  <a:pt x="6891" y="9283"/>
                  <a:pt x="6949" y="9632"/>
                </a:cubicBezTo>
                <a:cubicBezTo>
                  <a:pt x="6923" y="9834"/>
                  <a:pt x="8645" y="9997"/>
                  <a:pt x="10000" y="9991"/>
                </a:cubicBezTo>
                <a:lnTo>
                  <a:pt x="62" y="10004"/>
                </a:lnTo>
                <a:cubicBezTo>
                  <a:pt x="31" y="8409"/>
                  <a:pt x="98" y="1072"/>
                  <a:pt x="0" y="4"/>
                </a:cubicBezTo>
                <a:close/>
              </a:path>
            </a:pathLst>
          </a:custGeom>
          <a:solidFill>
            <a:srgbClr val="00396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89445" y="5672093"/>
            <a:ext cx="47085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112457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FB861B61-643E-7D14-D771-2A7BF1205723}"/>
              </a:ext>
            </a:extLst>
          </p:cNvPr>
          <p:cNvSpPr/>
          <p:nvPr userDrawn="1"/>
        </p:nvSpPr>
        <p:spPr>
          <a:xfrm>
            <a:off x="10265756" y="-25248"/>
            <a:ext cx="1935480" cy="1116814"/>
          </a:xfrm>
          <a:prstGeom prst="rect">
            <a:avLst/>
          </a:pr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9043F73-8834-4114-AD27-24C1BD0B05A6}"/>
              </a:ext>
            </a:extLst>
          </p:cNvPr>
          <p:cNvGrpSpPr/>
          <p:nvPr userDrawn="1"/>
        </p:nvGrpSpPr>
        <p:grpSpPr>
          <a:xfrm>
            <a:off x="10507067" y="138710"/>
            <a:ext cx="1613769" cy="780217"/>
            <a:chOff x="10446107" y="176810"/>
            <a:chExt cx="1613769" cy="780217"/>
          </a:xfrm>
        </p:grpSpPr>
        <p:sp>
          <p:nvSpPr>
            <p:cNvPr id="19" name="TextBox 18"/>
            <p:cNvSpPr txBox="1"/>
            <p:nvPr/>
          </p:nvSpPr>
          <p:spPr>
            <a:xfrm>
              <a:off x="10618401" y="433807"/>
              <a:ext cx="14414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Article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446107" y="176810"/>
              <a:ext cx="15930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Original</a:t>
              </a:r>
            </a:p>
          </p:txBody>
        </p:sp>
      </p:grpSp>
      <p:sp>
        <p:nvSpPr>
          <p:cNvPr id="29" name="Flowchart: Stored Data 4">
            <a:extLst>
              <a:ext uri="{FF2B5EF4-FFF2-40B4-BE49-F238E27FC236}">
                <a16:creationId xmlns:a16="http://schemas.microsoft.com/office/drawing/2014/main" id="{17034CCF-1EDD-D498-AB89-09358AFA3492}"/>
              </a:ext>
            </a:extLst>
          </p:cNvPr>
          <p:cNvSpPr/>
          <p:nvPr userDrawn="1"/>
        </p:nvSpPr>
        <p:spPr>
          <a:xfrm rot="16200000" flipV="1">
            <a:off x="2885446" y="2269341"/>
            <a:ext cx="1695596" cy="7512401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0 h 9996"/>
              <a:gd name="connsiteX1" fmla="*/ 6799 w 10000"/>
              <a:gd name="connsiteY1" fmla="*/ 3842 h 9996"/>
              <a:gd name="connsiteX2" fmla="*/ 6949 w 10000"/>
              <a:gd name="connsiteY2" fmla="*/ 9633 h 9996"/>
              <a:gd name="connsiteX3" fmla="*/ 10000 w 10000"/>
              <a:gd name="connsiteY3" fmla="*/ 9992 h 9996"/>
              <a:gd name="connsiteX4" fmla="*/ 128 w 10000"/>
              <a:gd name="connsiteY4" fmla="*/ 9996 h 9996"/>
              <a:gd name="connsiteX5" fmla="*/ 0 w 10000"/>
              <a:gd name="connsiteY5" fmla="*/ 0 h 9996"/>
              <a:gd name="connsiteX0" fmla="*/ 0 w 9895"/>
              <a:gd name="connsiteY0" fmla="*/ 11 h 6156"/>
              <a:gd name="connsiteX1" fmla="*/ 6694 w 9895"/>
              <a:gd name="connsiteY1" fmla="*/ 0 h 6156"/>
              <a:gd name="connsiteX2" fmla="*/ 6844 w 9895"/>
              <a:gd name="connsiteY2" fmla="*/ 5793 h 6156"/>
              <a:gd name="connsiteX3" fmla="*/ 9895 w 9895"/>
              <a:gd name="connsiteY3" fmla="*/ 6152 h 6156"/>
              <a:gd name="connsiteX4" fmla="*/ 23 w 9895"/>
              <a:gd name="connsiteY4" fmla="*/ 6156 h 6156"/>
              <a:gd name="connsiteX5" fmla="*/ 0 w 9895"/>
              <a:gd name="connsiteY5" fmla="*/ 11 h 6156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1030 w 11007"/>
              <a:gd name="connsiteY4" fmla="*/ 10000 h 10000"/>
              <a:gd name="connsiteX5" fmla="*/ 0 w 11007"/>
              <a:gd name="connsiteY5" fmla="*/ 7 h 10000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23 w 11007"/>
              <a:gd name="connsiteY4" fmla="*/ 10000 h 10000"/>
              <a:gd name="connsiteX5" fmla="*/ 0 w 11007"/>
              <a:gd name="connsiteY5" fmla="*/ 7 h 10000"/>
              <a:gd name="connsiteX0" fmla="*/ 76 w 10988"/>
              <a:gd name="connsiteY0" fmla="*/ 45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76 w 10988"/>
              <a:gd name="connsiteY5" fmla="*/ 45 h 10000"/>
              <a:gd name="connsiteX0" fmla="*/ 16 w 10988"/>
              <a:gd name="connsiteY0" fmla="*/ 20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16 w 10988"/>
              <a:gd name="connsiteY5" fmla="*/ 20 h 10000"/>
              <a:gd name="connsiteX0" fmla="*/ 16 w 10988"/>
              <a:gd name="connsiteY0" fmla="*/ 0 h 9980"/>
              <a:gd name="connsiteX1" fmla="*/ 7753 w 10988"/>
              <a:gd name="connsiteY1" fmla="*/ 0 h 9980"/>
              <a:gd name="connsiteX2" fmla="*/ 7905 w 10988"/>
              <a:gd name="connsiteY2" fmla="*/ 9390 h 9980"/>
              <a:gd name="connsiteX3" fmla="*/ 10988 w 10988"/>
              <a:gd name="connsiteY3" fmla="*/ 9974 h 9980"/>
              <a:gd name="connsiteX4" fmla="*/ 4 w 10988"/>
              <a:gd name="connsiteY4" fmla="*/ 9980 h 9980"/>
              <a:gd name="connsiteX5" fmla="*/ 16 w 10988"/>
              <a:gd name="connsiteY5" fmla="*/ 0 h 9980"/>
              <a:gd name="connsiteX0" fmla="*/ 0 w 9985"/>
              <a:gd name="connsiteY0" fmla="*/ 0 h 9994"/>
              <a:gd name="connsiteX1" fmla="*/ 7041 w 9985"/>
              <a:gd name="connsiteY1" fmla="*/ 0 h 9994"/>
              <a:gd name="connsiteX2" fmla="*/ 7179 w 9985"/>
              <a:gd name="connsiteY2" fmla="*/ 9409 h 9994"/>
              <a:gd name="connsiteX3" fmla="*/ 9985 w 9985"/>
              <a:gd name="connsiteY3" fmla="*/ 9994 h 9994"/>
              <a:gd name="connsiteX4" fmla="*/ 11 w 9985"/>
              <a:gd name="connsiteY4" fmla="*/ 9987 h 9994"/>
              <a:gd name="connsiteX5" fmla="*/ 0 w 9985"/>
              <a:gd name="connsiteY5" fmla="*/ 0 h 9994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11 w 10000"/>
              <a:gd name="connsiteY4" fmla="*/ 9996 h 10000"/>
              <a:gd name="connsiteX5" fmla="*/ 0 w 10000"/>
              <a:gd name="connsiteY5" fmla="*/ 0 h 10000"/>
              <a:gd name="connsiteX0" fmla="*/ 35 w 10035"/>
              <a:gd name="connsiteY0" fmla="*/ 0 h 10009"/>
              <a:gd name="connsiteX1" fmla="*/ 7087 w 10035"/>
              <a:gd name="connsiteY1" fmla="*/ 0 h 10009"/>
              <a:gd name="connsiteX2" fmla="*/ 7225 w 10035"/>
              <a:gd name="connsiteY2" fmla="*/ 9415 h 10009"/>
              <a:gd name="connsiteX3" fmla="*/ 10035 w 10035"/>
              <a:gd name="connsiteY3" fmla="*/ 10000 h 10009"/>
              <a:gd name="connsiteX4" fmla="*/ 3 w 10035"/>
              <a:gd name="connsiteY4" fmla="*/ 10009 h 10009"/>
              <a:gd name="connsiteX5" fmla="*/ 35 w 10035"/>
              <a:gd name="connsiteY5" fmla="*/ 0 h 10009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66 w 10000"/>
              <a:gd name="connsiteY4" fmla="*/ 9989 h 10000"/>
              <a:gd name="connsiteX5" fmla="*/ 0 w 10000"/>
              <a:gd name="connsiteY5" fmla="*/ 0 h 10000"/>
              <a:gd name="connsiteX0" fmla="*/ 0 w 10000"/>
              <a:gd name="connsiteY0" fmla="*/ 0 h 10002"/>
              <a:gd name="connsiteX1" fmla="*/ 7052 w 10000"/>
              <a:gd name="connsiteY1" fmla="*/ 0 h 10002"/>
              <a:gd name="connsiteX2" fmla="*/ 7190 w 10000"/>
              <a:gd name="connsiteY2" fmla="*/ 9415 h 10002"/>
              <a:gd name="connsiteX3" fmla="*/ 10000 w 10000"/>
              <a:gd name="connsiteY3" fmla="*/ 10000 h 10002"/>
              <a:gd name="connsiteX4" fmla="*/ 23 w 10000"/>
              <a:gd name="connsiteY4" fmla="*/ 10002 h 10002"/>
              <a:gd name="connsiteX5" fmla="*/ 0 w 10000"/>
              <a:gd name="connsiteY5" fmla="*/ 0 h 10002"/>
              <a:gd name="connsiteX0" fmla="*/ 164 w 10164"/>
              <a:gd name="connsiteY0" fmla="*/ 0 h 10000"/>
              <a:gd name="connsiteX1" fmla="*/ 7216 w 10164"/>
              <a:gd name="connsiteY1" fmla="*/ 0 h 10000"/>
              <a:gd name="connsiteX2" fmla="*/ 7354 w 10164"/>
              <a:gd name="connsiteY2" fmla="*/ 9415 h 10000"/>
              <a:gd name="connsiteX3" fmla="*/ 10164 w 10164"/>
              <a:gd name="connsiteY3" fmla="*/ 10000 h 10000"/>
              <a:gd name="connsiteX4" fmla="*/ 2 w 10164"/>
              <a:gd name="connsiteY4" fmla="*/ 9999 h 10000"/>
              <a:gd name="connsiteX5" fmla="*/ 164 w 10164"/>
              <a:gd name="connsiteY5" fmla="*/ 0 h 10000"/>
              <a:gd name="connsiteX0" fmla="*/ 163 w 10163"/>
              <a:gd name="connsiteY0" fmla="*/ 0 h 10000"/>
              <a:gd name="connsiteX1" fmla="*/ 7215 w 10163"/>
              <a:gd name="connsiteY1" fmla="*/ 0 h 10000"/>
              <a:gd name="connsiteX2" fmla="*/ 7353 w 10163"/>
              <a:gd name="connsiteY2" fmla="*/ 9415 h 10000"/>
              <a:gd name="connsiteX3" fmla="*/ 10163 w 10163"/>
              <a:gd name="connsiteY3" fmla="*/ 10000 h 10000"/>
              <a:gd name="connsiteX4" fmla="*/ 1 w 10163"/>
              <a:gd name="connsiteY4" fmla="*/ 9999 h 10000"/>
              <a:gd name="connsiteX5" fmla="*/ 163 w 10163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3 h 10003"/>
              <a:gd name="connsiteX1" fmla="*/ 7335 w 10174"/>
              <a:gd name="connsiteY1" fmla="*/ 0 h 10003"/>
              <a:gd name="connsiteX2" fmla="*/ 7364 w 10174"/>
              <a:gd name="connsiteY2" fmla="*/ 9418 h 10003"/>
              <a:gd name="connsiteX3" fmla="*/ 10174 w 10174"/>
              <a:gd name="connsiteY3" fmla="*/ 10003 h 10003"/>
              <a:gd name="connsiteX4" fmla="*/ 12 w 10174"/>
              <a:gd name="connsiteY4" fmla="*/ 10002 h 10003"/>
              <a:gd name="connsiteX5" fmla="*/ 0 w 10174"/>
              <a:gd name="connsiteY5" fmla="*/ 3 h 10003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0 w 9613"/>
              <a:gd name="connsiteY0" fmla="*/ 3 h 10009"/>
              <a:gd name="connsiteX1" fmla="*/ 6785 w 9613"/>
              <a:gd name="connsiteY1" fmla="*/ 0 h 10009"/>
              <a:gd name="connsiteX2" fmla="*/ 6803 w 9613"/>
              <a:gd name="connsiteY2" fmla="*/ 9424 h 10009"/>
              <a:gd name="connsiteX3" fmla="*/ 9613 w 9613"/>
              <a:gd name="connsiteY3" fmla="*/ 10009 h 10009"/>
              <a:gd name="connsiteX4" fmla="*/ 95 w 9613"/>
              <a:gd name="connsiteY4" fmla="*/ 9998 h 10009"/>
              <a:gd name="connsiteX5" fmla="*/ 0 w 9613"/>
              <a:gd name="connsiteY5" fmla="*/ 3 h 10009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51 w 10051"/>
              <a:gd name="connsiteY0" fmla="*/ 3 h 10028"/>
              <a:gd name="connsiteX1" fmla="*/ 7109 w 10051"/>
              <a:gd name="connsiteY1" fmla="*/ 0 h 10028"/>
              <a:gd name="connsiteX2" fmla="*/ 7128 w 10051"/>
              <a:gd name="connsiteY2" fmla="*/ 9416 h 10028"/>
              <a:gd name="connsiteX3" fmla="*/ 10051 w 10051"/>
              <a:gd name="connsiteY3" fmla="*/ 10000 h 10028"/>
              <a:gd name="connsiteX4" fmla="*/ 0 w 10051"/>
              <a:gd name="connsiteY4" fmla="*/ 10028 h 10028"/>
              <a:gd name="connsiteX5" fmla="*/ 51 w 10051"/>
              <a:gd name="connsiteY5" fmla="*/ 3 h 10028"/>
              <a:gd name="connsiteX0" fmla="*/ 0 w 10065"/>
              <a:gd name="connsiteY0" fmla="*/ 3 h 10028"/>
              <a:gd name="connsiteX1" fmla="*/ 7123 w 10065"/>
              <a:gd name="connsiteY1" fmla="*/ 0 h 10028"/>
              <a:gd name="connsiteX2" fmla="*/ 7142 w 10065"/>
              <a:gd name="connsiteY2" fmla="*/ 9416 h 10028"/>
              <a:gd name="connsiteX3" fmla="*/ 10065 w 10065"/>
              <a:gd name="connsiteY3" fmla="*/ 10000 h 10028"/>
              <a:gd name="connsiteX4" fmla="*/ 14 w 10065"/>
              <a:gd name="connsiteY4" fmla="*/ 10028 h 10028"/>
              <a:gd name="connsiteX5" fmla="*/ 0 w 10065"/>
              <a:gd name="connsiteY5" fmla="*/ 3 h 1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65" h="10028">
                <a:moveTo>
                  <a:pt x="0" y="3"/>
                </a:moveTo>
                <a:lnTo>
                  <a:pt x="7123" y="0"/>
                </a:lnTo>
                <a:cubicBezTo>
                  <a:pt x="7114" y="2528"/>
                  <a:pt x="7133" y="8825"/>
                  <a:pt x="7142" y="9416"/>
                </a:cubicBezTo>
                <a:cubicBezTo>
                  <a:pt x="7117" y="9743"/>
                  <a:pt x="8449" y="10000"/>
                  <a:pt x="10065" y="10000"/>
                </a:cubicBezTo>
                <a:lnTo>
                  <a:pt x="14" y="10028"/>
                </a:lnTo>
                <a:cubicBezTo>
                  <a:pt x="7" y="7430"/>
                  <a:pt x="15" y="1749"/>
                  <a:pt x="0" y="3"/>
                </a:cubicBezTo>
                <a:close/>
              </a:path>
            </a:pathLst>
          </a:cu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Stored Data 4">
            <a:extLst>
              <a:ext uri="{FF2B5EF4-FFF2-40B4-BE49-F238E27FC236}">
                <a16:creationId xmlns:a16="http://schemas.microsoft.com/office/drawing/2014/main" id="{D150C2D2-09E4-F78B-7FA6-F42DD5FA59F4}"/>
              </a:ext>
            </a:extLst>
          </p:cNvPr>
          <p:cNvSpPr/>
          <p:nvPr userDrawn="1"/>
        </p:nvSpPr>
        <p:spPr>
          <a:xfrm rot="5400000">
            <a:off x="5283465" y="-5325515"/>
            <a:ext cx="1614236" cy="1221477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0 h 9996"/>
              <a:gd name="connsiteX1" fmla="*/ 7001 w 10056"/>
              <a:gd name="connsiteY1" fmla="*/ 1 h 9996"/>
              <a:gd name="connsiteX2" fmla="*/ 6988 w 10056"/>
              <a:gd name="connsiteY2" fmla="*/ 9624 h 9996"/>
              <a:gd name="connsiteX3" fmla="*/ 10056 w 10056"/>
              <a:gd name="connsiteY3" fmla="*/ 9983 h 9996"/>
              <a:gd name="connsiteX4" fmla="*/ 62 w 10056"/>
              <a:gd name="connsiteY4" fmla="*/ 9996 h 9996"/>
              <a:gd name="connsiteX5" fmla="*/ 0 w 10056"/>
              <a:gd name="connsiteY5" fmla="*/ 0 h 9996"/>
              <a:gd name="connsiteX0" fmla="*/ 0 w 10000"/>
              <a:gd name="connsiteY0" fmla="*/ 2 h 10002"/>
              <a:gd name="connsiteX1" fmla="*/ 6962 w 10000"/>
              <a:gd name="connsiteY1" fmla="*/ 0 h 10002"/>
              <a:gd name="connsiteX2" fmla="*/ 6949 w 10000"/>
              <a:gd name="connsiteY2" fmla="*/ 9630 h 10002"/>
              <a:gd name="connsiteX3" fmla="*/ 10000 w 10000"/>
              <a:gd name="connsiteY3" fmla="*/ 9989 h 10002"/>
              <a:gd name="connsiteX4" fmla="*/ 62 w 10000"/>
              <a:gd name="connsiteY4" fmla="*/ 10002 h 10002"/>
              <a:gd name="connsiteX5" fmla="*/ 0 w 10000"/>
              <a:gd name="connsiteY5" fmla="*/ 2 h 10002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6927" y="0"/>
                </a:lnTo>
                <a:cubicBezTo>
                  <a:pt x="6894" y="1547"/>
                  <a:pt x="6891" y="9283"/>
                  <a:pt x="6949" y="9632"/>
                </a:cubicBezTo>
                <a:cubicBezTo>
                  <a:pt x="6923" y="9834"/>
                  <a:pt x="8645" y="9997"/>
                  <a:pt x="10000" y="9991"/>
                </a:cubicBezTo>
                <a:lnTo>
                  <a:pt x="62" y="10004"/>
                </a:lnTo>
                <a:cubicBezTo>
                  <a:pt x="31" y="8409"/>
                  <a:pt x="98" y="1072"/>
                  <a:pt x="0" y="4"/>
                </a:cubicBezTo>
                <a:close/>
              </a:path>
            </a:pathLst>
          </a:cu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672093"/>
            <a:ext cx="4702823" cy="421061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112457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FB861B61-643E-7D14-D771-2A7BF1205723}"/>
              </a:ext>
            </a:extLst>
          </p:cNvPr>
          <p:cNvSpPr/>
          <p:nvPr userDrawn="1"/>
        </p:nvSpPr>
        <p:spPr>
          <a:xfrm>
            <a:off x="10209747" y="-31269"/>
            <a:ext cx="1992085" cy="1120316"/>
          </a:xfrm>
          <a:prstGeom prst="rect">
            <a:avLst/>
          </a:prstGeom>
          <a:solidFill>
            <a:srgbClr val="00396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0624932" y="241626"/>
            <a:ext cx="1441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Review</a:t>
            </a:r>
          </a:p>
        </p:txBody>
      </p:sp>
      <p:sp>
        <p:nvSpPr>
          <p:cNvPr id="29" name="Flowchart: Stored Data 4">
            <a:extLst>
              <a:ext uri="{FF2B5EF4-FFF2-40B4-BE49-F238E27FC236}">
                <a16:creationId xmlns:a16="http://schemas.microsoft.com/office/drawing/2014/main" id="{17034CCF-1EDD-D498-AB89-09358AFA3492}"/>
              </a:ext>
            </a:extLst>
          </p:cNvPr>
          <p:cNvSpPr/>
          <p:nvPr userDrawn="1"/>
        </p:nvSpPr>
        <p:spPr>
          <a:xfrm rot="16200000" flipV="1">
            <a:off x="2901409" y="2274353"/>
            <a:ext cx="1684645" cy="7491425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0 h 9996"/>
              <a:gd name="connsiteX1" fmla="*/ 6799 w 10000"/>
              <a:gd name="connsiteY1" fmla="*/ 3842 h 9996"/>
              <a:gd name="connsiteX2" fmla="*/ 6949 w 10000"/>
              <a:gd name="connsiteY2" fmla="*/ 9633 h 9996"/>
              <a:gd name="connsiteX3" fmla="*/ 10000 w 10000"/>
              <a:gd name="connsiteY3" fmla="*/ 9992 h 9996"/>
              <a:gd name="connsiteX4" fmla="*/ 128 w 10000"/>
              <a:gd name="connsiteY4" fmla="*/ 9996 h 9996"/>
              <a:gd name="connsiteX5" fmla="*/ 0 w 10000"/>
              <a:gd name="connsiteY5" fmla="*/ 0 h 9996"/>
              <a:gd name="connsiteX0" fmla="*/ 0 w 9895"/>
              <a:gd name="connsiteY0" fmla="*/ 11 h 6156"/>
              <a:gd name="connsiteX1" fmla="*/ 6694 w 9895"/>
              <a:gd name="connsiteY1" fmla="*/ 0 h 6156"/>
              <a:gd name="connsiteX2" fmla="*/ 6844 w 9895"/>
              <a:gd name="connsiteY2" fmla="*/ 5793 h 6156"/>
              <a:gd name="connsiteX3" fmla="*/ 9895 w 9895"/>
              <a:gd name="connsiteY3" fmla="*/ 6152 h 6156"/>
              <a:gd name="connsiteX4" fmla="*/ 23 w 9895"/>
              <a:gd name="connsiteY4" fmla="*/ 6156 h 6156"/>
              <a:gd name="connsiteX5" fmla="*/ 0 w 9895"/>
              <a:gd name="connsiteY5" fmla="*/ 11 h 6156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1030 w 11007"/>
              <a:gd name="connsiteY4" fmla="*/ 10000 h 10000"/>
              <a:gd name="connsiteX5" fmla="*/ 0 w 11007"/>
              <a:gd name="connsiteY5" fmla="*/ 7 h 10000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23 w 11007"/>
              <a:gd name="connsiteY4" fmla="*/ 10000 h 10000"/>
              <a:gd name="connsiteX5" fmla="*/ 0 w 11007"/>
              <a:gd name="connsiteY5" fmla="*/ 7 h 10000"/>
              <a:gd name="connsiteX0" fmla="*/ 76 w 10988"/>
              <a:gd name="connsiteY0" fmla="*/ 45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76 w 10988"/>
              <a:gd name="connsiteY5" fmla="*/ 45 h 10000"/>
              <a:gd name="connsiteX0" fmla="*/ 16 w 10988"/>
              <a:gd name="connsiteY0" fmla="*/ 20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16 w 10988"/>
              <a:gd name="connsiteY5" fmla="*/ 20 h 10000"/>
              <a:gd name="connsiteX0" fmla="*/ 16 w 10988"/>
              <a:gd name="connsiteY0" fmla="*/ 0 h 9980"/>
              <a:gd name="connsiteX1" fmla="*/ 7753 w 10988"/>
              <a:gd name="connsiteY1" fmla="*/ 0 h 9980"/>
              <a:gd name="connsiteX2" fmla="*/ 7905 w 10988"/>
              <a:gd name="connsiteY2" fmla="*/ 9390 h 9980"/>
              <a:gd name="connsiteX3" fmla="*/ 10988 w 10988"/>
              <a:gd name="connsiteY3" fmla="*/ 9974 h 9980"/>
              <a:gd name="connsiteX4" fmla="*/ 4 w 10988"/>
              <a:gd name="connsiteY4" fmla="*/ 9980 h 9980"/>
              <a:gd name="connsiteX5" fmla="*/ 16 w 10988"/>
              <a:gd name="connsiteY5" fmla="*/ 0 h 9980"/>
              <a:gd name="connsiteX0" fmla="*/ 0 w 9985"/>
              <a:gd name="connsiteY0" fmla="*/ 0 h 9994"/>
              <a:gd name="connsiteX1" fmla="*/ 7041 w 9985"/>
              <a:gd name="connsiteY1" fmla="*/ 0 h 9994"/>
              <a:gd name="connsiteX2" fmla="*/ 7179 w 9985"/>
              <a:gd name="connsiteY2" fmla="*/ 9409 h 9994"/>
              <a:gd name="connsiteX3" fmla="*/ 9985 w 9985"/>
              <a:gd name="connsiteY3" fmla="*/ 9994 h 9994"/>
              <a:gd name="connsiteX4" fmla="*/ 11 w 9985"/>
              <a:gd name="connsiteY4" fmla="*/ 9987 h 9994"/>
              <a:gd name="connsiteX5" fmla="*/ 0 w 9985"/>
              <a:gd name="connsiteY5" fmla="*/ 0 h 9994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11 w 10000"/>
              <a:gd name="connsiteY4" fmla="*/ 9996 h 10000"/>
              <a:gd name="connsiteX5" fmla="*/ 0 w 10000"/>
              <a:gd name="connsiteY5" fmla="*/ 0 h 10000"/>
              <a:gd name="connsiteX0" fmla="*/ 35 w 10035"/>
              <a:gd name="connsiteY0" fmla="*/ 0 h 10009"/>
              <a:gd name="connsiteX1" fmla="*/ 7087 w 10035"/>
              <a:gd name="connsiteY1" fmla="*/ 0 h 10009"/>
              <a:gd name="connsiteX2" fmla="*/ 7225 w 10035"/>
              <a:gd name="connsiteY2" fmla="*/ 9415 h 10009"/>
              <a:gd name="connsiteX3" fmla="*/ 10035 w 10035"/>
              <a:gd name="connsiteY3" fmla="*/ 10000 h 10009"/>
              <a:gd name="connsiteX4" fmla="*/ 3 w 10035"/>
              <a:gd name="connsiteY4" fmla="*/ 10009 h 10009"/>
              <a:gd name="connsiteX5" fmla="*/ 35 w 10035"/>
              <a:gd name="connsiteY5" fmla="*/ 0 h 10009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66 w 10000"/>
              <a:gd name="connsiteY4" fmla="*/ 9989 h 10000"/>
              <a:gd name="connsiteX5" fmla="*/ 0 w 10000"/>
              <a:gd name="connsiteY5" fmla="*/ 0 h 10000"/>
              <a:gd name="connsiteX0" fmla="*/ 0 w 10000"/>
              <a:gd name="connsiteY0" fmla="*/ 0 h 10002"/>
              <a:gd name="connsiteX1" fmla="*/ 7052 w 10000"/>
              <a:gd name="connsiteY1" fmla="*/ 0 h 10002"/>
              <a:gd name="connsiteX2" fmla="*/ 7190 w 10000"/>
              <a:gd name="connsiteY2" fmla="*/ 9415 h 10002"/>
              <a:gd name="connsiteX3" fmla="*/ 10000 w 10000"/>
              <a:gd name="connsiteY3" fmla="*/ 10000 h 10002"/>
              <a:gd name="connsiteX4" fmla="*/ 23 w 10000"/>
              <a:gd name="connsiteY4" fmla="*/ 10002 h 10002"/>
              <a:gd name="connsiteX5" fmla="*/ 0 w 10000"/>
              <a:gd name="connsiteY5" fmla="*/ 0 h 10002"/>
              <a:gd name="connsiteX0" fmla="*/ 164 w 10164"/>
              <a:gd name="connsiteY0" fmla="*/ 0 h 10000"/>
              <a:gd name="connsiteX1" fmla="*/ 7216 w 10164"/>
              <a:gd name="connsiteY1" fmla="*/ 0 h 10000"/>
              <a:gd name="connsiteX2" fmla="*/ 7354 w 10164"/>
              <a:gd name="connsiteY2" fmla="*/ 9415 h 10000"/>
              <a:gd name="connsiteX3" fmla="*/ 10164 w 10164"/>
              <a:gd name="connsiteY3" fmla="*/ 10000 h 10000"/>
              <a:gd name="connsiteX4" fmla="*/ 2 w 10164"/>
              <a:gd name="connsiteY4" fmla="*/ 9999 h 10000"/>
              <a:gd name="connsiteX5" fmla="*/ 164 w 10164"/>
              <a:gd name="connsiteY5" fmla="*/ 0 h 10000"/>
              <a:gd name="connsiteX0" fmla="*/ 163 w 10163"/>
              <a:gd name="connsiteY0" fmla="*/ 0 h 10000"/>
              <a:gd name="connsiteX1" fmla="*/ 7215 w 10163"/>
              <a:gd name="connsiteY1" fmla="*/ 0 h 10000"/>
              <a:gd name="connsiteX2" fmla="*/ 7353 w 10163"/>
              <a:gd name="connsiteY2" fmla="*/ 9415 h 10000"/>
              <a:gd name="connsiteX3" fmla="*/ 10163 w 10163"/>
              <a:gd name="connsiteY3" fmla="*/ 10000 h 10000"/>
              <a:gd name="connsiteX4" fmla="*/ 1 w 10163"/>
              <a:gd name="connsiteY4" fmla="*/ 9999 h 10000"/>
              <a:gd name="connsiteX5" fmla="*/ 163 w 10163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3 h 10003"/>
              <a:gd name="connsiteX1" fmla="*/ 7335 w 10174"/>
              <a:gd name="connsiteY1" fmla="*/ 0 h 10003"/>
              <a:gd name="connsiteX2" fmla="*/ 7364 w 10174"/>
              <a:gd name="connsiteY2" fmla="*/ 9418 h 10003"/>
              <a:gd name="connsiteX3" fmla="*/ 10174 w 10174"/>
              <a:gd name="connsiteY3" fmla="*/ 10003 h 10003"/>
              <a:gd name="connsiteX4" fmla="*/ 12 w 10174"/>
              <a:gd name="connsiteY4" fmla="*/ 10002 h 10003"/>
              <a:gd name="connsiteX5" fmla="*/ 0 w 10174"/>
              <a:gd name="connsiteY5" fmla="*/ 3 h 10003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0 w 9613"/>
              <a:gd name="connsiteY0" fmla="*/ 3 h 10009"/>
              <a:gd name="connsiteX1" fmla="*/ 6785 w 9613"/>
              <a:gd name="connsiteY1" fmla="*/ 0 h 10009"/>
              <a:gd name="connsiteX2" fmla="*/ 6803 w 9613"/>
              <a:gd name="connsiteY2" fmla="*/ 9424 h 10009"/>
              <a:gd name="connsiteX3" fmla="*/ 9613 w 9613"/>
              <a:gd name="connsiteY3" fmla="*/ 10009 h 10009"/>
              <a:gd name="connsiteX4" fmla="*/ 95 w 9613"/>
              <a:gd name="connsiteY4" fmla="*/ 9998 h 10009"/>
              <a:gd name="connsiteX5" fmla="*/ 0 w 9613"/>
              <a:gd name="connsiteY5" fmla="*/ 3 h 10009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3"/>
                </a:moveTo>
                <a:lnTo>
                  <a:pt x="7058" y="0"/>
                </a:lnTo>
                <a:cubicBezTo>
                  <a:pt x="7049" y="2528"/>
                  <a:pt x="7068" y="8825"/>
                  <a:pt x="7077" y="9416"/>
                </a:cubicBezTo>
                <a:cubicBezTo>
                  <a:pt x="7052" y="9743"/>
                  <a:pt x="8384" y="10000"/>
                  <a:pt x="10000" y="10000"/>
                </a:cubicBezTo>
                <a:lnTo>
                  <a:pt x="14" y="9999"/>
                </a:lnTo>
                <a:cubicBezTo>
                  <a:pt x="7" y="7401"/>
                  <a:pt x="15" y="1749"/>
                  <a:pt x="0" y="3"/>
                </a:cubicBezTo>
                <a:close/>
              </a:path>
            </a:pathLst>
          </a:cu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109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ucational Re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Stored Data 4">
            <a:extLst>
              <a:ext uri="{FF2B5EF4-FFF2-40B4-BE49-F238E27FC236}">
                <a16:creationId xmlns:a16="http://schemas.microsoft.com/office/drawing/2014/main" id="{D150C2D2-09E4-F78B-7FA6-F42DD5FA59F4}"/>
              </a:ext>
            </a:extLst>
          </p:cNvPr>
          <p:cNvSpPr/>
          <p:nvPr userDrawn="1"/>
        </p:nvSpPr>
        <p:spPr>
          <a:xfrm rot="5400000">
            <a:off x="5283465" y="-5325515"/>
            <a:ext cx="1614236" cy="1221477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0 h 9996"/>
              <a:gd name="connsiteX1" fmla="*/ 7001 w 10056"/>
              <a:gd name="connsiteY1" fmla="*/ 1 h 9996"/>
              <a:gd name="connsiteX2" fmla="*/ 6988 w 10056"/>
              <a:gd name="connsiteY2" fmla="*/ 9624 h 9996"/>
              <a:gd name="connsiteX3" fmla="*/ 10056 w 10056"/>
              <a:gd name="connsiteY3" fmla="*/ 9983 h 9996"/>
              <a:gd name="connsiteX4" fmla="*/ 62 w 10056"/>
              <a:gd name="connsiteY4" fmla="*/ 9996 h 9996"/>
              <a:gd name="connsiteX5" fmla="*/ 0 w 10056"/>
              <a:gd name="connsiteY5" fmla="*/ 0 h 9996"/>
              <a:gd name="connsiteX0" fmla="*/ 0 w 10000"/>
              <a:gd name="connsiteY0" fmla="*/ 2 h 10002"/>
              <a:gd name="connsiteX1" fmla="*/ 6962 w 10000"/>
              <a:gd name="connsiteY1" fmla="*/ 0 h 10002"/>
              <a:gd name="connsiteX2" fmla="*/ 6949 w 10000"/>
              <a:gd name="connsiteY2" fmla="*/ 9630 h 10002"/>
              <a:gd name="connsiteX3" fmla="*/ 10000 w 10000"/>
              <a:gd name="connsiteY3" fmla="*/ 9989 h 10002"/>
              <a:gd name="connsiteX4" fmla="*/ 62 w 10000"/>
              <a:gd name="connsiteY4" fmla="*/ 10002 h 10002"/>
              <a:gd name="connsiteX5" fmla="*/ 0 w 10000"/>
              <a:gd name="connsiteY5" fmla="*/ 2 h 10002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6927" y="0"/>
                </a:lnTo>
                <a:cubicBezTo>
                  <a:pt x="6894" y="1547"/>
                  <a:pt x="6891" y="9283"/>
                  <a:pt x="6949" y="9632"/>
                </a:cubicBezTo>
                <a:cubicBezTo>
                  <a:pt x="6923" y="9834"/>
                  <a:pt x="8645" y="9997"/>
                  <a:pt x="10000" y="9991"/>
                </a:cubicBezTo>
                <a:lnTo>
                  <a:pt x="62" y="10004"/>
                </a:lnTo>
                <a:cubicBezTo>
                  <a:pt x="31" y="8409"/>
                  <a:pt x="98" y="1072"/>
                  <a:pt x="0" y="4"/>
                </a:cubicBezTo>
                <a:close/>
              </a:path>
            </a:pathLst>
          </a:cu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672093"/>
            <a:ext cx="4702823" cy="421061"/>
          </a:xfrm>
          <a:prstGeom prst="rect">
            <a:avLst/>
          </a:prstGeom>
          <a:solidFill>
            <a:srgbClr val="003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112457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FB861B61-643E-7D14-D771-2A7BF1205723}"/>
              </a:ext>
            </a:extLst>
          </p:cNvPr>
          <p:cNvSpPr/>
          <p:nvPr userDrawn="1"/>
        </p:nvSpPr>
        <p:spPr>
          <a:xfrm>
            <a:off x="10199915" y="-25248"/>
            <a:ext cx="2002971" cy="1115452"/>
          </a:xfrm>
          <a:prstGeom prst="rect">
            <a:avLst/>
          </a:prstGeom>
          <a:solidFill>
            <a:srgbClr val="AA00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9043F73-8834-4114-AD27-24C1BD0B05A6}"/>
              </a:ext>
            </a:extLst>
          </p:cNvPr>
          <p:cNvGrpSpPr/>
          <p:nvPr userDrawn="1"/>
        </p:nvGrpSpPr>
        <p:grpSpPr>
          <a:xfrm>
            <a:off x="10273494" y="138710"/>
            <a:ext cx="1935480" cy="780217"/>
            <a:chOff x="10212534" y="176810"/>
            <a:chExt cx="1935480" cy="780217"/>
          </a:xfrm>
        </p:grpSpPr>
        <p:sp>
          <p:nvSpPr>
            <p:cNvPr id="19" name="TextBox 18"/>
            <p:cNvSpPr txBox="1"/>
            <p:nvPr/>
          </p:nvSpPr>
          <p:spPr>
            <a:xfrm>
              <a:off x="10618401" y="433807"/>
              <a:ext cx="14414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Review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212534" y="176810"/>
              <a:ext cx="19354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Educational</a:t>
              </a:r>
            </a:p>
          </p:txBody>
        </p:sp>
      </p:grpSp>
      <p:sp>
        <p:nvSpPr>
          <p:cNvPr id="29" name="Flowchart: Stored Data 4">
            <a:extLst>
              <a:ext uri="{FF2B5EF4-FFF2-40B4-BE49-F238E27FC236}">
                <a16:creationId xmlns:a16="http://schemas.microsoft.com/office/drawing/2014/main" id="{17034CCF-1EDD-D498-AB89-09358AFA3492}"/>
              </a:ext>
            </a:extLst>
          </p:cNvPr>
          <p:cNvSpPr/>
          <p:nvPr userDrawn="1"/>
        </p:nvSpPr>
        <p:spPr>
          <a:xfrm rot="16200000" flipV="1">
            <a:off x="2895934" y="2279828"/>
            <a:ext cx="1695595" cy="7491425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0 h 9996"/>
              <a:gd name="connsiteX1" fmla="*/ 6799 w 10000"/>
              <a:gd name="connsiteY1" fmla="*/ 3842 h 9996"/>
              <a:gd name="connsiteX2" fmla="*/ 6949 w 10000"/>
              <a:gd name="connsiteY2" fmla="*/ 9633 h 9996"/>
              <a:gd name="connsiteX3" fmla="*/ 10000 w 10000"/>
              <a:gd name="connsiteY3" fmla="*/ 9992 h 9996"/>
              <a:gd name="connsiteX4" fmla="*/ 128 w 10000"/>
              <a:gd name="connsiteY4" fmla="*/ 9996 h 9996"/>
              <a:gd name="connsiteX5" fmla="*/ 0 w 10000"/>
              <a:gd name="connsiteY5" fmla="*/ 0 h 9996"/>
              <a:gd name="connsiteX0" fmla="*/ 0 w 9895"/>
              <a:gd name="connsiteY0" fmla="*/ 11 h 6156"/>
              <a:gd name="connsiteX1" fmla="*/ 6694 w 9895"/>
              <a:gd name="connsiteY1" fmla="*/ 0 h 6156"/>
              <a:gd name="connsiteX2" fmla="*/ 6844 w 9895"/>
              <a:gd name="connsiteY2" fmla="*/ 5793 h 6156"/>
              <a:gd name="connsiteX3" fmla="*/ 9895 w 9895"/>
              <a:gd name="connsiteY3" fmla="*/ 6152 h 6156"/>
              <a:gd name="connsiteX4" fmla="*/ 23 w 9895"/>
              <a:gd name="connsiteY4" fmla="*/ 6156 h 6156"/>
              <a:gd name="connsiteX5" fmla="*/ 0 w 9895"/>
              <a:gd name="connsiteY5" fmla="*/ 11 h 6156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1030 w 11007"/>
              <a:gd name="connsiteY4" fmla="*/ 10000 h 10000"/>
              <a:gd name="connsiteX5" fmla="*/ 0 w 11007"/>
              <a:gd name="connsiteY5" fmla="*/ 7 h 10000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23 w 11007"/>
              <a:gd name="connsiteY4" fmla="*/ 10000 h 10000"/>
              <a:gd name="connsiteX5" fmla="*/ 0 w 11007"/>
              <a:gd name="connsiteY5" fmla="*/ 7 h 10000"/>
              <a:gd name="connsiteX0" fmla="*/ 76 w 10988"/>
              <a:gd name="connsiteY0" fmla="*/ 45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76 w 10988"/>
              <a:gd name="connsiteY5" fmla="*/ 45 h 10000"/>
              <a:gd name="connsiteX0" fmla="*/ 16 w 10988"/>
              <a:gd name="connsiteY0" fmla="*/ 20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16 w 10988"/>
              <a:gd name="connsiteY5" fmla="*/ 20 h 10000"/>
              <a:gd name="connsiteX0" fmla="*/ 16 w 10988"/>
              <a:gd name="connsiteY0" fmla="*/ 0 h 9980"/>
              <a:gd name="connsiteX1" fmla="*/ 7753 w 10988"/>
              <a:gd name="connsiteY1" fmla="*/ 0 h 9980"/>
              <a:gd name="connsiteX2" fmla="*/ 7905 w 10988"/>
              <a:gd name="connsiteY2" fmla="*/ 9390 h 9980"/>
              <a:gd name="connsiteX3" fmla="*/ 10988 w 10988"/>
              <a:gd name="connsiteY3" fmla="*/ 9974 h 9980"/>
              <a:gd name="connsiteX4" fmla="*/ 4 w 10988"/>
              <a:gd name="connsiteY4" fmla="*/ 9980 h 9980"/>
              <a:gd name="connsiteX5" fmla="*/ 16 w 10988"/>
              <a:gd name="connsiteY5" fmla="*/ 0 h 9980"/>
              <a:gd name="connsiteX0" fmla="*/ 0 w 9985"/>
              <a:gd name="connsiteY0" fmla="*/ 0 h 9994"/>
              <a:gd name="connsiteX1" fmla="*/ 7041 w 9985"/>
              <a:gd name="connsiteY1" fmla="*/ 0 h 9994"/>
              <a:gd name="connsiteX2" fmla="*/ 7179 w 9985"/>
              <a:gd name="connsiteY2" fmla="*/ 9409 h 9994"/>
              <a:gd name="connsiteX3" fmla="*/ 9985 w 9985"/>
              <a:gd name="connsiteY3" fmla="*/ 9994 h 9994"/>
              <a:gd name="connsiteX4" fmla="*/ 11 w 9985"/>
              <a:gd name="connsiteY4" fmla="*/ 9987 h 9994"/>
              <a:gd name="connsiteX5" fmla="*/ 0 w 9985"/>
              <a:gd name="connsiteY5" fmla="*/ 0 h 9994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11 w 10000"/>
              <a:gd name="connsiteY4" fmla="*/ 9996 h 10000"/>
              <a:gd name="connsiteX5" fmla="*/ 0 w 10000"/>
              <a:gd name="connsiteY5" fmla="*/ 0 h 10000"/>
              <a:gd name="connsiteX0" fmla="*/ 35 w 10035"/>
              <a:gd name="connsiteY0" fmla="*/ 0 h 10009"/>
              <a:gd name="connsiteX1" fmla="*/ 7087 w 10035"/>
              <a:gd name="connsiteY1" fmla="*/ 0 h 10009"/>
              <a:gd name="connsiteX2" fmla="*/ 7225 w 10035"/>
              <a:gd name="connsiteY2" fmla="*/ 9415 h 10009"/>
              <a:gd name="connsiteX3" fmla="*/ 10035 w 10035"/>
              <a:gd name="connsiteY3" fmla="*/ 10000 h 10009"/>
              <a:gd name="connsiteX4" fmla="*/ 3 w 10035"/>
              <a:gd name="connsiteY4" fmla="*/ 10009 h 10009"/>
              <a:gd name="connsiteX5" fmla="*/ 35 w 10035"/>
              <a:gd name="connsiteY5" fmla="*/ 0 h 10009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66 w 10000"/>
              <a:gd name="connsiteY4" fmla="*/ 9989 h 10000"/>
              <a:gd name="connsiteX5" fmla="*/ 0 w 10000"/>
              <a:gd name="connsiteY5" fmla="*/ 0 h 10000"/>
              <a:gd name="connsiteX0" fmla="*/ 0 w 10000"/>
              <a:gd name="connsiteY0" fmla="*/ 0 h 10002"/>
              <a:gd name="connsiteX1" fmla="*/ 7052 w 10000"/>
              <a:gd name="connsiteY1" fmla="*/ 0 h 10002"/>
              <a:gd name="connsiteX2" fmla="*/ 7190 w 10000"/>
              <a:gd name="connsiteY2" fmla="*/ 9415 h 10002"/>
              <a:gd name="connsiteX3" fmla="*/ 10000 w 10000"/>
              <a:gd name="connsiteY3" fmla="*/ 10000 h 10002"/>
              <a:gd name="connsiteX4" fmla="*/ 23 w 10000"/>
              <a:gd name="connsiteY4" fmla="*/ 10002 h 10002"/>
              <a:gd name="connsiteX5" fmla="*/ 0 w 10000"/>
              <a:gd name="connsiteY5" fmla="*/ 0 h 10002"/>
              <a:gd name="connsiteX0" fmla="*/ 164 w 10164"/>
              <a:gd name="connsiteY0" fmla="*/ 0 h 10000"/>
              <a:gd name="connsiteX1" fmla="*/ 7216 w 10164"/>
              <a:gd name="connsiteY1" fmla="*/ 0 h 10000"/>
              <a:gd name="connsiteX2" fmla="*/ 7354 w 10164"/>
              <a:gd name="connsiteY2" fmla="*/ 9415 h 10000"/>
              <a:gd name="connsiteX3" fmla="*/ 10164 w 10164"/>
              <a:gd name="connsiteY3" fmla="*/ 10000 h 10000"/>
              <a:gd name="connsiteX4" fmla="*/ 2 w 10164"/>
              <a:gd name="connsiteY4" fmla="*/ 9999 h 10000"/>
              <a:gd name="connsiteX5" fmla="*/ 164 w 10164"/>
              <a:gd name="connsiteY5" fmla="*/ 0 h 10000"/>
              <a:gd name="connsiteX0" fmla="*/ 163 w 10163"/>
              <a:gd name="connsiteY0" fmla="*/ 0 h 10000"/>
              <a:gd name="connsiteX1" fmla="*/ 7215 w 10163"/>
              <a:gd name="connsiteY1" fmla="*/ 0 h 10000"/>
              <a:gd name="connsiteX2" fmla="*/ 7353 w 10163"/>
              <a:gd name="connsiteY2" fmla="*/ 9415 h 10000"/>
              <a:gd name="connsiteX3" fmla="*/ 10163 w 10163"/>
              <a:gd name="connsiteY3" fmla="*/ 10000 h 10000"/>
              <a:gd name="connsiteX4" fmla="*/ 1 w 10163"/>
              <a:gd name="connsiteY4" fmla="*/ 9999 h 10000"/>
              <a:gd name="connsiteX5" fmla="*/ 163 w 10163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3 h 10003"/>
              <a:gd name="connsiteX1" fmla="*/ 7335 w 10174"/>
              <a:gd name="connsiteY1" fmla="*/ 0 h 10003"/>
              <a:gd name="connsiteX2" fmla="*/ 7364 w 10174"/>
              <a:gd name="connsiteY2" fmla="*/ 9418 h 10003"/>
              <a:gd name="connsiteX3" fmla="*/ 10174 w 10174"/>
              <a:gd name="connsiteY3" fmla="*/ 10003 h 10003"/>
              <a:gd name="connsiteX4" fmla="*/ 12 w 10174"/>
              <a:gd name="connsiteY4" fmla="*/ 10002 h 10003"/>
              <a:gd name="connsiteX5" fmla="*/ 0 w 10174"/>
              <a:gd name="connsiteY5" fmla="*/ 3 h 10003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0 w 9613"/>
              <a:gd name="connsiteY0" fmla="*/ 3 h 10009"/>
              <a:gd name="connsiteX1" fmla="*/ 6785 w 9613"/>
              <a:gd name="connsiteY1" fmla="*/ 0 h 10009"/>
              <a:gd name="connsiteX2" fmla="*/ 6803 w 9613"/>
              <a:gd name="connsiteY2" fmla="*/ 9424 h 10009"/>
              <a:gd name="connsiteX3" fmla="*/ 9613 w 9613"/>
              <a:gd name="connsiteY3" fmla="*/ 10009 h 10009"/>
              <a:gd name="connsiteX4" fmla="*/ 95 w 9613"/>
              <a:gd name="connsiteY4" fmla="*/ 9998 h 10009"/>
              <a:gd name="connsiteX5" fmla="*/ 0 w 9613"/>
              <a:gd name="connsiteY5" fmla="*/ 3 h 10009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18 w 10018"/>
              <a:gd name="connsiteY0" fmla="*/ 3 h 10000"/>
              <a:gd name="connsiteX1" fmla="*/ 7076 w 10018"/>
              <a:gd name="connsiteY1" fmla="*/ 0 h 10000"/>
              <a:gd name="connsiteX2" fmla="*/ 7095 w 10018"/>
              <a:gd name="connsiteY2" fmla="*/ 9416 h 10000"/>
              <a:gd name="connsiteX3" fmla="*/ 10018 w 10018"/>
              <a:gd name="connsiteY3" fmla="*/ 10000 h 10000"/>
              <a:gd name="connsiteX4" fmla="*/ 32 w 10018"/>
              <a:gd name="connsiteY4" fmla="*/ 9999 h 10000"/>
              <a:gd name="connsiteX5" fmla="*/ 18 w 10018"/>
              <a:gd name="connsiteY5" fmla="*/ 3 h 10000"/>
              <a:gd name="connsiteX0" fmla="*/ 0 w 10065"/>
              <a:gd name="connsiteY0" fmla="*/ 3 h 10000"/>
              <a:gd name="connsiteX1" fmla="*/ 7123 w 10065"/>
              <a:gd name="connsiteY1" fmla="*/ 0 h 10000"/>
              <a:gd name="connsiteX2" fmla="*/ 7142 w 10065"/>
              <a:gd name="connsiteY2" fmla="*/ 9416 h 10000"/>
              <a:gd name="connsiteX3" fmla="*/ 10065 w 10065"/>
              <a:gd name="connsiteY3" fmla="*/ 10000 h 10000"/>
              <a:gd name="connsiteX4" fmla="*/ 79 w 10065"/>
              <a:gd name="connsiteY4" fmla="*/ 9999 h 10000"/>
              <a:gd name="connsiteX5" fmla="*/ 0 w 10065"/>
              <a:gd name="connsiteY5" fmla="*/ 3 h 10000"/>
              <a:gd name="connsiteX0" fmla="*/ 0 w 10065"/>
              <a:gd name="connsiteY0" fmla="*/ 3 h 10000"/>
              <a:gd name="connsiteX1" fmla="*/ 7123 w 10065"/>
              <a:gd name="connsiteY1" fmla="*/ 0 h 10000"/>
              <a:gd name="connsiteX2" fmla="*/ 7142 w 10065"/>
              <a:gd name="connsiteY2" fmla="*/ 9416 h 10000"/>
              <a:gd name="connsiteX3" fmla="*/ 10065 w 10065"/>
              <a:gd name="connsiteY3" fmla="*/ 10000 h 10000"/>
              <a:gd name="connsiteX4" fmla="*/ 79 w 10065"/>
              <a:gd name="connsiteY4" fmla="*/ 9999 h 10000"/>
              <a:gd name="connsiteX5" fmla="*/ 0 w 10065"/>
              <a:gd name="connsiteY5" fmla="*/ 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65" h="10000">
                <a:moveTo>
                  <a:pt x="0" y="3"/>
                </a:moveTo>
                <a:lnTo>
                  <a:pt x="7123" y="0"/>
                </a:lnTo>
                <a:cubicBezTo>
                  <a:pt x="7114" y="2528"/>
                  <a:pt x="7133" y="8825"/>
                  <a:pt x="7142" y="9416"/>
                </a:cubicBezTo>
                <a:cubicBezTo>
                  <a:pt x="7117" y="9743"/>
                  <a:pt x="8449" y="10000"/>
                  <a:pt x="10065" y="10000"/>
                </a:cubicBezTo>
                <a:lnTo>
                  <a:pt x="79" y="9999"/>
                </a:lnTo>
                <a:cubicBezTo>
                  <a:pt x="7" y="7401"/>
                  <a:pt x="15" y="1749"/>
                  <a:pt x="0" y="3"/>
                </a:cubicBezTo>
                <a:close/>
              </a:path>
            </a:pathLst>
          </a:cu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752252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stematic Review / Meta-analys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Stored Data 4">
            <a:extLst>
              <a:ext uri="{FF2B5EF4-FFF2-40B4-BE49-F238E27FC236}">
                <a16:creationId xmlns:a16="http://schemas.microsoft.com/office/drawing/2014/main" id="{6750A1AE-34CF-C798-885B-4AD2785F8297}"/>
              </a:ext>
            </a:extLst>
          </p:cNvPr>
          <p:cNvSpPr/>
          <p:nvPr userDrawn="1"/>
        </p:nvSpPr>
        <p:spPr>
          <a:xfrm rot="5400000">
            <a:off x="5284491" y="-4795876"/>
            <a:ext cx="1614236" cy="12214771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4 h 9996"/>
              <a:gd name="connsiteX1" fmla="*/ 7009 w 10000"/>
              <a:gd name="connsiteY1" fmla="*/ 0 h 9996"/>
              <a:gd name="connsiteX2" fmla="*/ 6949 w 10000"/>
              <a:gd name="connsiteY2" fmla="*/ 9637 h 9996"/>
              <a:gd name="connsiteX3" fmla="*/ 10000 w 10000"/>
              <a:gd name="connsiteY3" fmla="*/ 9996 h 9996"/>
              <a:gd name="connsiteX4" fmla="*/ 128 w 10000"/>
              <a:gd name="connsiteY4" fmla="*/ 9992 h 9996"/>
              <a:gd name="connsiteX5" fmla="*/ 0 w 10000"/>
              <a:gd name="connsiteY5" fmla="*/ 4 h 9996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4"/>
              <a:gd name="connsiteX1" fmla="*/ 7009 w 10000"/>
              <a:gd name="connsiteY1" fmla="*/ 0 h 10004"/>
              <a:gd name="connsiteX2" fmla="*/ 6949 w 10000"/>
              <a:gd name="connsiteY2" fmla="*/ 9641 h 10004"/>
              <a:gd name="connsiteX3" fmla="*/ 10000 w 10000"/>
              <a:gd name="connsiteY3" fmla="*/ 10000 h 10004"/>
              <a:gd name="connsiteX4" fmla="*/ 128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7009" y="0"/>
                </a:lnTo>
                <a:cubicBezTo>
                  <a:pt x="6847" y="1556"/>
                  <a:pt x="6821" y="9283"/>
                  <a:pt x="6949" y="9641"/>
                </a:cubicBezTo>
                <a:cubicBezTo>
                  <a:pt x="6923" y="9843"/>
                  <a:pt x="8314" y="10000"/>
                  <a:pt x="10000" y="10000"/>
                </a:cubicBezTo>
                <a:lnTo>
                  <a:pt x="128" y="10004"/>
                </a:lnTo>
                <a:cubicBezTo>
                  <a:pt x="97" y="8408"/>
                  <a:pt x="98" y="1073"/>
                  <a:pt x="0" y="4"/>
                </a:cubicBezTo>
                <a:close/>
              </a:path>
            </a:pathLst>
          </a:custGeom>
          <a:solidFill>
            <a:srgbClr val="860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5" name="Flowchart: Stored Data 4">
            <a:extLst>
              <a:ext uri="{FF2B5EF4-FFF2-40B4-BE49-F238E27FC236}">
                <a16:creationId xmlns:a16="http://schemas.microsoft.com/office/drawing/2014/main" id="{D150C2D2-09E4-F78B-7FA6-F42DD5FA59F4}"/>
              </a:ext>
            </a:extLst>
          </p:cNvPr>
          <p:cNvSpPr/>
          <p:nvPr userDrawn="1"/>
        </p:nvSpPr>
        <p:spPr>
          <a:xfrm rot="5400000">
            <a:off x="5283465" y="-5325515"/>
            <a:ext cx="1614236" cy="1221477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0 h 9996"/>
              <a:gd name="connsiteX1" fmla="*/ 7001 w 10056"/>
              <a:gd name="connsiteY1" fmla="*/ 1 h 9996"/>
              <a:gd name="connsiteX2" fmla="*/ 6988 w 10056"/>
              <a:gd name="connsiteY2" fmla="*/ 9624 h 9996"/>
              <a:gd name="connsiteX3" fmla="*/ 10056 w 10056"/>
              <a:gd name="connsiteY3" fmla="*/ 9983 h 9996"/>
              <a:gd name="connsiteX4" fmla="*/ 62 w 10056"/>
              <a:gd name="connsiteY4" fmla="*/ 9996 h 9996"/>
              <a:gd name="connsiteX5" fmla="*/ 0 w 10056"/>
              <a:gd name="connsiteY5" fmla="*/ 0 h 9996"/>
              <a:gd name="connsiteX0" fmla="*/ 0 w 10000"/>
              <a:gd name="connsiteY0" fmla="*/ 2 h 10002"/>
              <a:gd name="connsiteX1" fmla="*/ 6962 w 10000"/>
              <a:gd name="connsiteY1" fmla="*/ 0 h 10002"/>
              <a:gd name="connsiteX2" fmla="*/ 6949 w 10000"/>
              <a:gd name="connsiteY2" fmla="*/ 9630 h 10002"/>
              <a:gd name="connsiteX3" fmla="*/ 10000 w 10000"/>
              <a:gd name="connsiteY3" fmla="*/ 9989 h 10002"/>
              <a:gd name="connsiteX4" fmla="*/ 62 w 10000"/>
              <a:gd name="connsiteY4" fmla="*/ 10002 h 10002"/>
              <a:gd name="connsiteX5" fmla="*/ 0 w 10000"/>
              <a:gd name="connsiteY5" fmla="*/ 2 h 10002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6927" y="0"/>
                </a:lnTo>
                <a:cubicBezTo>
                  <a:pt x="6894" y="1547"/>
                  <a:pt x="6891" y="9283"/>
                  <a:pt x="6949" y="9632"/>
                </a:cubicBezTo>
                <a:cubicBezTo>
                  <a:pt x="6923" y="9834"/>
                  <a:pt x="8645" y="9997"/>
                  <a:pt x="10000" y="9991"/>
                </a:cubicBezTo>
                <a:lnTo>
                  <a:pt x="62" y="10004"/>
                </a:lnTo>
                <a:cubicBezTo>
                  <a:pt x="31" y="8409"/>
                  <a:pt x="98" y="1072"/>
                  <a:pt x="0" y="4"/>
                </a:cubicBezTo>
                <a:close/>
              </a:path>
            </a:pathLst>
          </a:custGeom>
          <a:solidFill>
            <a:srgbClr val="AA00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672093"/>
            <a:ext cx="4702823" cy="421061"/>
          </a:xfrm>
          <a:prstGeom prst="rect">
            <a:avLst/>
          </a:pr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112457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FB861B61-643E-7D14-D771-2A7BF1205723}"/>
              </a:ext>
            </a:extLst>
          </p:cNvPr>
          <p:cNvSpPr/>
          <p:nvPr userDrawn="1"/>
        </p:nvSpPr>
        <p:spPr>
          <a:xfrm>
            <a:off x="10134600" y="-28393"/>
            <a:ext cx="2068286" cy="1119323"/>
          </a:xfrm>
          <a:prstGeom prst="rect">
            <a:avLst/>
          </a:prstGeom>
          <a:solidFill>
            <a:srgbClr val="00396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0626853" y="297104"/>
            <a:ext cx="1441475" cy="419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Review/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361243" y="16591"/>
            <a:ext cx="1747805" cy="419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Systematic</a:t>
            </a:r>
          </a:p>
        </p:txBody>
      </p:sp>
      <p:sp>
        <p:nvSpPr>
          <p:cNvPr id="29" name="Flowchart: Stored Data 4">
            <a:extLst>
              <a:ext uri="{FF2B5EF4-FFF2-40B4-BE49-F238E27FC236}">
                <a16:creationId xmlns:a16="http://schemas.microsoft.com/office/drawing/2014/main" id="{17034CCF-1EDD-D498-AB89-09358AFA3492}"/>
              </a:ext>
            </a:extLst>
          </p:cNvPr>
          <p:cNvSpPr/>
          <p:nvPr userDrawn="1"/>
        </p:nvSpPr>
        <p:spPr>
          <a:xfrm rot="16200000" flipV="1">
            <a:off x="2901409" y="2274353"/>
            <a:ext cx="1684645" cy="7491425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0 h 9996"/>
              <a:gd name="connsiteX1" fmla="*/ 6799 w 10000"/>
              <a:gd name="connsiteY1" fmla="*/ 3842 h 9996"/>
              <a:gd name="connsiteX2" fmla="*/ 6949 w 10000"/>
              <a:gd name="connsiteY2" fmla="*/ 9633 h 9996"/>
              <a:gd name="connsiteX3" fmla="*/ 10000 w 10000"/>
              <a:gd name="connsiteY3" fmla="*/ 9992 h 9996"/>
              <a:gd name="connsiteX4" fmla="*/ 128 w 10000"/>
              <a:gd name="connsiteY4" fmla="*/ 9996 h 9996"/>
              <a:gd name="connsiteX5" fmla="*/ 0 w 10000"/>
              <a:gd name="connsiteY5" fmla="*/ 0 h 9996"/>
              <a:gd name="connsiteX0" fmla="*/ 0 w 9895"/>
              <a:gd name="connsiteY0" fmla="*/ 11 h 6156"/>
              <a:gd name="connsiteX1" fmla="*/ 6694 w 9895"/>
              <a:gd name="connsiteY1" fmla="*/ 0 h 6156"/>
              <a:gd name="connsiteX2" fmla="*/ 6844 w 9895"/>
              <a:gd name="connsiteY2" fmla="*/ 5793 h 6156"/>
              <a:gd name="connsiteX3" fmla="*/ 9895 w 9895"/>
              <a:gd name="connsiteY3" fmla="*/ 6152 h 6156"/>
              <a:gd name="connsiteX4" fmla="*/ 23 w 9895"/>
              <a:gd name="connsiteY4" fmla="*/ 6156 h 6156"/>
              <a:gd name="connsiteX5" fmla="*/ 0 w 9895"/>
              <a:gd name="connsiteY5" fmla="*/ 11 h 6156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1030 w 11007"/>
              <a:gd name="connsiteY4" fmla="*/ 10000 h 10000"/>
              <a:gd name="connsiteX5" fmla="*/ 0 w 11007"/>
              <a:gd name="connsiteY5" fmla="*/ 7 h 10000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23 w 11007"/>
              <a:gd name="connsiteY4" fmla="*/ 10000 h 10000"/>
              <a:gd name="connsiteX5" fmla="*/ 0 w 11007"/>
              <a:gd name="connsiteY5" fmla="*/ 7 h 10000"/>
              <a:gd name="connsiteX0" fmla="*/ 76 w 10988"/>
              <a:gd name="connsiteY0" fmla="*/ 45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76 w 10988"/>
              <a:gd name="connsiteY5" fmla="*/ 45 h 10000"/>
              <a:gd name="connsiteX0" fmla="*/ 16 w 10988"/>
              <a:gd name="connsiteY0" fmla="*/ 20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16 w 10988"/>
              <a:gd name="connsiteY5" fmla="*/ 20 h 10000"/>
              <a:gd name="connsiteX0" fmla="*/ 16 w 10988"/>
              <a:gd name="connsiteY0" fmla="*/ 0 h 9980"/>
              <a:gd name="connsiteX1" fmla="*/ 7753 w 10988"/>
              <a:gd name="connsiteY1" fmla="*/ 0 h 9980"/>
              <a:gd name="connsiteX2" fmla="*/ 7905 w 10988"/>
              <a:gd name="connsiteY2" fmla="*/ 9390 h 9980"/>
              <a:gd name="connsiteX3" fmla="*/ 10988 w 10988"/>
              <a:gd name="connsiteY3" fmla="*/ 9974 h 9980"/>
              <a:gd name="connsiteX4" fmla="*/ 4 w 10988"/>
              <a:gd name="connsiteY4" fmla="*/ 9980 h 9980"/>
              <a:gd name="connsiteX5" fmla="*/ 16 w 10988"/>
              <a:gd name="connsiteY5" fmla="*/ 0 h 9980"/>
              <a:gd name="connsiteX0" fmla="*/ 0 w 9985"/>
              <a:gd name="connsiteY0" fmla="*/ 0 h 9994"/>
              <a:gd name="connsiteX1" fmla="*/ 7041 w 9985"/>
              <a:gd name="connsiteY1" fmla="*/ 0 h 9994"/>
              <a:gd name="connsiteX2" fmla="*/ 7179 w 9985"/>
              <a:gd name="connsiteY2" fmla="*/ 9409 h 9994"/>
              <a:gd name="connsiteX3" fmla="*/ 9985 w 9985"/>
              <a:gd name="connsiteY3" fmla="*/ 9994 h 9994"/>
              <a:gd name="connsiteX4" fmla="*/ 11 w 9985"/>
              <a:gd name="connsiteY4" fmla="*/ 9987 h 9994"/>
              <a:gd name="connsiteX5" fmla="*/ 0 w 9985"/>
              <a:gd name="connsiteY5" fmla="*/ 0 h 9994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11 w 10000"/>
              <a:gd name="connsiteY4" fmla="*/ 9996 h 10000"/>
              <a:gd name="connsiteX5" fmla="*/ 0 w 10000"/>
              <a:gd name="connsiteY5" fmla="*/ 0 h 10000"/>
              <a:gd name="connsiteX0" fmla="*/ 35 w 10035"/>
              <a:gd name="connsiteY0" fmla="*/ 0 h 10009"/>
              <a:gd name="connsiteX1" fmla="*/ 7087 w 10035"/>
              <a:gd name="connsiteY1" fmla="*/ 0 h 10009"/>
              <a:gd name="connsiteX2" fmla="*/ 7225 w 10035"/>
              <a:gd name="connsiteY2" fmla="*/ 9415 h 10009"/>
              <a:gd name="connsiteX3" fmla="*/ 10035 w 10035"/>
              <a:gd name="connsiteY3" fmla="*/ 10000 h 10009"/>
              <a:gd name="connsiteX4" fmla="*/ 3 w 10035"/>
              <a:gd name="connsiteY4" fmla="*/ 10009 h 10009"/>
              <a:gd name="connsiteX5" fmla="*/ 35 w 10035"/>
              <a:gd name="connsiteY5" fmla="*/ 0 h 10009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66 w 10000"/>
              <a:gd name="connsiteY4" fmla="*/ 9989 h 10000"/>
              <a:gd name="connsiteX5" fmla="*/ 0 w 10000"/>
              <a:gd name="connsiteY5" fmla="*/ 0 h 10000"/>
              <a:gd name="connsiteX0" fmla="*/ 0 w 10000"/>
              <a:gd name="connsiteY0" fmla="*/ 0 h 10002"/>
              <a:gd name="connsiteX1" fmla="*/ 7052 w 10000"/>
              <a:gd name="connsiteY1" fmla="*/ 0 h 10002"/>
              <a:gd name="connsiteX2" fmla="*/ 7190 w 10000"/>
              <a:gd name="connsiteY2" fmla="*/ 9415 h 10002"/>
              <a:gd name="connsiteX3" fmla="*/ 10000 w 10000"/>
              <a:gd name="connsiteY3" fmla="*/ 10000 h 10002"/>
              <a:gd name="connsiteX4" fmla="*/ 23 w 10000"/>
              <a:gd name="connsiteY4" fmla="*/ 10002 h 10002"/>
              <a:gd name="connsiteX5" fmla="*/ 0 w 10000"/>
              <a:gd name="connsiteY5" fmla="*/ 0 h 10002"/>
              <a:gd name="connsiteX0" fmla="*/ 164 w 10164"/>
              <a:gd name="connsiteY0" fmla="*/ 0 h 10000"/>
              <a:gd name="connsiteX1" fmla="*/ 7216 w 10164"/>
              <a:gd name="connsiteY1" fmla="*/ 0 h 10000"/>
              <a:gd name="connsiteX2" fmla="*/ 7354 w 10164"/>
              <a:gd name="connsiteY2" fmla="*/ 9415 h 10000"/>
              <a:gd name="connsiteX3" fmla="*/ 10164 w 10164"/>
              <a:gd name="connsiteY3" fmla="*/ 10000 h 10000"/>
              <a:gd name="connsiteX4" fmla="*/ 2 w 10164"/>
              <a:gd name="connsiteY4" fmla="*/ 9999 h 10000"/>
              <a:gd name="connsiteX5" fmla="*/ 164 w 10164"/>
              <a:gd name="connsiteY5" fmla="*/ 0 h 10000"/>
              <a:gd name="connsiteX0" fmla="*/ 163 w 10163"/>
              <a:gd name="connsiteY0" fmla="*/ 0 h 10000"/>
              <a:gd name="connsiteX1" fmla="*/ 7215 w 10163"/>
              <a:gd name="connsiteY1" fmla="*/ 0 h 10000"/>
              <a:gd name="connsiteX2" fmla="*/ 7353 w 10163"/>
              <a:gd name="connsiteY2" fmla="*/ 9415 h 10000"/>
              <a:gd name="connsiteX3" fmla="*/ 10163 w 10163"/>
              <a:gd name="connsiteY3" fmla="*/ 10000 h 10000"/>
              <a:gd name="connsiteX4" fmla="*/ 1 w 10163"/>
              <a:gd name="connsiteY4" fmla="*/ 9999 h 10000"/>
              <a:gd name="connsiteX5" fmla="*/ 163 w 10163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3 h 10003"/>
              <a:gd name="connsiteX1" fmla="*/ 7335 w 10174"/>
              <a:gd name="connsiteY1" fmla="*/ 0 h 10003"/>
              <a:gd name="connsiteX2" fmla="*/ 7364 w 10174"/>
              <a:gd name="connsiteY2" fmla="*/ 9418 h 10003"/>
              <a:gd name="connsiteX3" fmla="*/ 10174 w 10174"/>
              <a:gd name="connsiteY3" fmla="*/ 10003 h 10003"/>
              <a:gd name="connsiteX4" fmla="*/ 12 w 10174"/>
              <a:gd name="connsiteY4" fmla="*/ 10002 h 10003"/>
              <a:gd name="connsiteX5" fmla="*/ 0 w 10174"/>
              <a:gd name="connsiteY5" fmla="*/ 3 h 10003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0 w 9613"/>
              <a:gd name="connsiteY0" fmla="*/ 3 h 10009"/>
              <a:gd name="connsiteX1" fmla="*/ 6785 w 9613"/>
              <a:gd name="connsiteY1" fmla="*/ 0 h 10009"/>
              <a:gd name="connsiteX2" fmla="*/ 6803 w 9613"/>
              <a:gd name="connsiteY2" fmla="*/ 9424 h 10009"/>
              <a:gd name="connsiteX3" fmla="*/ 9613 w 9613"/>
              <a:gd name="connsiteY3" fmla="*/ 10009 h 10009"/>
              <a:gd name="connsiteX4" fmla="*/ 95 w 9613"/>
              <a:gd name="connsiteY4" fmla="*/ 9998 h 10009"/>
              <a:gd name="connsiteX5" fmla="*/ 0 w 9613"/>
              <a:gd name="connsiteY5" fmla="*/ 3 h 10009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3"/>
                </a:moveTo>
                <a:lnTo>
                  <a:pt x="7058" y="0"/>
                </a:lnTo>
                <a:cubicBezTo>
                  <a:pt x="7049" y="2528"/>
                  <a:pt x="7068" y="8825"/>
                  <a:pt x="7077" y="9416"/>
                </a:cubicBezTo>
                <a:cubicBezTo>
                  <a:pt x="7052" y="9743"/>
                  <a:pt x="8384" y="10000"/>
                  <a:pt x="10000" y="10000"/>
                </a:cubicBezTo>
                <a:lnTo>
                  <a:pt x="14" y="9999"/>
                </a:lnTo>
                <a:cubicBezTo>
                  <a:pt x="7" y="7401"/>
                  <a:pt x="15" y="1749"/>
                  <a:pt x="0" y="3"/>
                </a:cubicBezTo>
                <a:close/>
              </a:path>
            </a:pathLst>
          </a:custGeom>
          <a:solidFill>
            <a:srgbClr val="AA00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AD86AC-4C87-1793-B8DA-143F6DFB4B75}"/>
              </a:ext>
            </a:extLst>
          </p:cNvPr>
          <p:cNvSpPr txBox="1"/>
          <p:nvPr userDrawn="1"/>
        </p:nvSpPr>
        <p:spPr>
          <a:xfrm>
            <a:off x="10246589" y="585744"/>
            <a:ext cx="2225725" cy="419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Meta-analysis</a:t>
            </a:r>
          </a:p>
        </p:txBody>
      </p:sp>
    </p:spTree>
    <p:extLst>
      <p:ext uri="{BB962C8B-B14F-4D97-AF65-F5344CB8AC3E}">
        <p14:creationId xmlns:p14="http://schemas.microsoft.com/office/powerpoint/2010/main" val="2059782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01/05/2024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2" r:id="rId3"/>
    <p:sldLayoutId id="214748365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10233660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/>
            <a:r>
              <a:rPr lang="en-GB" sz="3000" b="1" dirty="0">
                <a:solidFill>
                  <a:schemeClr val="bg1"/>
                </a:solidFill>
                <a:effectLst/>
                <a:latin typeface="+mn-lt"/>
                <a:ea typeface="Times New Roman" panose="02020603050405020304" pitchFamily="18" charset="0"/>
              </a:rPr>
              <a:t>Dialysis for paediatric </a:t>
            </a:r>
            <a:r>
              <a:rPr lang="en-GB" sz="3000" b="1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</a:rPr>
              <a:t>a</a:t>
            </a:r>
            <a:r>
              <a:rPr lang="en-GB" sz="3000" b="1" dirty="0">
                <a:solidFill>
                  <a:schemeClr val="bg1"/>
                </a:solidFill>
                <a:effectLst/>
                <a:latin typeface="+mn-lt"/>
                <a:ea typeface="Times New Roman" panose="02020603050405020304" pitchFamily="18" charset="0"/>
              </a:rPr>
              <a:t>cute </a:t>
            </a:r>
            <a:r>
              <a:rPr lang="en-GB" sz="3000" b="1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</a:rPr>
              <a:t>k</a:t>
            </a:r>
            <a:r>
              <a:rPr lang="en-GB" sz="3000" b="1" dirty="0">
                <a:solidFill>
                  <a:schemeClr val="bg1"/>
                </a:solidFill>
                <a:effectLst/>
                <a:latin typeface="+mn-lt"/>
                <a:ea typeface="Times New Roman" panose="02020603050405020304" pitchFamily="18" charset="0"/>
              </a:rPr>
              <a:t>idney </a:t>
            </a:r>
            <a:r>
              <a:rPr lang="en-GB" sz="3000" b="1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</a:rPr>
              <a:t>i</a:t>
            </a:r>
            <a:r>
              <a:rPr lang="en-GB" sz="3000" b="1" dirty="0">
                <a:solidFill>
                  <a:schemeClr val="bg1"/>
                </a:solidFill>
                <a:effectLst/>
                <a:latin typeface="+mn-lt"/>
                <a:ea typeface="Times New Roman" panose="02020603050405020304" pitchFamily="18" charset="0"/>
              </a:rPr>
              <a:t>njury in Cape Town, South Africa</a:t>
            </a:r>
            <a:endParaRPr lang="en-ZA" sz="3000" dirty="0">
              <a:solidFill>
                <a:schemeClr val="bg1"/>
              </a:solidFill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0182" y="1189759"/>
            <a:ext cx="11499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AIM</a:t>
            </a:r>
            <a:r>
              <a:rPr lang="en-GB" dirty="0">
                <a:solidFill>
                  <a:schemeClr val="bg1"/>
                </a:solidFill>
              </a:rPr>
              <a:t>: Describing acute peritoneal dialysis (PD) as “PD First for Paediatric AKI” for children with AKI requiring dialysis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3448" y="1735287"/>
            <a:ext cx="11505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5AA"/>
                </a:solidFill>
              </a:rPr>
              <a:t>DESIGN &amp; OUTCOMES</a:t>
            </a:r>
            <a:r>
              <a:rPr lang="en-GB" dirty="0">
                <a:solidFill>
                  <a:srgbClr val="0065AA"/>
                </a:solidFill>
              </a:rPr>
              <a:t>: Retrospective review of dialysis for AKI Red Cross Children’s Hospital 1998 - 2020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79856" y="567891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McCulloch MI et al. 2024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3448" y="5719172"/>
            <a:ext cx="7141846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</a:rPr>
              <a:t>CONCLUSION</a:t>
            </a:r>
            <a:r>
              <a:rPr lang="en-GB" dirty="0">
                <a:solidFill>
                  <a:schemeClr val="bg1"/>
                </a:solidFill>
              </a:rPr>
              <a:t>: “</a:t>
            </a:r>
            <a:r>
              <a:rPr lang="en-GB" sz="18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PD First for Paediatric AKI” remains a valuable modality especially in low resource settings. We demonstrate an acceptable survival rate in children with AKI requiring dialysis without which most of these children would not survive. </a:t>
            </a: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Freeform: Shape 46">
            <a:extLst>
              <a:ext uri="{FF2B5EF4-FFF2-40B4-BE49-F238E27FC236}">
                <a16:creationId xmlns:a16="http://schemas.microsoft.com/office/drawing/2014/main" id="{3A58589C-07E1-8A96-ED4D-06C39402E4E7}"/>
              </a:ext>
            </a:extLst>
          </p:cNvPr>
          <p:cNvSpPr/>
          <p:nvPr/>
        </p:nvSpPr>
        <p:spPr>
          <a:xfrm>
            <a:off x="621305" y="3111295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296DC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4" name="Freeform: Shape 46">
            <a:extLst>
              <a:ext uri="{FF2B5EF4-FFF2-40B4-BE49-F238E27FC236}">
                <a16:creationId xmlns:a16="http://schemas.microsoft.com/office/drawing/2014/main" id="{B2C250D6-8BF8-54C4-B8A1-8326F30779A4}"/>
              </a:ext>
            </a:extLst>
          </p:cNvPr>
          <p:cNvSpPr/>
          <p:nvPr/>
        </p:nvSpPr>
        <p:spPr>
          <a:xfrm>
            <a:off x="1579817" y="3228923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65AA0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6" name="Freeform: Shape 46">
            <a:extLst>
              <a:ext uri="{FF2B5EF4-FFF2-40B4-BE49-F238E27FC236}">
                <a16:creationId xmlns:a16="http://schemas.microsoft.com/office/drawing/2014/main" id="{BCF2DA0F-77AA-144F-9170-9A283D321406}"/>
              </a:ext>
            </a:extLst>
          </p:cNvPr>
          <p:cNvSpPr/>
          <p:nvPr/>
        </p:nvSpPr>
        <p:spPr>
          <a:xfrm>
            <a:off x="1098068" y="3327524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AA0065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7" name="Freeform: Shape 46">
            <a:extLst>
              <a:ext uri="{FF2B5EF4-FFF2-40B4-BE49-F238E27FC236}">
                <a16:creationId xmlns:a16="http://schemas.microsoft.com/office/drawing/2014/main" id="{60C2CFB2-5F63-0A59-580E-E90525604DA7}"/>
              </a:ext>
            </a:extLst>
          </p:cNvPr>
          <p:cNvSpPr/>
          <p:nvPr/>
        </p:nvSpPr>
        <p:spPr>
          <a:xfrm>
            <a:off x="1988525" y="3594535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BC7113-F07D-8E7A-A8AA-3A08FF917E64}"/>
              </a:ext>
            </a:extLst>
          </p:cNvPr>
          <p:cNvSpPr txBox="1"/>
          <p:nvPr/>
        </p:nvSpPr>
        <p:spPr>
          <a:xfrm>
            <a:off x="148546" y="2069100"/>
            <a:ext cx="28219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593 Children with AKI dialysed</a:t>
            </a:r>
          </a:p>
          <a:p>
            <a:r>
              <a:rPr lang="en-US" sz="1600" dirty="0"/>
              <a:t>All dialysis modalities available, </a:t>
            </a:r>
          </a:p>
          <a:p>
            <a:r>
              <a:rPr lang="en-US" sz="1600" dirty="0"/>
              <a:t>including neonatal CKRT</a:t>
            </a:r>
          </a:p>
          <a:p>
            <a:r>
              <a:rPr lang="en-US" sz="1600" dirty="0"/>
              <a:t>‘Acute Start’ dialysis in all cases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59319E-52BB-2506-FC5C-8D91BE717F54}"/>
              </a:ext>
            </a:extLst>
          </p:cNvPr>
          <p:cNvSpPr/>
          <p:nvPr/>
        </p:nvSpPr>
        <p:spPr>
          <a:xfrm>
            <a:off x="4661237" y="3338216"/>
            <a:ext cx="1735313" cy="861453"/>
          </a:xfrm>
          <a:prstGeom prst="rect">
            <a:avLst/>
          </a:prstGeom>
          <a:noFill/>
          <a:ln w="41275">
            <a:solidFill>
              <a:srgbClr val="296D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296DC0"/>
                </a:solidFill>
              </a:rPr>
              <a:t>Median age 6.4 mos</a:t>
            </a:r>
          </a:p>
          <a:p>
            <a:pPr algn="ctr"/>
            <a:r>
              <a:rPr lang="en-GB" sz="1400" dirty="0">
                <a:solidFill>
                  <a:srgbClr val="296DC0"/>
                </a:solidFill>
              </a:rPr>
              <a:t>Median weight 6.0kg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FAF98F-A99D-7E81-FA58-66117D35CBBD}"/>
              </a:ext>
            </a:extLst>
          </p:cNvPr>
          <p:cNvSpPr/>
          <p:nvPr/>
        </p:nvSpPr>
        <p:spPr>
          <a:xfrm>
            <a:off x="2449815" y="3484741"/>
            <a:ext cx="1728385" cy="614223"/>
          </a:xfrm>
          <a:prstGeom prst="rect">
            <a:avLst/>
          </a:prstGeom>
          <a:solidFill>
            <a:srgbClr val="296DC0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463 (78.1%) </a:t>
            </a:r>
          </a:p>
          <a:p>
            <a:pPr algn="ctr"/>
            <a:r>
              <a:rPr lang="en-GB" sz="1400" dirty="0"/>
              <a:t>PD first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FAE6B3-C191-488F-B772-18CE73568D5B}"/>
              </a:ext>
            </a:extLst>
          </p:cNvPr>
          <p:cNvSpPr/>
          <p:nvPr/>
        </p:nvSpPr>
        <p:spPr>
          <a:xfrm>
            <a:off x="2449814" y="4488192"/>
            <a:ext cx="1728385" cy="614223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130 (21.9%)</a:t>
            </a:r>
          </a:p>
          <a:p>
            <a:pPr algn="ctr"/>
            <a:r>
              <a:rPr lang="en-GB" sz="1400" dirty="0"/>
              <a:t>Extracorporeal Dialysis (ECD)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BC59255-C43C-A2F4-1DF7-989A2A7D1D61}"/>
              </a:ext>
            </a:extLst>
          </p:cNvPr>
          <p:cNvSpPr/>
          <p:nvPr/>
        </p:nvSpPr>
        <p:spPr>
          <a:xfrm>
            <a:off x="4691926" y="4499124"/>
            <a:ext cx="1784098" cy="622841"/>
          </a:xfrm>
          <a:prstGeom prst="rect">
            <a:avLst/>
          </a:prstGeom>
          <a:noFill/>
          <a:ln w="41275">
            <a:solidFill>
              <a:srgbClr val="AA006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AA0065"/>
                </a:solidFill>
              </a:rPr>
              <a:t>Median age 73.9 mos</a:t>
            </a:r>
          </a:p>
          <a:p>
            <a:pPr algn="ctr"/>
            <a:r>
              <a:rPr lang="en-GB" sz="1400" dirty="0">
                <a:solidFill>
                  <a:srgbClr val="AA0065"/>
                </a:solidFill>
              </a:rPr>
              <a:t>Median weight 20.0kg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54C913D-2E12-1E62-E655-00EA267329DF}"/>
              </a:ext>
            </a:extLst>
          </p:cNvPr>
          <p:cNvCxnSpPr/>
          <p:nvPr/>
        </p:nvCxnSpPr>
        <p:spPr>
          <a:xfrm>
            <a:off x="3945404" y="3842382"/>
            <a:ext cx="715833" cy="0"/>
          </a:xfrm>
          <a:prstGeom prst="straightConnector1">
            <a:avLst/>
          </a:prstGeom>
          <a:ln w="31750">
            <a:solidFill>
              <a:srgbClr val="296DC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C8E4B88-58A0-EA91-F411-295C2983ED60}"/>
              </a:ext>
            </a:extLst>
          </p:cNvPr>
          <p:cNvCxnSpPr/>
          <p:nvPr/>
        </p:nvCxnSpPr>
        <p:spPr>
          <a:xfrm>
            <a:off x="3945404" y="4823268"/>
            <a:ext cx="715833" cy="0"/>
          </a:xfrm>
          <a:prstGeom prst="straightConnector1">
            <a:avLst/>
          </a:prstGeom>
          <a:ln w="31750">
            <a:solidFill>
              <a:srgbClr val="AA0065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938BD47F-64C9-7D80-A327-7525F527A2E4}"/>
              </a:ext>
            </a:extLst>
          </p:cNvPr>
          <p:cNvSpPr/>
          <p:nvPr/>
        </p:nvSpPr>
        <p:spPr>
          <a:xfrm>
            <a:off x="6845946" y="2284093"/>
            <a:ext cx="1735313" cy="905353"/>
          </a:xfrm>
          <a:prstGeom prst="rect">
            <a:avLst/>
          </a:prstGeom>
          <a:noFill/>
          <a:ln w="41275">
            <a:solidFill>
              <a:srgbClr val="296D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296DC0"/>
                </a:solidFill>
              </a:rPr>
              <a:t>Seldinger Soft PD catheters</a:t>
            </a:r>
          </a:p>
          <a:p>
            <a:pPr algn="ctr"/>
            <a:r>
              <a:rPr lang="en-GB" sz="1400" dirty="0">
                <a:solidFill>
                  <a:srgbClr val="296DC0"/>
                </a:solidFill>
              </a:rPr>
              <a:t>83%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45DE09B-3AE4-0142-A1D3-EB2B71B84D0C}"/>
              </a:ext>
            </a:extLst>
          </p:cNvPr>
          <p:cNvSpPr/>
          <p:nvPr/>
        </p:nvSpPr>
        <p:spPr>
          <a:xfrm>
            <a:off x="9327531" y="2061561"/>
            <a:ext cx="2738475" cy="619063"/>
          </a:xfrm>
          <a:prstGeom prst="rect">
            <a:avLst/>
          </a:prstGeom>
          <a:solidFill>
            <a:srgbClr val="65AA00"/>
          </a:solidFill>
          <a:ln w="41275">
            <a:solidFill>
              <a:srgbClr val="65AA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Inserted by paediatricians at bedside 84.1%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E77C0C0-9A7F-23BC-6644-D1172E365810}"/>
              </a:ext>
            </a:extLst>
          </p:cNvPr>
          <p:cNvSpPr/>
          <p:nvPr/>
        </p:nvSpPr>
        <p:spPr>
          <a:xfrm>
            <a:off x="9329573" y="2791002"/>
            <a:ext cx="2738475" cy="622841"/>
          </a:xfrm>
          <a:prstGeom prst="rect">
            <a:avLst/>
          </a:prstGeom>
          <a:noFill/>
          <a:ln w="41275">
            <a:solidFill>
              <a:srgbClr val="65AA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65AA00"/>
                </a:solidFill>
              </a:rPr>
              <a:t>Inserted by surgeons in theatre 15.9%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A096507-DB8C-CDEF-21B9-75E8934C74B3}"/>
              </a:ext>
            </a:extLst>
          </p:cNvPr>
          <p:cNvCxnSpPr>
            <a:cxnSpLocks/>
          </p:cNvCxnSpPr>
          <p:nvPr/>
        </p:nvCxnSpPr>
        <p:spPr>
          <a:xfrm flipV="1">
            <a:off x="6060141" y="2723504"/>
            <a:ext cx="831766" cy="580795"/>
          </a:xfrm>
          <a:prstGeom prst="straightConnector1">
            <a:avLst/>
          </a:prstGeom>
          <a:ln w="31750">
            <a:solidFill>
              <a:srgbClr val="296DC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A2AA55C-7367-A397-4B70-A26CFD0B7D3D}"/>
              </a:ext>
            </a:extLst>
          </p:cNvPr>
          <p:cNvCxnSpPr/>
          <p:nvPr/>
        </p:nvCxnSpPr>
        <p:spPr>
          <a:xfrm>
            <a:off x="8653634" y="2371092"/>
            <a:ext cx="715833" cy="0"/>
          </a:xfrm>
          <a:prstGeom prst="straightConnector1">
            <a:avLst/>
          </a:prstGeom>
          <a:ln w="31750">
            <a:solidFill>
              <a:srgbClr val="65AA0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E97EB43-9B8A-EE75-809A-B9030B79B61D}"/>
              </a:ext>
            </a:extLst>
          </p:cNvPr>
          <p:cNvCxnSpPr/>
          <p:nvPr/>
        </p:nvCxnSpPr>
        <p:spPr>
          <a:xfrm>
            <a:off x="8638144" y="3062576"/>
            <a:ext cx="715833" cy="0"/>
          </a:xfrm>
          <a:prstGeom prst="straightConnector1">
            <a:avLst/>
          </a:prstGeom>
          <a:ln w="31750">
            <a:solidFill>
              <a:srgbClr val="65AA0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DA01D151-55D8-DE4B-08F2-C39D68E890BE}"/>
              </a:ext>
            </a:extLst>
          </p:cNvPr>
          <p:cNvSpPr/>
          <p:nvPr/>
        </p:nvSpPr>
        <p:spPr>
          <a:xfrm>
            <a:off x="10337621" y="3572344"/>
            <a:ext cx="1728385" cy="614223"/>
          </a:xfrm>
          <a:prstGeom prst="rect">
            <a:avLst/>
          </a:prstGeom>
          <a:solidFill>
            <a:srgbClr val="296DC0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Survival PD 55.6%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8B8F6A4-B5B0-4354-D62F-1B0173C0E535}"/>
              </a:ext>
            </a:extLst>
          </p:cNvPr>
          <p:cNvSpPr/>
          <p:nvPr/>
        </p:nvSpPr>
        <p:spPr>
          <a:xfrm>
            <a:off x="10355317" y="4344073"/>
            <a:ext cx="1728385" cy="614223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Survival ECD 75.4%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DC59849-44CF-3959-A329-206F5D53E049}"/>
              </a:ext>
            </a:extLst>
          </p:cNvPr>
          <p:cNvCxnSpPr>
            <a:cxnSpLocks/>
          </p:cNvCxnSpPr>
          <p:nvPr/>
        </p:nvCxnSpPr>
        <p:spPr>
          <a:xfrm>
            <a:off x="6413071" y="3850844"/>
            <a:ext cx="465228" cy="0"/>
          </a:xfrm>
          <a:prstGeom prst="straightConnector1">
            <a:avLst/>
          </a:prstGeom>
          <a:ln w="31750">
            <a:solidFill>
              <a:srgbClr val="296DC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E5BD2C5-92DB-3427-DEF4-D234801BD57E}"/>
              </a:ext>
            </a:extLst>
          </p:cNvPr>
          <p:cNvCxnSpPr>
            <a:cxnSpLocks/>
          </p:cNvCxnSpPr>
          <p:nvPr/>
        </p:nvCxnSpPr>
        <p:spPr>
          <a:xfrm flipV="1">
            <a:off x="6476024" y="4654640"/>
            <a:ext cx="369922" cy="6612"/>
          </a:xfrm>
          <a:prstGeom prst="straightConnector1">
            <a:avLst/>
          </a:prstGeom>
          <a:ln w="31750">
            <a:solidFill>
              <a:srgbClr val="AA0065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019EBDC1-E283-5D19-9EAF-0477B9479D17}"/>
              </a:ext>
            </a:extLst>
          </p:cNvPr>
          <p:cNvSpPr/>
          <p:nvPr/>
        </p:nvSpPr>
        <p:spPr>
          <a:xfrm>
            <a:off x="6878299" y="3605300"/>
            <a:ext cx="2235101" cy="1318754"/>
          </a:xfrm>
          <a:prstGeom prst="rect">
            <a:avLst/>
          </a:prstGeom>
          <a:noFill/>
          <a:ln w="41275">
            <a:solidFill>
              <a:srgbClr val="00437A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00437A"/>
                </a:solidFill>
              </a:rPr>
              <a:t>Overall Survival 57.8%</a:t>
            </a:r>
          </a:p>
          <a:p>
            <a:pPr algn="ctr"/>
            <a:r>
              <a:rPr lang="en-GB" sz="1400" dirty="0">
                <a:solidFill>
                  <a:srgbClr val="00437A"/>
                </a:solidFill>
              </a:rPr>
              <a:t>&lt;1 month – 47.5%</a:t>
            </a:r>
          </a:p>
          <a:p>
            <a:pPr algn="ctr"/>
            <a:r>
              <a:rPr lang="en-GB" sz="1400" dirty="0">
                <a:solidFill>
                  <a:srgbClr val="00437A"/>
                </a:solidFill>
              </a:rPr>
              <a:t>&lt;1 year – 49.2%</a:t>
            </a:r>
          </a:p>
          <a:p>
            <a:pPr algn="ctr"/>
            <a:r>
              <a:rPr lang="en-GB" sz="1400" dirty="0">
                <a:solidFill>
                  <a:srgbClr val="00437A"/>
                </a:solidFill>
              </a:rPr>
              <a:t>&gt;1 year 70.4%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EE9C36F-1A55-2001-A3D2-30CB9375264F}"/>
              </a:ext>
            </a:extLst>
          </p:cNvPr>
          <p:cNvCxnSpPr>
            <a:cxnSpLocks/>
          </p:cNvCxnSpPr>
          <p:nvPr/>
        </p:nvCxnSpPr>
        <p:spPr>
          <a:xfrm flipV="1">
            <a:off x="9113400" y="3879455"/>
            <a:ext cx="1241917" cy="8463"/>
          </a:xfrm>
          <a:prstGeom prst="straightConnector1">
            <a:avLst/>
          </a:prstGeom>
          <a:ln w="31750">
            <a:solidFill>
              <a:srgbClr val="296DC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815EB3B-68FD-0B58-3E96-B16421B710A4}"/>
              </a:ext>
            </a:extLst>
          </p:cNvPr>
          <p:cNvCxnSpPr>
            <a:cxnSpLocks/>
          </p:cNvCxnSpPr>
          <p:nvPr/>
        </p:nvCxnSpPr>
        <p:spPr>
          <a:xfrm>
            <a:off x="9113400" y="4651184"/>
            <a:ext cx="1241917" cy="20137"/>
          </a:xfrm>
          <a:prstGeom prst="straightConnector1">
            <a:avLst/>
          </a:prstGeom>
          <a:ln w="31750">
            <a:solidFill>
              <a:srgbClr val="AA0065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31C1646-64BF-4032-936C-BB33EE10783F}"/>
              </a:ext>
            </a:extLst>
          </p:cNvPr>
          <p:cNvSpPr txBox="1"/>
          <p:nvPr/>
        </p:nvSpPr>
        <p:spPr>
          <a:xfrm>
            <a:off x="120669" y="4319252"/>
            <a:ext cx="25549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Median age 9.0 mos</a:t>
            </a:r>
          </a:p>
          <a:p>
            <a:r>
              <a:rPr lang="en-GB" sz="16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IQR 1.3</a:t>
            </a:r>
            <a:r>
              <a:rPr lang="en-GB" sz="16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GB" sz="16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– 69.6 months</a:t>
            </a:r>
          </a:p>
          <a:p>
            <a:r>
              <a:rPr lang="en-GB" sz="1600" dirty="0">
                <a:solidFill>
                  <a:srgbClr val="000000"/>
                </a:solidFill>
                <a:ea typeface="Times New Roman" panose="02020603050405020304" pitchFamily="18" charset="0"/>
              </a:rPr>
              <a:t>M</a:t>
            </a:r>
            <a:r>
              <a:rPr lang="en-GB" sz="16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edian weight 7.0 kg </a:t>
            </a:r>
          </a:p>
          <a:p>
            <a:r>
              <a:rPr lang="en-GB" sz="16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IQR 3.0 – 16.0 kg</a:t>
            </a:r>
          </a:p>
          <a:p>
            <a:r>
              <a:rPr lang="en-GB" sz="16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38.6% were &lt;5 kg</a:t>
            </a:r>
            <a:r>
              <a:rPr lang="en-ZA" sz="1600" dirty="0">
                <a:effectLst/>
              </a:rPr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222</Words>
  <Application>Microsoft Office PowerPoint</Application>
  <PresentationFormat>Widescreen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/>
  <cp:lastModifiedBy/>
  <cp:revision>60</cp:revision>
  <dcterms:created xsi:type="dcterms:W3CDTF">2019-06-13T12:30:18Z</dcterms:created>
  <dcterms:modified xsi:type="dcterms:W3CDTF">2024-05-01T22:11:53Z</dcterms:modified>
</cp:coreProperties>
</file>