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89" r:id="rId2"/>
    <p:sldId id="256" r:id="rId3"/>
    <p:sldId id="272" r:id="rId4"/>
    <p:sldId id="287" r:id="rId5"/>
    <p:sldId id="273" r:id="rId6"/>
    <p:sldId id="279" r:id="rId7"/>
    <p:sldId id="280" r:id="rId8"/>
    <p:sldId id="276" r:id="rId9"/>
    <p:sldId id="277" r:id="rId10"/>
    <p:sldId id="278" r:id="rId11"/>
    <p:sldId id="284" r:id="rId12"/>
    <p:sldId id="288" r:id="rId13"/>
  </p:sldIdLst>
  <p:sldSz cx="6858000" cy="9144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iavoni Giovanna" initials="SG" lastIdx="2" clrIdx="0">
    <p:extLst>
      <p:ext uri="{19B8F6BF-5375-455C-9EA6-DF929625EA0E}">
        <p15:presenceInfo xmlns:p15="http://schemas.microsoft.com/office/powerpoint/2012/main" userId="S-1-5-21-1551380472-522478087-31540385-12052" providerId="AD"/>
      </p:ext>
    </p:extLst>
  </p:cmAuthor>
  <p:cmAuthor id="2" name="Gambardella Adriana Rosa" initials="GAR" lastIdx="6" clrIdx="1">
    <p:extLst>
      <p:ext uri="{19B8F6BF-5375-455C-9EA6-DF929625EA0E}">
        <p15:presenceInfo xmlns:p15="http://schemas.microsoft.com/office/powerpoint/2012/main" userId="S-1-5-21-1551380472-522478087-31540385-4904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6969"/>
    <a:srgbClr val="5B9BD5"/>
    <a:srgbClr val="0000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34E61A-ECD0-9461-A019-1369E498F900}" v="1" dt="2024-07-02T10:22:27.548"/>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50" autoAdjust="0"/>
    <p:restoredTop sz="96395" autoAdjust="0"/>
  </p:normalViewPr>
  <p:slideViewPr>
    <p:cSldViewPr snapToGrid="0">
      <p:cViewPr varScale="1">
        <p:scale>
          <a:sx n="84" d="100"/>
          <a:sy n="84" d="100"/>
        </p:scale>
        <p:origin x="301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mbardella Adriana Rosa" userId="S::adriana.gambardella@iss.it::a7ad3f0d-0f50-45de-b8a1-fff17e4f01f5" providerId="AD" clId="Web-{0A34E61A-ECD0-9461-A019-1369E498F900}"/>
    <pc:docChg chg="modSld">
      <pc:chgData name="Gambardella Adriana Rosa" userId="S::adriana.gambardella@iss.it::a7ad3f0d-0f50-45de-b8a1-fff17e4f01f5" providerId="AD" clId="Web-{0A34E61A-ECD0-9461-A019-1369E498F900}" dt="2024-07-02T10:22:27.548" v="0" actId="1076"/>
      <pc:docMkLst>
        <pc:docMk/>
      </pc:docMkLst>
      <pc:sldChg chg="modSp">
        <pc:chgData name="Gambardella Adriana Rosa" userId="S::adriana.gambardella@iss.it::a7ad3f0d-0f50-45de-b8a1-fff17e4f01f5" providerId="AD" clId="Web-{0A34E61A-ECD0-9461-A019-1369E498F900}" dt="2024-07-02T10:22:27.548" v="0" actId="1076"/>
        <pc:sldMkLst>
          <pc:docMk/>
          <pc:sldMk cId="625573486" sldId="273"/>
        </pc:sldMkLst>
        <pc:spChg chg="mod">
          <ac:chgData name="Gambardella Adriana Rosa" userId="S::adriana.gambardella@iss.it::a7ad3f0d-0f50-45de-b8a1-fff17e4f01f5" providerId="AD" clId="Web-{0A34E61A-ECD0-9461-A019-1369E498F900}" dt="2024-07-02T10:22:27.548" v="0" actId="1076"/>
          <ac:spMkLst>
            <pc:docMk/>
            <pc:sldMk cId="625573486" sldId="273"/>
            <ac:spMk id="7"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image" Target="../media/image27.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image" Target="../media/image37.emf"/><Relationship Id="rId5" Type="http://schemas.openxmlformats.org/officeDocument/2006/relationships/image" Target="../media/image41.emf"/><Relationship Id="rId4" Type="http://schemas.openxmlformats.org/officeDocument/2006/relationships/image" Target="../media/image4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1"/>
            <a:ext cx="2984871" cy="502755"/>
          </a:xfrm>
          <a:prstGeom prst="rect">
            <a:avLst/>
          </a:prstGeom>
        </p:spPr>
        <p:txBody>
          <a:bodyPr vert="horz" lIns="96607" tIns="48303" rIns="96607" bIns="48303" rtlCol="0"/>
          <a:lstStyle>
            <a:lvl1pPr algn="l">
              <a:defRPr sz="1300"/>
            </a:lvl1pPr>
          </a:lstStyle>
          <a:p>
            <a:endParaRPr lang="it-IT"/>
          </a:p>
        </p:txBody>
      </p:sp>
      <p:sp>
        <p:nvSpPr>
          <p:cNvPr id="3" name="Segnaposto data 2"/>
          <p:cNvSpPr>
            <a:spLocks noGrp="1"/>
          </p:cNvSpPr>
          <p:nvPr>
            <p:ph type="dt" idx="1"/>
          </p:nvPr>
        </p:nvSpPr>
        <p:spPr>
          <a:xfrm>
            <a:off x="3901699" y="1"/>
            <a:ext cx="2984871" cy="502755"/>
          </a:xfrm>
          <a:prstGeom prst="rect">
            <a:avLst/>
          </a:prstGeom>
        </p:spPr>
        <p:txBody>
          <a:bodyPr vert="horz" lIns="96607" tIns="48303" rIns="96607" bIns="48303" rtlCol="0"/>
          <a:lstStyle>
            <a:lvl1pPr algn="r">
              <a:defRPr sz="1300"/>
            </a:lvl1pPr>
          </a:lstStyle>
          <a:p>
            <a:fld id="{F00934F3-64F9-4948-8E08-0D54C49923EA}" type="datetimeFigureOut">
              <a:rPr lang="it-IT" smtClean="0"/>
              <a:t>03/07/2024</a:t>
            </a:fld>
            <a:endParaRPr lang="it-IT"/>
          </a:p>
        </p:txBody>
      </p:sp>
      <p:sp>
        <p:nvSpPr>
          <p:cNvPr id="4" name="Segnaposto immagine diapositiva 3"/>
          <p:cNvSpPr>
            <a:spLocks noGrp="1" noRot="1" noChangeAspect="1"/>
          </p:cNvSpPr>
          <p:nvPr>
            <p:ph type="sldImg" idx="2"/>
          </p:nvPr>
        </p:nvSpPr>
        <p:spPr>
          <a:xfrm>
            <a:off x="2176463" y="1252538"/>
            <a:ext cx="2535237" cy="3381375"/>
          </a:xfrm>
          <a:prstGeom prst="rect">
            <a:avLst/>
          </a:prstGeom>
          <a:noFill/>
          <a:ln w="12700">
            <a:solidFill>
              <a:prstClr val="black"/>
            </a:solidFill>
          </a:ln>
        </p:spPr>
        <p:txBody>
          <a:bodyPr vert="horz" lIns="96607" tIns="48303" rIns="96607" bIns="48303" rtlCol="0" anchor="ctr"/>
          <a:lstStyle/>
          <a:p>
            <a:endParaRPr lang="it-IT"/>
          </a:p>
        </p:txBody>
      </p:sp>
      <p:sp>
        <p:nvSpPr>
          <p:cNvPr id="5" name="Segnaposto note 4"/>
          <p:cNvSpPr>
            <a:spLocks noGrp="1"/>
          </p:cNvSpPr>
          <p:nvPr>
            <p:ph type="body" sz="quarter" idx="3"/>
          </p:nvPr>
        </p:nvSpPr>
        <p:spPr>
          <a:xfrm>
            <a:off x="688817" y="4822270"/>
            <a:ext cx="5510530" cy="3945493"/>
          </a:xfrm>
          <a:prstGeom prst="rect">
            <a:avLst/>
          </a:prstGeom>
        </p:spPr>
        <p:txBody>
          <a:bodyPr vert="horz" lIns="96607" tIns="48303" rIns="96607" bIns="48303"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9517547"/>
            <a:ext cx="2984871" cy="502754"/>
          </a:xfrm>
          <a:prstGeom prst="rect">
            <a:avLst/>
          </a:prstGeom>
        </p:spPr>
        <p:txBody>
          <a:bodyPr vert="horz" lIns="96607" tIns="48303" rIns="96607" bIns="48303" rtlCol="0" anchor="b"/>
          <a:lstStyle>
            <a:lvl1pPr algn="l">
              <a:defRPr sz="1300"/>
            </a:lvl1pPr>
          </a:lstStyle>
          <a:p>
            <a:endParaRPr lang="it-IT"/>
          </a:p>
        </p:txBody>
      </p:sp>
      <p:sp>
        <p:nvSpPr>
          <p:cNvPr id="7" name="Segnaposto numero diapositiva 6"/>
          <p:cNvSpPr>
            <a:spLocks noGrp="1"/>
          </p:cNvSpPr>
          <p:nvPr>
            <p:ph type="sldNum" sz="quarter" idx="5"/>
          </p:nvPr>
        </p:nvSpPr>
        <p:spPr>
          <a:xfrm>
            <a:off x="3901699" y="9517547"/>
            <a:ext cx="2984871" cy="502754"/>
          </a:xfrm>
          <a:prstGeom prst="rect">
            <a:avLst/>
          </a:prstGeom>
        </p:spPr>
        <p:txBody>
          <a:bodyPr vert="horz" lIns="96607" tIns="48303" rIns="96607" bIns="48303" rtlCol="0" anchor="b"/>
          <a:lstStyle>
            <a:lvl1pPr algn="r">
              <a:defRPr sz="1300"/>
            </a:lvl1pPr>
          </a:lstStyle>
          <a:p>
            <a:fld id="{72670845-77E0-487D-85E7-02AB5BE6D0E8}" type="slidenum">
              <a:rPr lang="it-IT" smtClean="0"/>
              <a:t>‹N›</a:t>
            </a:fld>
            <a:endParaRPr lang="it-IT"/>
          </a:p>
        </p:txBody>
      </p:sp>
    </p:spTree>
    <p:extLst>
      <p:ext uri="{BB962C8B-B14F-4D97-AF65-F5344CB8AC3E}">
        <p14:creationId xmlns:p14="http://schemas.microsoft.com/office/powerpoint/2010/main" val="3391639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it-IT"/>
              <a:t>Fare clic per modificare lo stile del titolo</a:t>
            </a:r>
            <a:endParaRPr lang="en-US"/>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86128318-C483-4B1B-A33D-639F1C3B2AE6}" type="datetimeFigureOut">
              <a:rPr lang="it-IT" smtClean="0"/>
              <a:t>03/07/2024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B609523-508C-4FD9-8353-A20481405B7D}" type="slidenum">
              <a:rPr lang="it-IT" smtClean="0"/>
              <a:t>‹N›</a:t>
            </a:fld>
            <a:endParaRPr lang="it-IT"/>
          </a:p>
        </p:txBody>
      </p:sp>
    </p:spTree>
    <p:extLst>
      <p:ext uri="{BB962C8B-B14F-4D97-AF65-F5344CB8AC3E}">
        <p14:creationId xmlns:p14="http://schemas.microsoft.com/office/powerpoint/2010/main" val="399866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86128318-C483-4B1B-A33D-639F1C3B2AE6}" type="datetimeFigureOut">
              <a:rPr lang="it-IT" smtClean="0"/>
              <a:t>03/07/2024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B609523-508C-4FD9-8353-A20481405B7D}" type="slidenum">
              <a:rPr lang="it-IT" smtClean="0"/>
              <a:t>‹N›</a:t>
            </a:fld>
            <a:endParaRPr lang="it-IT"/>
          </a:p>
        </p:txBody>
      </p:sp>
    </p:spTree>
    <p:extLst>
      <p:ext uri="{BB962C8B-B14F-4D97-AF65-F5344CB8AC3E}">
        <p14:creationId xmlns:p14="http://schemas.microsoft.com/office/powerpoint/2010/main" val="1045114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it-IT"/>
              <a:t>Fare clic per modificare lo stile del titolo</a:t>
            </a:r>
            <a:endParaRPr lang="en-US"/>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86128318-C483-4B1B-A33D-639F1C3B2AE6}" type="datetimeFigureOut">
              <a:rPr lang="it-IT" smtClean="0"/>
              <a:t>03/07/2024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B609523-508C-4FD9-8353-A20481405B7D}" type="slidenum">
              <a:rPr lang="it-IT" smtClean="0"/>
              <a:t>‹N›</a:t>
            </a:fld>
            <a:endParaRPr lang="it-IT"/>
          </a:p>
        </p:txBody>
      </p:sp>
    </p:spTree>
    <p:extLst>
      <p:ext uri="{BB962C8B-B14F-4D97-AF65-F5344CB8AC3E}">
        <p14:creationId xmlns:p14="http://schemas.microsoft.com/office/powerpoint/2010/main" val="3863527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86128318-C483-4B1B-A33D-639F1C3B2AE6}" type="datetimeFigureOut">
              <a:rPr lang="it-IT" smtClean="0"/>
              <a:t>03/07/2024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B609523-508C-4FD9-8353-A20481405B7D}" type="slidenum">
              <a:rPr lang="it-IT" smtClean="0"/>
              <a:t>‹N›</a:t>
            </a:fld>
            <a:endParaRPr lang="it-IT"/>
          </a:p>
        </p:txBody>
      </p:sp>
    </p:spTree>
    <p:extLst>
      <p:ext uri="{BB962C8B-B14F-4D97-AF65-F5344CB8AC3E}">
        <p14:creationId xmlns:p14="http://schemas.microsoft.com/office/powerpoint/2010/main" val="3080875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it-IT"/>
              <a:t>Fare clic per modificare lo stile del titolo</a:t>
            </a:r>
            <a:endParaRPr lang="en-US"/>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86128318-C483-4B1B-A33D-639F1C3B2AE6}" type="datetimeFigureOut">
              <a:rPr lang="it-IT" smtClean="0"/>
              <a:t>03/07/2024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B609523-508C-4FD9-8353-A20481405B7D}" type="slidenum">
              <a:rPr lang="it-IT" smtClean="0"/>
              <a:t>‹N›</a:t>
            </a:fld>
            <a:endParaRPr lang="it-IT"/>
          </a:p>
        </p:txBody>
      </p:sp>
    </p:spTree>
    <p:extLst>
      <p:ext uri="{BB962C8B-B14F-4D97-AF65-F5344CB8AC3E}">
        <p14:creationId xmlns:p14="http://schemas.microsoft.com/office/powerpoint/2010/main" val="3484824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Content Placeholder 2"/>
          <p:cNvSpPr>
            <a:spLocks noGrp="1"/>
          </p:cNvSpPr>
          <p:nvPr>
            <p:ph sz="half" idx="1"/>
          </p:nvPr>
        </p:nvSpPr>
        <p:spPr>
          <a:xfrm>
            <a:off x="471488" y="2434167"/>
            <a:ext cx="2914650" cy="580178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3471863" y="2434167"/>
            <a:ext cx="2914650" cy="580178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86128318-C483-4B1B-A33D-639F1C3B2AE6}" type="datetimeFigureOut">
              <a:rPr lang="it-IT" smtClean="0"/>
              <a:t>03/07/2024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B609523-508C-4FD9-8353-A20481405B7D}" type="slidenum">
              <a:rPr lang="it-IT" smtClean="0"/>
              <a:t>‹N›</a:t>
            </a:fld>
            <a:endParaRPr lang="it-IT"/>
          </a:p>
        </p:txBody>
      </p:sp>
    </p:spTree>
    <p:extLst>
      <p:ext uri="{BB962C8B-B14F-4D97-AF65-F5344CB8AC3E}">
        <p14:creationId xmlns:p14="http://schemas.microsoft.com/office/powerpoint/2010/main" val="1071561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it-IT"/>
              <a:t>Fare clic per modificare lo stile del titolo</a:t>
            </a:r>
            <a:endParaRPr lang="en-US"/>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4" name="Content Placeholder 3"/>
          <p:cNvSpPr>
            <a:spLocks noGrp="1"/>
          </p:cNvSpPr>
          <p:nvPr>
            <p:ph sz="half" idx="2"/>
          </p:nvPr>
        </p:nvSpPr>
        <p:spPr>
          <a:xfrm>
            <a:off x="472381" y="3340100"/>
            <a:ext cx="2901255" cy="491278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6" name="Content Placeholder 5"/>
          <p:cNvSpPr>
            <a:spLocks noGrp="1"/>
          </p:cNvSpPr>
          <p:nvPr>
            <p:ph sz="quarter" idx="4"/>
          </p:nvPr>
        </p:nvSpPr>
        <p:spPr>
          <a:xfrm>
            <a:off x="3471863" y="3340100"/>
            <a:ext cx="2915543" cy="491278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86128318-C483-4B1B-A33D-639F1C3B2AE6}" type="datetimeFigureOut">
              <a:rPr lang="it-IT" smtClean="0"/>
              <a:t>03/07/2024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8B609523-508C-4FD9-8353-A20481405B7D}" type="slidenum">
              <a:rPr lang="it-IT" smtClean="0"/>
              <a:t>‹N›</a:t>
            </a:fld>
            <a:endParaRPr lang="it-IT"/>
          </a:p>
        </p:txBody>
      </p:sp>
    </p:spTree>
    <p:extLst>
      <p:ext uri="{BB962C8B-B14F-4D97-AF65-F5344CB8AC3E}">
        <p14:creationId xmlns:p14="http://schemas.microsoft.com/office/powerpoint/2010/main" val="1115188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Date Placeholder 2"/>
          <p:cNvSpPr>
            <a:spLocks noGrp="1"/>
          </p:cNvSpPr>
          <p:nvPr>
            <p:ph type="dt" sz="half" idx="10"/>
          </p:nvPr>
        </p:nvSpPr>
        <p:spPr/>
        <p:txBody>
          <a:bodyPr/>
          <a:lstStyle/>
          <a:p>
            <a:fld id="{86128318-C483-4B1B-A33D-639F1C3B2AE6}" type="datetimeFigureOut">
              <a:rPr lang="it-IT" smtClean="0"/>
              <a:t>03/07/2024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B609523-508C-4FD9-8353-A20481405B7D}" type="slidenum">
              <a:rPr lang="it-IT" smtClean="0"/>
              <a:t>‹N›</a:t>
            </a:fld>
            <a:endParaRPr lang="it-IT"/>
          </a:p>
        </p:txBody>
      </p:sp>
    </p:spTree>
    <p:extLst>
      <p:ext uri="{BB962C8B-B14F-4D97-AF65-F5344CB8AC3E}">
        <p14:creationId xmlns:p14="http://schemas.microsoft.com/office/powerpoint/2010/main" val="3242251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128318-C483-4B1B-A33D-639F1C3B2AE6}" type="datetimeFigureOut">
              <a:rPr lang="it-IT" smtClean="0"/>
              <a:t>03/07/2024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8B609523-508C-4FD9-8353-A20481405B7D}" type="slidenum">
              <a:rPr lang="it-IT" smtClean="0"/>
              <a:t>‹N›</a:t>
            </a:fld>
            <a:endParaRPr lang="it-IT"/>
          </a:p>
        </p:txBody>
      </p:sp>
    </p:spTree>
    <p:extLst>
      <p:ext uri="{BB962C8B-B14F-4D97-AF65-F5344CB8AC3E}">
        <p14:creationId xmlns:p14="http://schemas.microsoft.com/office/powerpoint/2010/main" val="1707749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it-IT"/>
              <a:t>Fare clic per modificare lo stile del titolo</a:t>
            </a:r>
            <a:endParaRPr lang="en-US"/>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86128318-C483-4B1B-A33D-639F1C3B2AE6}" type="datetimeFigureOut">
              <a:rPr lang="it-IT" smtClean="0"/>
              <a:t>03/07/2024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B609523-508C-4FD9-8353-A20481405B7D}" type="slidenum">
              <a:rPr lang="it-IT" smtClean="0"/>
              <a:t>‹N›</a:t>
            </a:fld>
            <a:endParaRPr lang="it-IT"/>
          </a:p>
        </p:txBody>
      </p:sp>
    </p:spTree>
    <p:extLst>
      <p:ext uri="{BB962C8B-B14F-4D97-AF65-F5344CB8AC3E}">
        <p14:creationId xmlns:p14="http://schemas.microsoft.com/office/powerpoint/2010/main" val="65718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it-IT"/>
              <a:t>Fare clic per modificare lo stile del titolo</a:t>
            </a:r>
            <a:endParaRPr lang="en-US"/>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86128318-C483-4B1B-A33D-639F1C3B2AE6}" type="datetimeFigureOut">
              <a:rPr lang="it-IT" smtClean="0"/>
              <a:t>03/07/2024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B609523-508C-4FD9-8353-A20481405B7D}" type="slidenum">
              <a:rPr lang="it-IT" smtClean="0"/>
              <a:t>‹N›</a:t>
            </a:fld>
            <a:endParaRPr lang="it-IT"/>
          </a:p>
        </p:txBody>
      </p:sp>
    </p:spTree>
    <p:extLst>
      <p:ext uri="{BB962C8B-B14F-4D97-AF65-F5344CB8AC3E}">
        <p14:creationId xmlns:p14="http://schemas.microsoft.com/office/powerpoint/2010/main" val="3245459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86128318-C483-4B1B-A33D-639F1C3B2AE6}" type="datetimeFigureOut">
              <a:rPr lang="it-IT" smtClean="0"/>
              <a:t>03/07/2024</a:t>
            </a:fld>
            <a:endParaRPr lang="it-IT"/>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8B609523-508C-4FD9-8353-A20481405B7D}" type="slidenum">
              <a:rPr lang="it-IT" smtClean="0"/>
              <a:t>‹N›</a:t>
            </a:fld>
            <a:endParaRPr lang="it-IT"/>
          </a:p>
        </p:txBody>
      </p:sp>
    </p:spTree>
    <p:extLst>
      <p:ext uri="{BB962C8B-B14F-4D97-AF65-F5344CB8AC3E}">
        <p14:creationId xmlns:p14="http://schemas.microsoft.com/office/powerpoint/2010/main" val="33481094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8.emf"/><Relationship Id="rId13" Type="http://schemas.openxmlformats.org/officeDocument/2006/relationships/oleObject" Target="../embeddings/oleObject10.bin"/><Relationship Id="rId3" Type="http://schemas.openxmlformats.org/officeDocument/2006/relationships/oleObject" Target="../embeddings/oleObject6.bin"/><Relationship Id="rId7" Type="http://schemas.openxmlformats.org/officeDocument/2006/relationships/oleObject" Target="../embeddings/oleObject7.bin"/><Relationship Id="rId12" Type="http://schemas.openxmlformats.org/officeDocument/2006/relationships/image" Target="../media/image40.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43.png"/><Relationship Id="rId11" Type="http://schemas.openxmlformats.org/officeDocument/2006/relationships/oleObject" Target="../embeddings/oleObject9.bin"/><Relationship Id="rId5" Type="http://schemas.openxmlformats.org/officeDocument/2006/relationships/image" Target="../media/image42.png"/><Relationship Id="rId10" Type="http://schemas.openxmlformats.org/officeDocument/2006/relationships/image" Target="../media/image39.emf"/><Relationship Id="rId4" Type="http://schemas.openxmlformats.org/officeDocument/2006/relationships/image" Target="../media/image37.emf"/><Relationship Id="rId9" Type="http://schemas.openxmlformats.org/officeDocument/2006/relationships/oleObject" Target="../embeddings/oleObject8.bin"/><Relationship Id="rId14" Type="http://schemas.openxmlformats.org/officeDocument/2006/relationships/image" Target="../media/image41.emf"/></Relationships>
</file>

<file path=ppt/slides/_rels/slide12.xml.rels><?xml version="1.0" encoding="UTF-8" standalone="yes"?>
<Relationships xmlns="http://schemas.openxmlformats.org/package/2006/relationships"><Relationship Id="rId8" Type="http://schemas.openxmlformats.org/officeDocument/2006/relationships/image" Target="../media/image48.emf"/><Relationship Id="rId3" Type="http://schemas.openxmlformats.org/officeDocument/2006/relationships/oleObject" Target="../embeddings/oleObject11.bin"/><Relationship Id="rId7" Type="http://schemas.openxmlformats.org/officeDocument/2006/relationships/image" Target="../media/image47.e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46.emf"/><Relationship Id="rId5" Type="http://schemas.openxmlformats.org/officeDocument/2006/relationships/image" Target="../media/image45.emf"/><Relationship Id="rId4" Type="http://schemas.openxmlformats.org/officeDocument/2006/relationships/image" Target="../media/image44.emf"/></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4.emf"/><Relationship Id="rId13" Type="http://schemas.openxmlformats.org/officeDocument/2006/relationships/image" Target="../media/image19.emf"/><Relationship Id="rId18" Type="http://schemas.openxmlformats.org/officeDocument/2006/relationships/image" Target="../media/image24.e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8.emf"/><Relationship Id="rId17" Type="http://schemas.openxmlformats.org/officeDocument/2006/relationships/image" Target="../media/image23.emf"/><Relationship Id="rId2" Type="http://schemas.openxmlformats.org/officeDocument/2006/relationships/slideLayout" Target="../slideLayouts/slideLayout2.xml"/><Relationship Id="rId16" Type="http://schemas.openxmlformats.org/officeDocument/2006/relationships/image" Target="../media/image22.emf"/><Relationship Id="rId20" Type="http://schemas.openxmlformats.org/officeDocument/2006/relationships/image" Target="../media/image26.emf"/><Relationship Id="rId1" Type="http://schemas.openxmlformats.org/officeDocument/2006/relationships/vmlDrawing" Target="../drawings/vmlDrawing1.vml"/><Relationship Id="rId6" Type="http://schemas.openxmlformats.org/officeDocument/2006/relationships/image" Target="../media/image13.emf"/><Relationship Id="rId11" Type="http://schemas.openxmlformats.org/officeDocument/2006/relationships/image" Target="../media/image17.emf"/><Relationship Id="rId5" Type="http://schemas.openxmlformats.org/officeDocument/2006/relationships/oleObject" Target="../embeddings/oleObject2.bin"/><Relationship Id="rId15" Type="http://schemas.openxmlformats.org/officeDocument/2006/relationships/image" Target="../media/image21.emf"/><Relationship Id="rId10" Type="http://schemas.openxmlformats.org/officeDocument/2006/relationships/image" Target="../media/image16.emf"/><Relationship Id="rId19" Type="http://schemas.openxmlformats.org/officeDocument/2006/relationships/image" Target="../media/image25.emf"/><Relationship Id="rId4" Type="http://schemas.openxmlformats.org/officeDocument/2006/relationships/image" Target="../media/image12.emf"/><Relationship Id="rId9" Type="http://schemas.openxmlformats.org/officeDocument/2006/relationships/image" Target="../media/image15.emf"/><Relationship Id="rId14" Type="http://schemas.openxmlformats.org/officeDocument/2006/relationships/image" Target="../media/image20.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8.emf"/><Relationship Id="rId5" Type="http://schemas.openxmlformats.org/officeDocument/2006/relationships/oleObject" Target="../embeddings/oleObject5.bin"/><Relationship Id="rId4" Type="http://schemas.openxmlformats.org/officeDocument/2006/relationships/image" Target="../media/image27.emf"/></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5.tif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6.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04949" y="6282649"/>
            <a:ext cx="5976258" cy="1562558"/>
          </a:xfrm>
          <a:prstGeom prst="rect">
            <a:avLst/>
          </a:prstGeom>
          <a:noFill/>
        </p:spPr>
        <p:txBody>
          <a:bodyPr wrap="square" lIns="84406" tIns="42203" rIns="84406" bIns="42203" rtlCol="0" anchor="t">
            <a:spAutoFit/>
          </a:bodyPr>
          <a:lstStyle/>
          <a:p>
            <a:r>
              <a:rPr lang="en-US" sz="1200" b="1" dirty="0">
                <a:latin typeface="Arial"/>
                <a:cs typeface="Arial"/>
              </a:rPr>
              <a:t>Figure S1. </a:t>
            </a:r>
            <a:r>
              <a:rPr lang="en-US" sz="1200" dirty="0">
                <a:latin typeface="Arial"/>
                <a:cs typeface="Arial"/>
              </a:rPr>
              <a:t>Uptake of fluorescent eosinophil-derived EV by tumor cells in a microfluidic chip. Images display (</a:t>
            </a:r>
            <a:r>
              <a:rPr lang="en-US" sz="1200" b="1" dirty="0">
                <a:latin typeface="Arial"/>
                <a:cs typeface="Arial"/>
              </a:rPr>
              <a:t>A</a:t>
            </a:r>
            <a:r>
              <a:rPr lang="en-US" sz="1200" dirty="0">
                <a:latin typeface="Arial"/>
                <a:cs typeface="Arial"/>
              </a:rPr>
              <a:t>) the  position number 7 through 26 z-stack slices of 0.5 </a:t>
            </a:r>
            <a:r>
              <a:rPr lang="en-US" sz="1200" dirty="0">
                <a:latin typeface="Arial"/>
                <a:cs typeface="Arial"/>
                <a:sym typeface="Symbol" panose="05050102010706020507" pitchFamily="18" charset="2"/>
              </a:rPr>
              <a:t></a:t>
            </a:r>
            <a:r>
              <a:rPr lang="en-US" sz="1200" dirty="0">
                <a:latin typeface="Arial"/>
                <a:cs typeface="Arial"/>
              </a:rPr>
              <a:t>m optical thickness, obtained by a 63X immersion oil objective of B16F10 cells after 18 h incubation with </a:t>
            </a:r>
            <a:r>
              <a:rPr lang="en-US" sz="1200" dirty="0" err="1">
                <a:latin typeface="Arial"/>
                <a:cs typeface="Arial"/>
              </a:rPr>
              <a:t>Bodipy</a:t>
            </a:r>
            <a:r>
              <a:rPr lang="en-US" sz="1200" dirty="0">
                <a:latin typeface="Arial"/>
                <a:cs typeface="Arial"/>
              </a:rPr>
              <a:t> C16-labelled Eo5, and (</a:t>
            </a:r>
            <a:r>
              <a:rPr lang="en-US" sz="1200" b="1" dirty="0">
                <a:latin typeface="Arial"/>
                <a:cs typeface="Arial"/>
              </a:rPr>
              <a:t>B</a:t>
            </a:r>
            <a:r>
              <a:rPr lang="en-US" sz="1200" dirty="0">
                <a:latin typeface="Arial"/>
                <a:cs typeface="Arial"/>
              </a:rPr>
              <a:t>) the position number 8 through 27 slices of B16 cells  after 18 h incubation with </a:t>
            </a:r>
            <a:r>
              <a:rPr lang="en-US" sz="1200" dirty="0" err="1">
                <a:latin typeface="Arial"/>
                <a:cs typeface="Arial"/>
              </a:rPr>
              <a:t>Bodipy</a:t>
            </a:r>
            <a:r>
              <a:rPr lang="en-US" sz="1200" dirty="0">
                <a:latin typeface="Arial"/>
                <a:cs typeface="Arial"/>
              </a:rPr>
              <a:t> C16-labelled Eo33 in the indicated region of the microfluidic chip. On the sides (top and right side) of each image are indicated the z axis (blue line) that intercept with the x axis (red line) or the y axis (green line), showing the spatial view of the depicted point (white dot).</a:t>
            </a:r>
          </a:p>
        </p:txBody>
      </p:sp>
      <p:sp>
        <p:nvSpPr>
          <p:cNvPr id="258" name="CasellaDiTesto 257"/>
          <p:cNvSpPr txBox="1"/>
          <p:nvPr/>
        </p:nvSpPr>
        <p:spPr>
          <a:xfrm>
            <a:off x="584304" y="950845"/>
            <a:ext cx="327334" cy="348109"/>
          </a:xfrm>
          <a:prstGeom prst="rect">
            <a:avLst/>
          </a:prstGeom>
          <a:noFill/>
        </p:spPr>
        <p:txBody>
          <a:bodyPr wrap="none" rtlCol="0">
            <a:spAutoFit/>
          </a:bodyPr>
          <a:lstStyle/>
          <a:p>
            <a:r>
              <a:rPr lang="it-IT" sz="1662">
                <a:latin typeface="Arial" panose="020B0604020202020204" pitchFamily="34" charset="0"/>
                <a:cs typeface="Arial" panose="020B0604020202020204" pitchFamily="34" charset="0"/>
              </a:rPr>
              <a:t>A</a:t>
            </a:r>
          </a:p>
        </p:txBody>
      </p:sp>
      <p:sp>
        <p:nvSpPr>
          <p:cNvPr id="259" name="CasellaDiTesto 258"/>
          <p:cNvSpPr txBox="1"/>
          <p:nvPr/>
        </p:nvSpPr>
        <p:spPr>
          <a:xfrm>
            <a:off x="3468181" y="950845"/>
            <a:ext cx="327334" cy="348109"/>
          </a:xfrm>
          <a:prstGeom prst="rect">
            <a:avLst/>
          </a:prstGeom>
          <a:noFill/>
        </p:spPr>
        <p:txBody>
          <a:bodyPr wrap="none" rtlCol="0">
            <a:spAutoFit/>
          </a:bodyPr>
          <a:lstStyle/>
          <a:p>
            <a:r>
              <a:rPr lang="it-IT" sz="1662">
                <a:latin typeface="Arial" panose="020B0604020202020204" pitchFamily="34" charset="0"/>
                <a:cs typeface="Arial" panose="020B0604020202020204" pitchFamily="34" charset="0"/>
              </a:rPr>
              <a:t>B</a:t>
            </a:r>
          </a:p>
        </p:txBody>
      </p:sp>
      <p:grpSp>
        <p:nvGrpSpPr>
          <p:cNvPr id="7" name="Gruppo 6"/>
          <p:cNvGrpSpPr/>
          <p:nvPr/>
        </p:nvGrpSpPr>
        <p:grpSpPr>
          <a:xfrm>
            <a:off x="726962" y="1208986"/>
            <a:ext cx="2514533" cy="2067668"/>
            <a:chOff x="501791" y="2762520"/>
            <a:chExt cx="2724077" cy="2239974"/>
          </a:xfrm>
        </p:grpSpPr>
        <p:grpSp>
          <p:nvGrpSpPr>
            <p:cNvPr id="8" name="Gruppo 7">
              <a:extLst>
                <a:ext uri="{FF2B5EF4-FFF2-40B4-BE49-F238E27FC236}">
                  <a16:creationId xmlns:a16="http://schemas.microsoft.com/office/drawing/2014/main" id="{88EDE6E5-4518-874A-833D-131F23927260}"/>
                </a:ext>
              </a:extLst>
            </p:cNvPr>
            <p:cNvGrpSpPr>
              <a:grpSpLocks noChangeAspect="1"/>
            </p:cNvGrpSpPr>
            <p:nvPr/>
          </p:nvGrpSpPr>
          <p:grpSpPr>
            <a:xfrm>
              <a:off x="1226090" y="3271887"/>
              <a:ext cx="1290764" cy="1730607"/>
              <a:chOff x="4400821" y="1325060"/>
              <a:chExt cx="1545587" cy="2072268"/>
            </a:xfrm>
          </p:grpSpPr>
          <p:cxnSp>
            <p:nvCxnSpPr>
              <p:cNvPr id="19" name="Connettore diritto 15">
                <a:extLst>
                  <a:ext uri="{FF2B5EF4-FFF2-40B4-BE49-F238E27FC236}">
                    <a16:creationId xmlns:a16="http://schemas.microsoft.com/office/drawing/2014/main" id="{12ED3BA3-AE1F-F30A-C770-656EB7DF2C65}"/>
                  </a:ext>
                </a:extLst>
              </p:cNvPr>
              <p:cNvCxnSpPr/>
              <p:nvPr/>
            </p:nvCxnSpPr>
            <p:spPr>
              <a:xfrm flipH="1">
                <a:off x="4704483" y="1930656"/>
                <a:ext cx="0" cy="857120"/>
              </a:xfrm>
              <a:prstGeom prst="line">
                <a:avLst/>
              </a:prstGeom>
              <a:ln w="15875"/>
            </p:spPr>
            <p:style>
              <a:lnRef idx="1">
                <a:schemeClr val="accent1"/>
              </a:lnRef>
              <a:fillRef idx="0">
                <a:schemeClr val="accent1"/>
              </a:fillRef>
              <a:effectRef idx="0">
                <a:schemeClr val="accent1"/>
              </a:effectRef>
              <a:fontRef idx="minor">
                <a:schemeClr val="tx1"/>
              </a:fontRef>
            </p:style>
          </p:cxnSp>
          <p:grpSp>
            <p:nvGrpSpPr>
              <p:cNvPr id="20" name="Gruppo 19">
                <a:extLst>
                  <a:ext uri="{FF2B5EF4-FFF2-40B4-BE49-F238E27FC236}">
                    <a16:creationId xmlns:a16="http://schemas.microsoft.com/office/drawing/2014/main" id="{5DD0418D-2B02-3A3E-18D0-81A206A7BFB5}"/>
                  </a:ext>
                </a:extLst>
              </p:cNvPr>
              <p:cNvGrpSpPr/>
              <p:nvPr/>
            </p:nvGrpSpPr>
            <p:grpSpPr>
              <a:xfrm>
                <a:off x="4611431" y="1782964"/>
                <a:ext cx="273195" cy="147695"/>
                <a:chOff x="999235" y="2233495"/>
                <a:chExt cx="229490" cy="124067"/>
              </a:xfrm>
            </p:grpSpPr>
            <p:cxnSp>
              <p:nvCxnSpPr>
                <p:cNvPr id="120" name="Connettore diritto 11">
                  <a:extLst>
                    <a:ext uri="{FF2B5EF4-FFF2-40B4-BE49-F238E27FC236}">
                      <a16:creationId xmlns:a16="http://schemas.microsoft.com/office/drawing/2014/main" id="{B11A9B13-C0D4-CE4B-CC2F-8C334F4258A1}"/>
                    </a:ext>
                  </a:extLst>
                </p:cNvPr>
                <p:cNvCxnSpPr/>
                <p:nvPr/>
              </p:nvCxnSpPr>
              <p:spPr>
                <a:xfrm>
                  <a:off x="999235" y="2299756"/>
                  <a:ext cx="82142" cy="5780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21" name="Connettore diritto 20">
                  <a:extLst>
                    <a:ext uri="{FF2B5EF4-FFF2-40B4-BE49-F238E27FC236}">
                      <a16:creationId xmlns:a16="http://schemas.microsoft.com/office/drawing/2014/main" id="{CBC4CC3B-079D-E28C-99B5-17DDE76AC4B7}"/>
                    </a:ext>
                  </a:extLst>
                </p:cNvPr>
                <p:cNvCxnSpPr/>
                <p:nvPr/>
              </p:nvCxnSpPr>
              <p:spPr>
                <a:xfrm>
                  <a:off x="1044292" y="2233495"/>
                  <a:ext cx="184433" cy="123944"/>
                </a:xfrm>
                <a:prstGeom prst="line">
                  <a:avLst/>
                </a:prstGeom>
                <a:ln w="15875"/>
              </p:spPr>
              <p:style>
                <a:lnRef idx="1">
                  <a:schemeClr val="accent1"/>
                </a:lnRef>
                <a:fillRef idx="0">
                  <a:schemeClr val="accent1"/>
                </a:fillRef>
                <a:effectRef idx="0">
                  <a:schemeClr val="accent1"/>
                </a:effectRef>
                <a:fontRef idx="minor">
                  <a:schemeClr val="tx1"/>
                </a:fontRef>
              </p:style>
            </p:cxnSp>
          </p:grpSp>
          <p:grpSp>
            <p:nvGrpSpPr>
              <p:cNvPr id="21" name="Gruppo 20">
                <a:extLst>
                  <a:ext uri="{FF2B5EF4-FFF2-40B4-BE49-F238E27FC236}">
                    <a16:creationId xmlns:a16="http://schemas.microsoft.com/office/drawing/2014/main" id="{E494D173-B85E-04C0-792C-70EB78369189}"/>
                  </a:ext>
                </a:extLst>
              </p:cNvPr>
              <p:cNvGrpSpPr/>
              <p:nvPr/>
            </p:nvGrpSpPr>
            <p:grpSpPr>
              <a:xfrm flipV="1">
                <a:off x="4606698" y="2778431"/>
                <a:ext cx="272900" cy="147695"/>
                <a:chOff x="1151635" y="2385895"/>
                <a:chExt cx="229242" cy="124067"/>
              </a:xfrm>
            </p:grpSpPr>
            <p:cxnSp>
              <p:nvCxnSpPr>
                <p:cNvPr id="118" name="Connettore diritto 26">
                  <a:extLst>
                    <a:ext uri="{FF2B5EF4-FFF2-40B4-BE49-F238E27FC236}">
                      <a16:creationId xmlns:a16="http://schemas.microsoft.com/office/drawing/2014/main" id="{7EA81119-5E12-11DF-078C-1B80D34D8C3D}"/>
                    </a:ext>
                  </a:extLst>
                </p:cNvPr>
                <p:cNvCxnSpPr/>
                <p:nvPr/>
              </p:nvCxnSpPr>
              <p:spPr>
                <a:xfrm>
                  <a:off x="1151635" y="2452156"/>
                  <a:ext cx="82142" cy="5780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19" name="Connettore diritto 27">
                  <a:extLst>
                    <a:ext uri="{FF2B5EF4-FFF2-40B4-BE49-F238E27FC236}">
                      <a16:creationId xmlns:a16="http://schemas.microsoft.com/office/drawing/2014/main" id="{20A57CB2-2762-8186-5BB5-EE3D84829A35}"/>
                    </a:ext>
                  </a:extLst>
                </p:cNvPr>
                <p:cNvCxnSpPr/>
                <p:nvPr/>
              </p:nvCxnSpPr>
              <p:spPr>
                <a:xfrm>
                  <a:off x="1196692" y="2385895"/>
                  <a:ext cx="184185" cy="116115"/>
                </a:xfrm>
                <a:prstGeom prst="line">
                  <a:avLst/>
                </a:prstGeom>
                <a:ln w="15875"/>
              </p:spPr>
              <p:style>
                <a:lnRef idx="1">
                  <a:schemeClr val="accent1"/>
                </a:lnRef>
                <a:fillRef idx="0">
                  <a:schemeClr val="accent1"/>
                </a:fillRef>
                <a:effectRef idx="0">
                  <a:schemeClr val="accent1"/>
                </a:effectRef>
                <a:fontRef idx="minor">
                  <a:schemeClr val="tx1"/>
                </a:fontRef>
              </p:style>
            </p:cxnSp>
          </p:grpSp>
          <p:grpSp>
            <p:nvGrpSpPr>
              <p:cNvPr id="22" name="Gruppo 21">
                <a:extLst>
                  <a:ext uri="{FF2B5EF4-FFF2-40B4-BE49-F238E27FC236}">
                    <a16:creationId xmlns:a16="http://schemas.microsoft.com/office/drawing/2014/main" id="{E08A90DD-382F-D2C8-3B51-3325EDCD768F}"/>
                  </a:ext>
                </a:extLst>
              </p:cNvPr>
              <p:cNvGrpSpPr/>
              <p:nvPr/>
            </p:nvGrpSpPr>
            <p:grpSpPr>
              <a:xfrm>
                <a:off x="5040523" y="1325060"/>
                <a:ext cx="276197" cy="2072268"/>
                <a:chOff x="1625694" y="1858369"/>
                <a:chExt cx="232012" cy="1740752"/>
              </a:xfrm>
            </p:grpSpPr>
            <p:cxnSp>
              <p:nvCxnSpPr>
                <p:cNvPr id="114" name="Connettore diritto 42">
                  <a:extLst>
                    <a:ext uri="{FF2B5EF4-FFF2-40B4-BE49-F238E27FC236}">
                      <a16:creationId xmlns:a16="http://schemas.microsoft.com/office/drawing/2014/main" id="{0D245C2D-19B6-5BF7-CB13-8676A85F3AAA}"/>
                    </a:ext>
                  </a:extLst>
                </p:cNvPr>
                <p:cNvCxnSpPr/>
                <p:nvPr/>
              </p:nvCxnSpPr>
              <p:spPr>
                <a:xfrm>
                  <a:off x="1662446" y="2060702"/>
                  <a:ext cx="0" cy="133200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15" name="Connettore diritto 43">
                  <a:extLst>
                    <a:ext uri="{FF2B5EF4-FFF2-40B4-BE49-F238E27FC236}">
                      <a16:creationId xmlns:a16="http://schemas.microsoft.com/office/drawing/2014/main" id="{3DB9277C-24D5-9437-5024-717E60D11A10}"/>
                    </a:ext>
                  </a:extLst>
                </p:cNvPr>
                <p:cNvCxnSpPr/>
                <p:nvPr/>
              </p:nvCxnSpPr>
              <p:spPr>
                <a:xfrm>
                  <a:off x="1814846" y="2060702"/>
                  <a:ext cx="0" cy="1332000"/>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16" name="Ovale 115">
                  <a:extLst>
                    <a:ext uri="{FF2B5EF4-FFF2-40B4-BE49-F238E27FC236}">
                      <a16:creationId xmlns:a16="http://schemas.microsoft.com/office/drawing/2014/main" id="{A8C276DA-A89F-90EA-32C7-011272DADBBC}"/>
                    </a:ext>
                  </a:extLst>
                </p:cNvPr>
                <p:cNvSpPr/>
                <p:nvPr/>
              </p:nvSpPr>
              <p:spPr>
                <a:xfrm>
                  <a:off x="1625694" y="1858369"/>
                  <a:ext cx="232012" cy="230400"/>
                </a:xfrm>
                <a:prstGeom prst="ellipse">
                  <a:avLst/>
                </a:prstGeom>
                <a:solidFill>
                  <a:schemeClr val="accent6">
                    <a:lumMod val="20000"/>
                    <a:lumOff val="80000"/>
                  </a:schemeClr>
                </a:solidFill>
                <a:ln w="158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sp>
              <p:nvSpPr>
                <p:cNvPr id="117" name="Ovale 116">
                  <a:extLst>
                    <a:ext uri="{FF2B5EF4-FFF2-40B4-BE49-F238E27FC236}">
                      <a16:creationId xmlns:a16="http://schemas.microsoft.com/office/drawing/2014/main" id="{C2C0B398-8E1C-5D41-2A8A-B1FDF876EAFE}"/>
                    </a:ext>
                  </a:extLst>
                </p:cNvPr>
                <p:cNvSpPr/>
                <p:nvPr/>
              </p:nvSpPr>
              <p:spPr>
                <a:xfrm>
                  <a:off x="1625694" y="3368721"/>
                  <a:ext cx="232012" cy="230400"/>
                </a:xfrm>
                <a:prstGeom prst="ellipse">
                  <a:avLst/>
                </a:prstGeom>
                <a:solidFill>
                  <a:schemeClr val="accent6">
                    <a:lumMod val="20000"/>
                    <a:lumOff val="80000"/>
                  </a:schemeClr>
                </a:solidFill>
                <a:ln w="158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grpSp>
          <p:grpSp>
            <p:nvGrpSpPr>
              <p:cNvPr id="23" name="Gruppo 22">
                <a:extLst>
                  <a:ext uri="{FF2B5EF4-FFF2-40B4-BE49-F238E27FC236}">
                    <a16:creationId xmlns:a16="http://schemas.microsoft.com/office/drawing/2014/main" id="{245580E1-2519-3287-C865-DE3912F91760}"/>
                  </a:ext>
                </a:extLst>
              </p:cNvPr>
              <p:cNvGrpSpPr/>
              <p:nvPr/>
            </p:nvGrpSpPr>
            <p:grpSpPr>
              <a:xfrm>
                <a:off x="5387365" y="1584993"/>
                <a:ext cx="204116" cy="1552314"/>
                <a:chOff x="1926596" y="2086244"/>
                <a:chExt cx="171462" cy="1303979"/>
              </a:xfrm>
            </p:grpSpPr>
            <p:cxnSp>
              <p:nvCxnSpPr>
                <p:cNvPr id="104" name="Connettore diritto 48">
                  <a:extLst>
                    <a:ext uri="{FF2B5EF4-FFF2-40B4-BE49-F238E27FC236}">
                      <a16:creationId xmlns:a16="http://schemas.microsoft.com/office/drawing/2014/main" id="{9193042E-FA7B-1F9C-49B7-D34C16DD103C}"/>
                    </a:ext>
                  </a:extLst>
                </p:cNvPr>
                <p:cNvCxnSpPr/>
                <p:nvPr/>
              </p:nvCxnSpPr>
              <p:spPr>
                <a:xfrm>
                  <a:off x="1991670" y="2377169"/>
                  <a:ext cx="0" cy="720000"/>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grpSp>
              <p:nvGrpSpPr>
                <p:cNvPr id="105" name="Gruppo 104">
                  <a:extLst>
                    <a:ext uri="{FF2B5EF4-FFF2-40B4-BE49-F238E27FC236}">
                      <a16:creationId xmlns:a16="http://schemas.microsoft.com/office/drawing/2014/main" id="{D394F96F-20DF-6433-74BB-BE9CE2C30054}"/>
                    </a:ext>
                  </a:extLst>
                </p:cNvPr>
                <p:cNvGrpSpPr/>
                <p:nvPr/>
              </p:nvGrpSpPr>
              <p:grpSpPr>
                <a:xfrm>
                  <a:off x="1926596" y="2167537"/>
                  <a:ext cx="132754" cy="216095"/>
                  <a:chOff x="1926596" y="2167537"/>
                  <a:chExt cx="132754" cy="216095"/>
                </a:xfrm>
              </p:grpSpPr>
              <p:cxnSp>
                <p:nvCxnSpPr>
                  <p:cNvPr id="112" name="Connettore diritto 54">
                    <a:extLst>
                      <a:ext uri="{FF2B5EF4-FFF2-40B4-BE49-F238E27FC236}">
                        <a16:creationId xmlns:a16="http://schemas.microsoft.com/office/drawing/2014/main" id="{5EE5822E-3A8E-6BE8-54D9-9D65BC9F5551}"/>
                      </a:ext>
                    </a:extLst>
                  </p:cNvPr>
                  <p:cNvCxnSpPr/>
                  <p:nvPr/>
                </p:nvCxnSpPr>
                <p:spPr>
                  <a:xfrm flipH="1">
                    <a:off x="1988344" y="2186232"/>
                    <a:ext cx="71006" cy="19740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13" name="Connettore diritto 55">
                    <a:extLst>
                      <a:ext uri="{FF2B5EF4-FFF2-40B4-BE49-F238E27FC236}">
                        <a16:creationId xmlns:a16="http://schemas.microsoft.com/office/drawing/2014/main" id="{C6649F41-9F6C-0EA5-DB49-71DF5B7CCF71}"/>
                      </a:ext>
                    </a:extLst>
                  </p:cNvPr>
                  <p:cNvCxnSpPr/>
                  <p:nvPr/>
                </p:nvCxnSpPr>
                <p:spPr>
                  <a:xfrm flipH="1">
                    <a:off x="1926596" y="2167537"/>
                    <a:ext cx="71439" cy="210710"/>
                  </a:xfrm>
                  <a:prstGeom prst="line">
                    <a:avLst/>
                  </a:prstGeom>
                  <a:ln w="15875"/>
                </p:spPr>
                <p:style>
                  <a:lnRef idx="1">
                    <a:schemeClr val="accent1"/>
                  </a:lnRef>
                  <a:fillRef idx="0">
                    <a:schemeClr val="accent1"/>
                  </a:fillRef>
                  <a:effectRef idx="0">
                    <a:schemeClr val="accent1"/>
                  </a:effectRef>
                  <a:fontRef idx="minor">
                    <a:schemeClr val="tx1"/>
                  </a:fontRef>
                </p:style>
              </p:cxnSp>
            </p:grpSp>
            <p:cxnSp>
              <p:nvCxnSpPr>
                <p:cNvPr id="106" name="Connettore diritto 50">
                  <a:extLst>
                    <a:ext uri="{FF2B5EF4-FFF2-40B4-BE49-F238E27FC236}">
                      <a16:creationId xmlns:a16="http://schemas.microsoft.com/office/drawing/2014/main" id="{78485F74-A021-79A9-4773-AC92E2F7EF25}"/>
                    </a:ext>
                  </a:extLst>
                </p:cNvPr>
                <p:cNvCxnSpPr/>
                <p:nvPr/>
              </p:nvCxnSpPr>
              <p:spPr>
                <a:xfrm>
                  <a:off x="1927276" y="2377169"/>
                  <a:ext cx="0" cy="720000"/>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07" name="Ovale 106">
                  <a:extLst>
                    <a:ext uri="{FF2B5EF4-FFF2-40B4-BE49-F238E27FC236}">
                      <a16:creationId xmlns:a16="http://schemas.microsoft.com/office/drawing/2014/main" id="{AD0A33EB-5527-0F77-B426-F306B009215C}"/>
                    </a:ext>
                  </a:extLst>
                </p:cNvPr>
                <p:cNvSpPr>
                  <a:spLocks noChangeAspect="1"/>
                </p:cNvSpPr>
                <p:nvPr/>
              </p:nvSpPr>
              <p:spPr>
                <a:xfrm>
                  <a:off x="1991332" y="2086244"/>
                  <a:ext cx="106726" cy="105984"/>
                </a:xfrm>
                <a:prstGeom prst="ellipse">
                  <a:avLst/>
                </a:prstGeom>
                <a:solidFill>
                  <a:srgbClr val="FF6969"/>
                </a:solid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grpSp>
              <p:nvGrpSpPr>
                <p:cNvPr id="108" name="Gruppo 107">
                  <a:extLst>
                    <a:ext uri="{FF2B5EF4-FFF2-40B4-BE49-F238E27FC236}">
                      <a16:creationId xmlns:a16="http://schemas.microsoft.com/office/drawing/2014/main" id="{D2A84A0C-A2E7-BBA7-1B20-14B31AD6D353}"/>
                    </a:ext>
                  </a:extLst>
                </p:cNvPr>
                <p:cNvGrpSpPr/>
                <p:nvPr/>
              </p:nvGrpSpPr>
              <p:grpSpPr>
                <a:xfrm flipV="1">
                  <a:off x="1926596" y="3089081"/>
                  <a:ext cx="132754" cy="216095"/>
                  <a:chOff x="1926596" y="2167537"/>
                  <a:chExt cx="132754" cy="216095"/>
                </a:xfrm>
              </p:grpSpPr>
              <p:cxnSp>
                <p:nvCxnSpPr>
                  <p:cNvPr id="110" name="Connettore diritto 81">
                    <a:extLst>
                      <a:ext uri="{FF2B5EF4-FFF2-40B4-BE49-F238E27FC236}">
                        <a16:creationId xmlns:a16="http://schemas.microsoft.com/office/drawing/2014/main" id="{9C502D73-BAEE-2171-8CB1-96834147C3F8}"/>
                      </a:ext>
                    </a:extLst>
                  </p:cNvPr>
                  <p:cNvCxnSpPr/>
                  <p:nvPr/>
                </p:nvCxnSpPr>
                <p:spPr>
                  <a:xfrm flipH="1">
                    <a:off x="1988344" y="2186232"/>
                    <a:ext cx="71006" cy="19740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11" name="Connettore diritto 82">
                    <a:extLst>
                      <a:ext uri="{FF2B5EF4-FFF2-40B4-BE49-F238E27FC236}">
                        <a16:creationId xmlns:a16="http://schemas.microsoft.com/office/drawing/2014/main" id="{BED5318D-0767-F50A-BEC2-C2528110C300}"/>
                      </a:ext>
                    </a:extLst>
                  </p:cNvPr>
                  <p:cNvCxnSpPr/>
                  <p:nvPr/>
                </p:nvCxnSpPr>
                <p:spPr>
                  <a:xfrm flipH="1">
                    <a:off x="1926596" y="2167537"/>
                    <a:ext cx="71439" cy="210710"/>
                  </a:xfrm>
                  <a:prstGeom prst="line">
                    <a:avLst/>
                  </a:prstGeom>
                  <a:ln w="15875"/>
                </p:spPr>
                <p:style>
                  <a:lnRef idx="1">
                    <a:schemeClr val="accent1"/>
                  </a:lnRef>
                  <a:fillRef idx="0">
                    <a:schemeClr val="accent1"/>
                  </a:fillRef>
                  <a:effectRef idx="0">
                    <a:schemeClr val="accent1"/>
                  </a:effectRef>
                  <a:fontRef idx="minor">
                    <a:schemeClr val="tx1"/>
                  </a:fontRef>
                </p:style>
              </p:cxnSp>
            </p:grpSp>
            <p:sp>
              <p:nvSpPr>
                <p:cNvPr id="109" name="Ovale 108">
                  <a:extLst>
                    <a:ext uri="{FF2B5EF4-FFF2-40B4-BE49-F238E27FC236}">
                      <a16:creationId xmlns:a16="http://schemas.microsoft.com/office/drawing/2014/main" id="{312F8DD5-87ED-6FE4-41BE-FCF5B7173518}"/>
                    </a:ext>
                  </a:extLst>
                </p:cNvPr>
                <p:cNvSpPr>
                  <a:spLocks noChangeAspect="1"/>
                </p:cNvSpPr>
                <p:nvPr/>
              </p:nvSpPr>
              <p:spPr>
                <a:xfrm>
                  <a:off x="1991332" y="3284239"/>
                  <a:ext cx="106726" cy="105984"/>
                </a:xfrm>
                <a:prstGeom prst="ellipse">
                  <a:avLst/>
                </a:prstGeom>
                <a:solidFill>
                  <a:srgbClr val="FF6969"/>
                </a:solid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grpSp>
          <p:grpSp>
            <p:nvGrpSpPr>
              <p:cNvPr id="24" name="Gruppo 23">
                <a:extLst>
                  <a:ext uri="{FF2B5EF4-FFF2-40B4-BE49-F238E27FC236}">
                    <a16:creationId xmlns:a16="http://schemas.microsoft.com/office/drawing/2014/main" id="{697A2E5A-97F1-1425-CA3F-78B9DA2D79BB}"/>
                  </a:ext>
                </a:extLst>
              </p:cNvPr>
              <p:cNvGrpSpPr/>
              <p:nvPr/>
            </p:nvGrpSpPr>
            <p:grpSpPr>
              <a:xfrm flipH="1">
                <a:off x="4756236" y="1584993"/>
                <a:ext cx="204116" cy="1552314"/>
                <a:chOff x="1926596" y="2086244"/>
                <a:chExt cx="171462" cy="1303979"/>
              </a:xfrm>
            </p:grpSpPr>
            <p:cxnSp>
              <p:nvCxnSpPr>
                <p:cNvPr id="94" name="Connettore diritto 85">
                  <a:extLst>
                    <a:ext uri="{FF2B5EF4-FFF2-40B4-BE49-F238E27FC236}">
                      <a16:creationId xmlns:a16="http://schemas.microsoft.com/office/drawing/2014/main" id="{977BF475-DE18-092E-EECC-A1E5E22498DC}"/>
                    </a:ext>
                  </a:extLst>
                </p:cNvPr>
                <p:cNvCxnSpPr/>
                <p:nvPr/>
              </p:nvCxnSpPr>
              <p:spPr>
                <a:xfrm>
                  <a:off x="1991670" y="2377169"/>
                  <a:ext cx="0" cy="720000"/>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grpSp>
              <p:nvGrpSpPr>
                <p:cNvPr id="95" name="Gruppo 94">
                  <a:extLst>
                    <a:ext uri="{FF2B5EF4-FFF2-40B4-BE49-F238E27FC236}">
                      <a16:creationId xmlns:a16="http://schemas.microsoft.com/office/drawing/2014/main" id="{2C89E1FB-6966-A4CD-189B-8464D16D47D3}"/>
                    </a:ext>
                  </a:extLst>
                </p:cNvPr>
                <p:cNvGrpSpPr/>
                <p:nvPr/>
              </p:nvGrpSpPr>
              <p:grpSpPr>
                <a:xfrm>
                  <a:off x="1926596" y="2167537"/>
                  <a:ext cx="132754" cy="216095"/>
                  <a:chOff x="1926596" y="2167537"/>
                  <a:chExt cx="132754" cy="216095"/>
                </a:xfrm>
              </p:grpSpPr>
              <p:cxnSp>
                <p:nvCxnSpPr>
                  <p:cNvPr id="102" name="Connettore diritto 93">
                    <a:extLst>
                      <a:ext uri="{FF2B5EF4-FFF2-40B4-BE49-F238E27FC236}">
                        <a16:creationId xmlns:a16="http://schemas.microsoft.com/office/drawing/2014/main" id="{844E7285-FDA0-E99E-46BE-CE30ECBCDFC6}"/>
                      </a:ext>
                    </a:extLst>
                  </p:cNvPr>
                  <p:cNvCxnSpPr/>
                  <p:nvPr/>
                </p:nvCxnSpPr>
                <p:spPr>
                  <a:xfrm flipH="1">
                    <a:off x="1988344" y="2186232"/>
                    <a:ext cx="71006" cy="19740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03" name="Connettore diritto 94">
                    <a:extLst>
                      <a:ext uri="{FF2B5EF4-FFF2-40B4-BE49-F238E27FC236}">
                        <a16:creationId xmlns:a16="http://schemas.microsoft.com/office/drawing/2014/main" id="{CE3B34F1-9943-8F9E-DFB8-FC90004C55E2}"/>
                      </a:ext>
                    </a:extLst>
                  </p:cNvPr>
                  <p:cNvCxnSpPr/>
                  <p:nvPr/>
                </p:nvCxnSpPr>
                <p:spPr>
                  <a:xfrm flipH="1">
                    <a:off x="1926596" y="2167537"/>
                    <a:ext cx="71439" cy="210710"/>
                  </a:xfrm>
                  <a:prstGeom prst="line">
                    <a:avLst/>
                  </a:prstGeom>
                  <a:ln w="15875"/>
                </p:spPr>
                <p:style>
                  <a:lnRef idx="1">
                    <a:schemeClr val="accent1"/>
                  </a:lnRef>
                  <a:fillRef idx="0">
                    <a:schemeClr val="accent1"/>
                  </a:fillRef>
                  <a:effectRef idx="0">
                    <a:schemeClr val="accent1"/>
                  </a:effectRef>
                  <a:fontRef idx="minor">
                    <a:schemeClr val="tx1"/>
                  </a:fontRef>
                </p:style>
              </p:cxnSp>
            </p:grpSp>
            <p:cxnSp>
              <p:nvCxnSpPr>
                <p:cNvPr id="96" name="Connettore diritto 87">
                  <a:extLst>
                    <a:ext uri="{FF2B5EF4-FFF2-40B4-BE49-F238E27FC236}">
                      <a16:creationId xmlns:a16="http://schemas.microsoft.com/office/drawing/2014/main" id="{E8D1BD74-212B-E637-297A-1FDD40D2D4CB}"/>
                    </a:ext>
                  </a:extLst>
                </p:cNvPr>
                <p:cNvCxnSpPr/>
                <p:nvPr/>
              </p:nvCxnSpPr>
              <p:spPr>
                <a:xfrm>
                  <a:off x="1927276" y="2377169"/>
                  <a:ext cx="0" cy="720000"/>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97" name="Ovale 96">
                  <a:extLst>
                    <a:ext uri="{FF2B5EF4-FFF2-40B4-BE49-F238E27FC236}">
                      <a16:creationId xmlns:a16="http://schemas.microsoft.com/office/drawing/2014/main" id="{981AF6BD-17C8-A1A7-50E1-DA7784BEAFDB}"/>
                    </a:ext>
                  </a:extLst>
                </p:cNvPr>
                <p:cNvSpPr>
                  <a:spLocks noChangeAspect="1"/>
                </p:cNvSpPr>
                <p:nvPr/>
              </p:nvSpPr>
              <p:spPr>
                <a:xfrm>
                  <a:off x="1991332" y="2086244"/>
                  <a:ext cx="106726" cy="105984"/>
                </a:xfrm>
                <a:prstGeom prst="ellipse">
                  <a:avLst/>
                </a:prstGeom>
                <a:solidFill>
                  <a:schemeClr val="bg2">
                    <a:lumMod val="75000"/>
                  </a:schemeClr>
                </a:solidFill>
                <a:ln w="158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grpSp>
              <p:nvGrpSpPr>
                <p:cNvPr id="98" name="Gruppo 97">
                  <a:extLst>
                    <a:ext uri="{FF2B5EF4-FFF2-40B4-BE49-F238E27FC236}">
                      <a16:creationId xmlns:a16="http://schemas.microsoft.com/office/drawing/2014/main" id="{A6553979-1F2B-5BD9-783F-24150C9AE64D}"/>
                    </a:ext>
                  </a:extLst>
                </p:cNvPr>
                <p:cNvGrpSpPr/>
                <p:nvPr/>
              </p:nvGrpSpPr>
              <p:grpSpPr>
                <a:xfrm flipV="1">
                  <a:off x="1926596" y="3089081"/>
                  <a:ext cx="132754" cy="216095"/>
                  <a:chOff x="1926596" y="2167537"/>
                  <a:chExt cx="132754" cy="216095"/>
                </a:xfrm>
              </p:grpSpPr>
              <p:cxnSp>
                <p:nvCxnSpPr>
                  <p:cNvPr id="100" name="Connettore diritto 91">
                    <a:extLst>
                      <a:ext uri="{FF2B5EF4-FFF2-40B4-BE49-F238E27FC236}">
                        <a16:creationId xmlns:a16="http://schemas.microsoft.com/office/drawing/2014/main" id="{D33A261C-B43C-929D-3E46-A528F65843C2}"/>
                      </a:ext>
                    </a:extLst>
                  </p:cNvPr>
                  <p:cNvCxnSpPr/>
                  <p:nvPr/>
                </p:nvCxnSpPr>
                <p:spPr>
                  <a:xfrm flipH="1">
                    <a:off x="1988344" y="2186232"/>
                    <a:ext cx="71006" cy="19740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01" name="Connettore diritto 92">
                    <a:extLst>
                      <a:ext uri="{FF2B5EF4-FFF2-40B4-BE49-F238E27FC236}">
                        <a16:creationId xmlns:a16="http://schemas.microsoft.com/office/drawing/2014/main" id="{F1D2AD90-8048-2C2C-397D-B0837A172F8D}"/>
                      </a:ext>
                    </a:extLst>
                  </p:cNvPr>
                  <p:cNvCxnSpPr/>
                  <p:nvPr/>
                </p:nvCxnSpPr>
                <p:spPr>
                  <a:xfrm flipH="1">
                    <a:off x="1926596" y="2167537"/>
                    <a:ext cx="71439" cy="210710"/>
                  </a:xfrm>
                  <a:prstGeom prst="line">
                    <a:avLst/>
                  </a:prstGeom>
                  <a:ln w="15875"/>
                </p:spPr>
                <p:style>
                  <a:lnRef idx="1">
                    <a:schemeClr val="accent1"/>
                  </a:lnRef>
                  <a:fillRef idx="0">
                    <a:schemeClr val="accent1"/>
                  </a:fillRef>
                  <a:effectRef idx="0">
                    <a:schemeClr val="accent1"/>
                  </a:effectRef>
                  <a:fontRef idx="minor">
                    <a:schemeClr val="tx1"/>
                  </a:fontRef>
                </p:style>
              </p:cxnSp>
            </p:grpSp>
            <p:sp>
              <p:nvSpPr>
                <p:cNvPr id="99" name="Ovale 98">
                  <a:extLst>
                    <a:ext uri="{FF2B5EF4-FFF2-40B4-BE49-F238E27FC236}">
                      <a16:creationId xmlns:a16="http://schemas.microsoft.com/office/drawing/2014/main" id="{55E1305B-47EA-FA50-DE30-7C597A0AB3FA}"/>
                    </a:ext>
                  </a:extLst>
                </p:cNvPr>
                <p:cNvSpPr>
                  <a:spLocks noChangeAspect="1"/>
                </p:cNvSpPr>
                <p:nvPr/>
              </p:nvSpPr>
              <p:spPr>
                <a:xfrm>
                  <a:off x="1991332" y="3284239"/>
                  <a:ext cx="106726" cy="105984"/>
                </a:xfrm>
                <a:prstGeom prst="ellipse">
                  <a:avLst/>
                </a:prstGeom>
                <a:solidFill>
                  <a:schemeClr val="bg2">
                    <a:lumMod val="75000"/>
                  </a:schemeClr>
                </a:solidFill>
                <a:ln w="158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grpSp>
          <p:grpSp>
            <p:nvGrpSpPr>
              <p:cNvPr id="25" name="Gruppo 24">
                <a:extLst>
                  <a:ext uri="{FF2B5EF4-FFF2-40B4-BE49-F238E27FC236}">
                    <a16:creationId xmlns:a16="http://schemas.microsoft.com/office/drawing/2014/main" id="{AEEF3413-276C-B950-A200-805038D524E8}"/>
                  </a:ext>
                </a:extLst>
              </p:cNvPr>
              <p:cNvGrpSpPr/>
              <p:nvPr/>
            </p:nvGrpSpPr>
            <p:grpSpPr>
              <a:xfrm>
                <a:off x="5273779" y="2012712"/>
                <a:ext cx="107140" cy="711518"/>
                <a:chOff x="2831307" y="2335999"/>
                <a:chExt cx="90000" cy="597691"/>
              </a:xfrm>
            </p:grpSpPr>
            <p:cxnSp>
              <p:nvCxnSpPr>
                <p:cNvPr id="66" name="Connettore diritto 108">
                  <a:extLst>
                    <a:ext uri="{FF2B5EF4-FFF2-40B4-BE49-F238E27FC236}">
                      <a16:creationId xmlns:a16="http://schemas.microsoft.com/office/drawing/2014/main" id="{C7AF11A4-5854-77B4-4F78-AEA8E697911F}"/>
                    </a:ext>
                  </a:extLst>
                </p:cNvPr>
                <p:cNvCxnSpPr/>
                <p:nvPr/>
              </p:nvCxnSpPr>
              <p:spPr>
                <a:xfrm flipV="1">
                  <a:off x="2831307" y="240241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diritto 109">
                  <a:extLst>
                    <a:ext uri="{FF2B5EF4-FFF2-40B4-BE49-F238E27FC236}">
                      <a16:creationId xmlns:a16="http://schemas.microsoft.com/office/drawing/2014/main" id="{00E96468-48D6-EC1E-94AF-2AD35E2DC587}"/>
                    </a:ext>
                  </a:extLst>
                </p:cNvPr>
                <p:cNvCxnSpPr/>
                <p:nvPr/>
              </p:nvCxnSpPr>
              <p:spPr>
                <a:xfrm flipV="1">
                  <a:off x="2831307" y="2358136"/>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Connettore diritto 110">
                  <a:extLst>
                    <a:ext uri="{FF2B5EF4-FFF2-40B4-BE49-F238E27FC236}">
                      <a16:creationId xmlns:a16="http://schemas.microsoft.com/office/drawing/2014/main" id="{FF71573A-7DBA-E123-9840-DFAD9801C6BB}"/>
                    </a:ext>
                  </a:extLst>
                </p:cNvPr>
                <p:cNvCxnSpPr/>
                <p:nvPr/>
              </p:nvCxnSpPr>
              <p:spPr>
                <a:xfrm flipV="1">
                  <a:off x="2831307" y="2446684"/>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Connettore diritto 111">
                  <a:extLst>
                    <a:ext uri="{FF2B5EF4-FFF2-40B4-BE49-F238E27FC236}">
                      <a16:creationId xmlns:a16="http://schemas.microsoft.com/office/drawing/2014/main" id="{716AEE20-7FEA-B26F-C391-B4BFFFB5F355}"/>
                    </a:ext>
                  </a:extLst>
                </p:cNvPr>
                <p:cNvCxnSpPr/>
                <p:nvPr/>
              </p:nvCxnSpPr>
              <p:spPr>
                <a:xfrm flipV="1">
                  <a:off x="2831307" y="2380273"/>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Connettore diritto 112">
                  <a:extLst>
                    <a:ext uri="{FF2B5EF4-FFF2-40B4-BE49-F238E27FC236}">
                      <a16:creationId xmlns:a16="http://schemas.microsoft.com/office/drawing/2014/main" id="{45A5A777-DE43-9575-94E1-34E6BF79A319}"/>
                    </a:ext>
                  </a:extLst>
                </p:cNvPr>
                <p:cNvCxnSpPr/>
                <p:nvPr/>
              </p:nvCxnSpPr>
              <p:spPr>
                <a:xfrm flipV="1">
                  <a:off x="2831307" y="2335999"/>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Connettore diritto 113">
                  <a:extLst>
                    <a:ext uri="{FF2B5EF4-FFF2-40B4-BE49-F238E27FC236}">
                      <a16:creationId xmlns:a16="http://schemas.microsoft.com/office/drawing/2014/main" id="{99E04E60-4023-9908-E71A-66D83B9038BA}"/>
                    </a:ext>
                  </a:extLst>
                </p:cNvPr>
                <p:cNvCxnSpPr/>
                <p:nvPr/>
              </p:nvCxnSpPr>
              <p:spPr>
                <a:xfrm flipV="1">
                  <a:off x="2831307" y="2424547"/>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Connettore diritto 114">
                  <a:extLst>
                    <a:ext uri="{FF2B5EF4-FFF2-40B4-BE49-F238E27FC236}">
                      <a16:creationId xmlns:a16="http://schemas.microsoft.com/office/drawing/2014/main" id="{5715500F-DDFC-0E83-7D99-AEDE0B135EF6}"/>
                    </a:ext>
                  </a:extLst>
                </p:cNvPr>
                <p:cNvCxnSpPr/>
                <p:nvPr/>
              </p:nvCxnSpPr>
              <p:spPr>
                <a:xfrm flipV="1">
                  <a:off x="2831307" y="2468821"/>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Connettore diritto 115">
                  <a:extLst>
                    <a:ext uri="{FF2B5EF4-FFF2-40B4-BE49-F238E27FC236}">
                      <a16:creationId xmlns:a16="http://schemas.microsoft.com/office/drawing/2014/main" id="{7C9E40FE-DA29-59AA-F6A7-BB8D0CAA6D84}"/>
                    </a:ext>
                  </a:extLst>
                </p:cNvPr>
                <p:cNvCxnSpPr/>
                <p:nvPr/>
              </p:nvCxnSpPr>
              <p:spPr>
                <a:xfrm flipV="1">
                  <a:off x="2831307" y="2579506"/>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Connettore diritto 116">
                  <a:extLst>
                    <a:ext uri="{FF2B5EF4-FFF2-40B4-BE49-F238E27FC236}">
                      <a16:creationId xmlns:a16="http://schemas.microsoft.com/office/drawing/2014/main" id="{E5FA6335-CD41-9DAC-A139-2248BBE4EA66}"/>
                    </a:ext>
                  </a:extLst>
                </p:cNvPr>
                <p:cNvCxnSpPr/>
                <p:nvPr/>
              </p:nvCxnSpPr>
              <p:spPr>
                <a:xfrm flipV="1">
                  <a:off x="2831307" y="2535232"/>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Connettore diritto 117">
                  <a:extLst>
                    <a:ext uri="{FF2B5EF4-FFF2-40B4-BE49-F238E27FC236}">
                      <a16:creationId xmlns:a16="http://schemas.microsoft.com/office/drawing/2014/main" id="{B757A3EC-EA3D-E348-6F6F-EA4806094205}"/>
                    </a:ext>
                  </a:extLst>
                </p:cNvPr>
                <p:cNvCxnSpPr/>
                <p:nvPr/>
              </p:nvCxnSpPr>
              <p:spPr>
                <a:xfrm flipV="1">
                  <a:off x="2831307" y="262378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Connettore diritto 118">
                  <a:extLst>
                    <a:ext uri="{FF2B5EF4-FFF2-40B4-BE49-F238E27FC236}">
                      <a16:creationId xmlns:a16="http://schemas.microsoft.com/office/drawing/2014/main" id="{EB5835C1-7598-46A2-3522-89E9AFCD61CB}"/>
                    </a:ext>
                  </a:extLst>
                </p:cNvPr>
                <p:cNvCxnSpPr/>
                <p:nvPr/>
              </p:nvCxnSpPr>
              <p:spPr>
                <a:xfrm flipV="1">
                  <a:off x="2831307" y="2557369"/>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Connettore diritto 119">
                  <a:extLst>
                    <a:ext uri="{FF2B5EF4-FFF2-40B4-BE49-F238E27FC236}">
                      <a16:creationId xmlns:a16="http://schemas.microsoft.com/office/drawing/2014/main" id="{1150BBF3-B6C4-671A-2557-FD91CAA239F3}"/>
                    </a:ext>
                  </a:extLst>
                </p:cNvPr>
                <p:cNvCxnSpPr/>
                <p:nvPr/>
              </p:nvCxnSpPr>
              <p:spPr>
                <a:xfrm flipV="1">
                  <a:off x="2831307" y="2490958"/>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Connettore diritto 120">
                  <a:extLst>
                    <a:ext uri="{FF2B5EF4-FFF2-40B4-BE49-F238E27FC236}">
                      <a16:creationId xmlns:a16="http://schemas.microsoft.com/office/drawing/2014/main" id="{E389BA39-6017-F209-B479-2F259C6AFB73}"/>
                    </a:ext>
                  </a:extLst>
                </p:cNvPr>
                <p:cNvCxnSpPr/>
                <p:nvPr/>
              </p:nvCxnSpPr>
              <p:spPr>
                <a:xfrm flipV="1">
                  <a:off x="2831307" y="2601643"/>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Connettore diritto 121">
                  <a:extLst>
                    <a:ext uri="{FF2B5EF4-FFF2-40B4-BE49-F238E27FC236}">
                      <a16:creationId xmlns:a16="http://schemas.microsoft.com/office/drawing/2014/main" id="{4257CB8F-5C49-8894-29FF-F871A7B2795B}"/>
                    </a:ext>
                  </a:extLst>
                </p:cNvPr>
                <p:cNvCxnSpPr/>
                <p:nvPr/>
              </p:nvCxnSpPr>
              <p:spPr>
                <a:xfrm flipV="1">
                  <a:off x="2831307" y="2645917"/>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Connettore diritto 122">
                  <a:extLst>
                    <a:ext uri="{FF2B5EF4-FFF2-40B4-BE49-F238E27FC236}">
                      <a16:creationId xmlns:a16="http://schemas.microsoft.com/office/drawing/2014/main" id="{07A1ECC9-D6D1-17A1-B1BE-87F75A68ECD2}"/>
                    </a:ext>
                  </a:extLst>
                </p:cNvPr>
                <p:cNvCxnSpPr/>
                <p:nvPr/>
              </p:nvCxnSpPr>
              <p:spPr>
                <a:xfrm flipV="1">
                  <a:off x="2831307" y="2513095"/>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Connettore diritto 123">
                  <a:extLst>
                    <a:ext uri="{FF2B5EF4-FFF2-40B4-BE49-F238E27FC236}">
                      <a16:creationId xmlns:a16="http://schemas.microsoft.com/office/drawing/2014/main" id="{AAD5A43C-9227-7D65-D1B5-9A5B61864350}"/>
                    </a:ext>
                  </a:extLst>
                </p:cNvPr>
                <p:cNvCxnSpPr/>
                <p:nvPr/>
              </p:nvCxnSpPr>
              <p:spPr>
                <a:xfrm flipV="1">
                  <a:off x="2831307" y="2734465"/>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Connettore diritto 124">
                  <a:extLst>
                    <a:ext uri="{FF2B5EF4-FFF2-40B4-BE49-F238E27FC236}">
                      <a16:creationId xmlns:a16="http://schemas.microsoft.com/office/drawing/2014/main" id="{2B518A13-3C6C-6319-27BE-BE484EC8FF6E}"/>
                    </a:ext>
                  </a:extLst>
                </p:cNvPr>
                <p:cNvCxnSpPr/>
                <p:nvPr/>
              </p:nvCxnSpPr>
              <p:spPr>
                <a:xfrm flipV="1">
                  <a:off x="2831307" y="2690191"/>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Connettore diritto 125">
                  <a:extLst>
                    <a:ext uri="{FF2B5EF4-FFF2-40B4-BE49-F238E27FC236}">
                      <a16:creationId xmlns:a16="http://schemas.microsoft.com/office/drawing/2014/main" id="{4B32493E-5329-FF6A-AE10-BAAF821E6463}"/>
                    </a:ext>
                  </a:extLst>
                </p:cNvPr>
                <p:cNvCxnSpPr/>
                <p:nvPr/>
              </p:nvCxnSpPr>
              <p:spPr>
                <a:xfrm flipV="1">
                  <a:off x="2831307" y="2778739"/>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Connettore diritto 126">
                  <a:extLst>
                    <a:ext uri="{FF2B5EF4-FFF2-40B4-BE49-F238E27FC236}">
                      <a16:creationId xmlns:a16="http://schemas.microsoft.com/office/drawing/2014/main" id="{E770403D-F07F-5C32-CF5C-40758EA4E2C3}"/>
                    </a:ext>
                  </a:extLst>
                </p:cNvPr>
                <p:cNvCxnSpPr/>
                <p:nvPr/>
              </p:nvCxnSpPr>
              <p:spPr>
                <a:xfrm flipV="1">
                  <a:off x="2831307" y="2712328"/>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Connettore diritto 127">
                  <a:extLst>
                    <a:ext uri="{FF2B5EF4-FFF2-40B4-BE49-F238E27FC236}">
                      <a16:creationId xmlns:a16="http://schemas.microsoft.com/office/drawing/2014/main" id="{7B0FB79A-F1EF-0E1F-AF31-D48E19227C22}"/>
                    </a:ext>
                  </a:extLst>
                </p:cNvPr>
                <p:cNvCxnSpPr/>
                <p:nvPr/>
              </p:nvCxnSpPr>
              <p:spPr>
                <a:xfrm flipV="1">
                  <a:off x="2831307" y="2668054"/>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Connettore diritto 128">
                  <a:extLst>
                    <a:ext uri="{FF2B5EF4-FFF2-40B4-BE49-F238E27FC236}">
                      <a16:creationId xmlns:a16="http://schemas.microsoft.com/office/drawing/2014/main" id="{D8C0BFDA-AE03-4E7E-2C68-7032187284BB}"/>
                    </a:ext>
                  </a:extLst>
                </p:cNvPr>
                <p:cNvCxnSpPr/>
                <p:nvPr/>
              </p:nvCxnSpPr>
              <p:spPr>
                <a:xfrm flipV="1">
                  <a:off x="2831307" y="2756602"/>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Connettore diritto 129">
                  <a:extLst>
                    <a:ext uri="{FF2B5EF4-FFF2-40B4-BE49-F238E27FC236}">
                      <a16:creationId xmlns:a16="http://schemas.microsoft.com/office/drawing/2014/main" id="{88121072-97CC-FBE4-BF66-7BA1EFF80868}"/>
                    </a:ext>
                  </a:extLst>
                </p:cNvPr>
                <p:cNvCxnSpPr/>
                <p:nvPr/>
              </p:nvCxnSpPr>
              <p:spPr>
                <a:xfrm flipV="1">
                  <a:off x="2831307" y="2800876"/>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Connettore diritto 130">
                  <a:extLst>
                    <a:ext uri="{FF2B5EF4-FFF2-40B4-BE49-F238E27FC236}">
                      <a16:creationId xmlns:a16="http://schemas.microsoft.com/office/drawing/2014/main" id="{AEFEA7B7-F533-E1A0-3C4C-DC4617648391}"/>
                    </a:ext>
                  </a:extLst>
                </p:cNvPr>
                <p:cNvCxnSpPr/>
                <p:nvPr/>
              </p:nvCxnSpPr>
              <p:spPr>
                <a:xfrm flipV="1">
                  <a:off x="2831307" y="2867287"/>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Connettore diritto 131">
                  <a:extLst>
                    <a:ext uri="{FF2B5EF4-FFF2-40B4-BE49-F238E27FC236}">
                      <a16:creationId xmlns:a16="http://schemas.microsoft.com/office/drawing/2014/main" id="{C0B67842-3968-DD9C-140B-5E67FF28BF09}"/>
                    </a:ext>
                  </a:extLst>
                </p:cNvPr>
                <p:cNvCxnSpPr/>
                <p:nvPr/>
              </p:nvCxnSpPr>
              <p:spPr>
                <a:xfrm flipV="1">
                  <a:off x="2831307" y="2823013"/>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Connettore diritto 132">
                  <a:extLst>
                    <a:ext uri="{FF2B5EF4-FFF2-40B4-BE49-F238E27FC236}">
                      <a16:creationId xmlns:a16="http://schemas.microsoft.com/office/drawing/2014/main" id="{FFA208F1-87B5-28EB-C026-7A4BEE18DA9F}"/>
                    </a:ext>
                  </a:extLst>
                </p:cNvPr>
                <p:cNvCxnSpPr/>
                <p:nvPr/>
              </p:nvCxnSpPr>
              <p:spPr>
                <a:xfrm flipV="1">
                  <a:off x="2831307" y="2911561"/>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Connettore diritto 133">
                  <a:extLst>
                    <a:ext uri="{FF2B5EF4-FFF2-40B4-BE49-F238E27FC236}">
                      <a16:creationId xmlns:a16="http://schemas.microsoft.com/office/drawing/2014/main" id="{6C23A064-FE47-132F-6ED7-8F356044A035}"/>
                    </a:ext>
                  </a:extLst>
                </p:cNvPr>
                <p:cNvCxnSpPr/>
                <p:nvPr/>
              </p:nvCxnSpPr>
              <p:spPr>
                <a:xfrm flipV="1">
                  <a:off x="2831307" y="284515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Connettore diritto 134">
                  <a:extLst>
                    <a:ext uri="{FF2B5EF4-FFF2-40B4-BE49-F238E27FC236}">
                      <a16:creationId xmlns:a16="http://schemas.microsoft.com/office/drawing/2014/main" id="{C7E77D87-8610-8574-6277-9D70CF795179}"/>
                    </a:ext>
                  </a:extLst>
                </p:cNvPr>
                <p:cNvCxnSpPr/>
                <p:nvPr/>
              </p:nvCxnSpPr>
              <p:spPr>
                <a:xfrm flipV="1">
                  <a:off x="2831307" y="2889424"/>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Connettore diritto 135">
                  <a:extLst>
                    <a:ext uri="{FF2B5EF4-FFF2-40B4-BE49-F238E27FC236}">
                      <a16:creationId xmlns:a16="http://schemas.microsoft.com/office/drawing/2014/main" id="{B6347420-5550-1E39-10BD-388EF1AAB468}"/>
                    </a:ext>
                  </a:extLst>
                </p:cNvPr>
                <p:cNvCxnSpPr/>
                <p:nvPr/>
              </p:nvCxnSpPr>
              <p:spPr>
                <a:xfrm flipV="1">
                  <a:off x="2831307" y="293369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6" name="Gruppo 25">
                <a:extLst>
                  <a:ext uri="{FF2B5EF4-FFF2-40B4-BE49-F238E27FC236}">
                    <a16:creationId xmlns:a16="http://schemas.microsoft.com/office/drawing/2014/main" id="{A501B5A9-1716-5260-32C1-0B9661DC42B3}"/>
                  </a:ext>
                </a:extLst>
              </p:cNvPr>
              <p:cNvGrpSpPr/>
              <p:nvPr/>
            </p:nvGrpSpPr>
            <p:grpSpPr>
              <a:xfrm>
                <a:off x="4967967" y="2012712"/>
                <a:ext cx="107140" cy="711518"/>
                <a:chOff x="2831307" y="2335999"/>
                <a:chExt cx="90000" cy="597691"/>
              </a:xfrm>
            </p:grpSpPr>
            <p:cxnSp>
              <p:nvCxnSpPr>
                <p:cNvPr id="38" name="Connettore diritto 138">
                  <a:extLst>
                    <a:ext uri="{FF2B5EF4-FFF2-40B4-BE49-F238E27FC236}">
                      <a16:creationId xmlns:a16="http://schemas.microsoft.com/office/drawing/2014/main" id="{876EA2C8-C4BD-FEF9-F8F7-62C3A90B08C8}"/>
                    </a:ext>
                  </a:extLst>
                </p:cNvPr>
                <p:cNvCxnSpPr/>
                <p:nvPr/>
              </p:nvCxnSpPr>
              <p:spPr>
                <a:xfrm flipV="1">
                  <a:off x="2831307" y="240241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Connettore diritto 139">
                  <a:extLst>
                    <a:ext uri="{FF2B5EF4-FFF2-40B4-BE49-F238E27FC236}">
                      <a16:creationId xmlns:a16="http://schemas.microsoft.com/office/drawing/2014/main" id="{DEAA6ADC-62EA-7397-6EF1-7CDE716920FB}"/>
                    </a:ext>
                  </a:extLst>
                </p:cNvPr>
                <p:cNvCxnSpPr/>
                <p:nvPr/>
              </p:nvCxnSpPr>
              <p:spPr>
                <a:xfrm flipV="1">
                  <a:off x="2831307" y="2358136"/>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diritto 140">
                  <a:extLst>
                    <a:ext uri="{FF2B5EF4-FFF2-40B4-BE49-F238E27FC236}">
                      <a16:creationId xmlns:a16="http://schemas.microsoft.com/office/drawing/2014/main" id="{796ED941-20B7-FFDB-BF2E-0598D5946426}"/>
                    </a:ext>
                  </a:extLst>
                </p:cNvPr>
                <p:cNvCxnSpPr/>
                <p:nvPr/>
              </p:nvCxnSpPr>
              <p:spPr>
                <a:xfrm flipV="1">
                  <a:off x="2831307" y="2446684"/>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Connettore diritto 141">
                  <a:extLst>
                    <a:ext uri="{FF2B5EF4-FFF2-40B4-BE49-F238E27FC236}">
                      <a16:creationId xmlns:a16="http://schemas.microsoft.com/office/drawing/2014/main" id="{EDB3C397-3FF4-996A-2806-B9D569695EB7}"/>
                    </a:ext>
                  </a:extLst>
                </p:cNvPr>
                <p:cNvCxnSpPr/>
                <p:nvPr/>
              </p:nvCxnSpPr>
              <p:spPr>
                <a:xfrm flipV="1">
                  <a:off x="2831307" y="2380273"/>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diritto 142">
                  <a:extLst>
                    <a:ext uri="{FF2B5EF4-FFF2-40B4-BE49-F238E27FC236}">
                      <a16:creationId xmlns:a16="http://schemas.microsoft.com/office/drawing/2014/main" id="{AF680A89-5377-0635-9226-89F79C26B787}"/>
                    </a:ext>
                  </a:extLst>
                </p:cNvPr>
                <p:cNvCxnSpPr/>
                <p:nvPr/>
              </p:nvCxnSpPr>
              <p:spPr>
                <a:xfrm flipV="1">
                  <a:off x="2831307" y="2335999"/>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Connettore diritto 143">
                  <a:extLst>
                    <a:ext uri="{FF2B5EF4-FFF2-40B4-BE49-F238E27FC236}">
                      <a16:creationId xmlns:a16="http://schemas.microsoft.com/office/drawing/2014/main" id="{52945560-E035-4DAF-22CE-57B0399C3CEF}"/>
                    </a:ext>
                  </a:extLst>
                </p:cNvPr>
                <p:cNvCxnSpPr/>
                <p:nvPr/>
              </p:nvCxnSpPr>
              <p:spPr>
                <a:xfrm flipV="1">
                  <a:off x="2831307" y="2424547"/>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Connettore diritto 144">
                  <a:extLst>
                    <a:ext uri="{FF2B5EF4-FFF2-40B4-BE49-F238E27FC236}">
                      <a16:creationId xmlns:a16="http://schemas.microsoft.com/office/drawing/2014/main" id="{6488BF99-F16F-F88A-7E2A-2333E366E5B9}"/>
                    </a:ext>
                  </a:extLst>
                </p:cNvPr>
                <p:cNvCxnSpPr/>
                <p:nvPr/>
              </p:nvCxnSpPr>
              <p:spPr>
                <a:xfrm flipV="1">
                  <a:off x="2831307" y="2468821"/>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diritto 145">
                  <a:extLst>
                    <a:ext uri="{FF2B5EF4-FFF2-40B4-BE49-F238E27FC236}">
                      <a16:creationId xmlns:a16="http://schemas.microsoft.com/office/drawing/2014/main" id="{C3B9074F-93BD-5D7B-7494-B1628599941D}"/>
                    </a:ext>
                  </a:extLst>
                </p:cNvPr>
                <p:cNvCxnSpPr/>
                <p:nvPr/>
              </p:nvCxnSpPr>
              <p:spPr>
                <a:xfrm flipV="1">
                  <a:off x="2831307" y="2579506"/>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Connettore diritto 146">
                  <a:extLst>
                    <a:ext uri="{FF2B5EF4-FFF2-40B4-BE49-F238E27FC236}">
                      <a16:creationId xmlns:a16="http://schemas.microsoft.com/office/drawing/2014/main" id="{D46375C4-C517-45B5-125C-39FBD612F127}"/>
                    </a:ext>
                  </a:extLst>
                </p:cNvPr>
                <p:cNvCxnSpPr/>
                <p:nvPr/>
              </p:nvCxnSpPr>
              <p:spPr>
                <a:xfrm flipV="1">
                  <a:off x="2831307" y="2535232"/>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Connettore diritto 147">
                  <a:extLst>
                    <a:ext uri="{FF2B5EF4-FFF2-40B4-BE49-F238E27FC236}">
                      <a16:creationId xmlns:a16="http://schemas.microsoft.com/office/drawing/2014/main" id="{C16A456A-61E9-1B64-5DD5-4A0E5EAC4333}"/>
                    </a:ext>
                  </a:extLst>
                </p:cNvPr>
                <p:cNvCxnSpPr/>
                <p:nvPr/>
              </p:nvCxnSpPr>
              <p:spPr>
                <a:xfrm flipV="1">
                  <a:off x="2831307" y="262378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ttore diritto 148">
                  <a:extLst>
                    <a:ext uri="{FF2B5EF4-FFF2-40B4-BE49-F238E27FC236}">
                      <a16:creationId xmlns:a16="http://schemas.microsoft.com/office/drawing/2014/main" id="{AE8CBA0B-782A-89FC-CF0A-2FE0FAD00438}"/>
                    </a:ext>
                  </a:extLst>
                </p:cNvPr>
                <p:cNvCxnSpPr/>
                <p:nvPr/>
              </p:nvCxnSpPr>
              <p:spPr>
                <a:xfrm flipV="1">
                  <a:off x="2831307" y="2557369"/>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Connettore diritto 149">
                  <a:extLst>
                    <a:ext uri="{FF2B5EF4-FFF2-40B4-BE49-F238E27FC236}">
                      <a16:creationId xmlns:a16="http://schemas.microsoft.com/office/drawing/2014/main" id="{790BDA1E-4086-DEC3-8203-FA0810F7BE61}"/>
                    </a:ext>
                  </a:extLst>
                </p:cNvPr>
                <p:cNvCxnSpPr/>
                <p:nvPr/>
              </p:nvCxnSpPr>
              <p:spPr>
                <a:xfrm flipV="1">
                  <a:off x="2831307" y="2490958"/>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Connettore diritto 150">
                  <a:extLst>
                    <a:ext uri="{FF2B5EF4-FFF2-40B4-BE49-F238E27FC236}">
                      <a16:creationId xmlns:a16="http://schemas.microsoft.com/office/drawing/2014/main" id="{5529C431-8C96-FDED-D2C2-330AA03A8FA2}"/>
                    </a:ext>
                  </a:extLst>
                </p:cNvPr>
                <p:cNvCxnSpPr/>
                <p:nvPr/>
              </p:nvCxnSpPr>
              <p:spPr>
                <a:xfrm flipV="1">
                  <a:off x="2831307" y="2601643"/>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Connettore diritto 151">
                  <a:extLst>
                    <a:ext uri="{FF2B5EF4-FFF2-40B4-BE49-F238E27FC236}">
                      <a16:creationId xmlns:a16="http://schemas.microsoft.com/office/drawing/2014/main" id="{AB07D4E9-A45E-519F-3CF2-8F6FB00B5A91}"/>
                    </a:ext>
                  </a:extLst>
                </p:cNvPr>
                <p:cNvCxnSpPr/>
                <p:nvPr/>
              </p:nvCxnSpPr>
              <p:spPr>
                <a:xfrm flipV="1">
                  <a:off x="2831307" y="2645917"/>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Connettore diritto 152">
                  <a:extLst>
                    <a:ext uri="{FF2B5EF4-FFF2-40B4-BE49-F238E27FC236}">
                      <a16:creationId xmlns:a16="http://schemas.microsoft.com/office/drawing/2014/main" id="{3309525B-D642-3C3B-8E8C-54B00B2CC8E8}"/>
                    </a:ext>
                  </a:extLst>
                </p:cNvPr>
                <p:cNvCxnSpPr/>
                <p:nvPr/>
              </p:nvCxnSpPr>
              <p:spPr>
                <a:xfrm flipV="1">
                  <a:off x="2831307" y="2513095"/>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nettore diritto 153">
                  <a:extLst>
                    <a:ext uri="{FF2B5EF4-FFF2-40B4-BE49-F238E27FC236}">
                      <a16:creationId xmlns:a16="http://schemas.microsoft.com/office/drawing/2014/main" id="{F6EE59F3-3203-76FC-A0E5-D99629D8C96F}"/>
                    </a:ext>
                  </a:extLst>
                </p:cNvPr>
                <p:cNvCxnSpPr/>
                <p:nvPr/>
              </p:nvCxnSpPr>
              <p:spPr>
                <a:xfrm flipV="1">
                  <a:off x="2831307" y="2734465"/>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Connettore diritto 154">
                  <a:extLst>
                    <a:ext uri="{FF2B5EF4-FFF2-40B4-BE49-F238E27FC236}">
                      <a16:creationId xmlns:a16="http://schemas.microsoft.com/office/drawing/2014/main" id="{5388E39D-1B60-748F-0CF3-B8A22C420301}"/>
                    </a:ext>
                  </a:extLst>
                </p:cNvPr>
                <p:cNvCxnSpPr/>
                <p:nvPr/>
              </p:nvCxnSpPr>
              <p:spPr>
                <a:xfrm flipV="1">
                  <a:off x="2831307" y="2690191"/>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diritto 155">
                  <a:extLst>
                    <a:ext uri="{FF2B5EF4-FFF2-40B4-BE49-F238E27FC236}">
                      <a16:creationId xmlns:a16="http://schemas.microsoft.com/office/drawing/2014/main" id="{7325CF8E-5570-1386-C63E-AC209E4274D0}"/>
                    </a:ext>
                  </a:extLst>
                </p:cNvPr>
                <p:cNvCxnSpPr/>
                <p:nvPr/>
              </p:nvCxnSpPr>
              <p:spPr>
                <a:xfrm flipV="1">
                  <a:off x="2831307" y="2778739"/>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diritto 156">
                  <a:extLst>
                    <a:ext uri="{FF2B5EF4-FFF2-40B4-BE49-F238E27FC236}">
                      <a16:creationId xmlns:a16="http://schemas.microsoft.com/office/drawing/2014/main" id="{4EDD6CE5-B5A0-97BD-FE65-E788BDF8D23C}"/>
                    </a:ext>
                  </a:extLst>
                </p:cNvPr>
                <p:cNvCxnSpPr/>
                <p:nvPr/>
              </p:nvCxnSpPr>
              <p:spPr>
                <a:xfrm flipV="1">
                  <a:off x="2831307" y="2712328"/>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ttore diritto 157">
                  <a:extLst>
                    <a:ext uri="{FF2B5EF4-FFF2-40B4-BE49-F238E27FC236}">
                      <a16:creationId xmlns:a16="http://schemas.microsoft.com/office/drawing/2014/main" id="{586C6AB7-9009-DB8B-D915-A9EBFA7B4F46}"/>
                    </a:ext>
                  </a:extLst>
                </p:cNvPr>
                <p:cNvCxnSpPr/>
                <p:nvPr/>
              </p:nvCxnSpPr>
              <p:spPr>
                <a:xfrm flipV="1">
                  <a:off x="2831307" y="2668054"/>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ttore diritto 158">
                  <a:extLst>
                    <a:ext uri="{FF2B5EF4-FFF2-40B4-BE49-F238E27FC236}">
                      <a16:creationId xmlns:a16="http://schemas.microsoft.com/office/drawing/2014/main" id="{342C76C6-7531-2C13-94ED-6598CD2F9F78}"/>
                    </a:ext>
                  </a:extLst>
                </p:cNvPr>
                <p:cNvCxnSpPr/>
                <p:nvPr/>
              </p:nvCxnSpPr>
              <p:spPr>
                <a:xfrm flipV="1">
                  <a:off x="2831307" y="2756602"/>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nettore diritto 159">
                  <a:extLst>
                    <a:ext uri="{FF2B5EF4-FFF2-40B4-BE49-F238E27FC236}">
                      <a16:creationId xmlns:a16="http://schemas.microsoft.com/office/drawing/2014/main" id="{08883643-FFCE-4AEF-B525-8333FD55AB58}"/>
                    </a:ext>
                  </a:extLst>
                </p:cNvPr>
                <p:cNvCxnSpPr/>
                <p:nvPr/>
              </p:nvCxnSpPr>
              <p:spPr>
                <a:xfrm flipV="1">
                  <a:off x="2831307" y="2800876"/>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Connettore diritto 160">
                  <a:extLst>
                    <a:ext uri="{FF2B5EF4-FFF2-40B4-BE49-F238E27FC236}">
                      <a16:creationId xmlns:a16="http://schemas.microsoft.com/office/drawing/2014/main" id="{CBFA7B8E-431F-1541-79A3-36AB5DABE961}"/>
                    </a:ext>
                  </a:extLst>
                </p:cNvPr>
                <p:cNvCxnSpPr/>
                <p:nvPr/>
              </p:nvCxnSpPr>
              <p:spPr>
                <a:xfrm flipV="1">
                  <a:off x="2831307" y="2867287"/>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Connettore diritto 161">
                  <a:extLst>
                    <a:ext uri="{FF2B5EF4-FFF2-40B4-BE49-F238E27FC236}">
                      <a16:creationId xmlns:a16="http://schemas.microsoft.com/office/drawing/2014/main" id="{5617642A-1775-DB1A-4792-4F55C8251A95}"/>
                    </a:ext>
                  </a:extLst>
                </p:cNvPr>
                <p:cNvCxnSpPr/>
                <p:nvPr/>
              </p:nvCxnSpPr>
              <p:spPr>
                <a:xfrm flipV="1">
                  <a:off x="2831307" y="2823013"/>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Connettore diritto 162">
                  <a:extLst>
                    <a:ext uri="{FF2B5EF4-FFF2-40B4-BE49-F238E27FC236}">
                      <a16:creationId xmlns:a16="http://schemas.microsoft.com/office/drawing/2014/main" id="{AC199169-548B-088C-C95D-C9B0F0323A89}"/>
                    </a:ext>
                  </a:extLst>
                </p:cNvPr>
                <p:cNvCxnSpPr/>
                <p:nvPr/>
              </p:nvCxnSpPr>
              <p:spPr>
                <a:xfrm flipV="1">
                  <a:off x="2831307" y="2911561"/>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nettore diritto 163">
                  <a:extLst>
                    <a:ext uri="{FF2B5EF4-FFF2-40B4-BE49-F238E27FC236}">
                      <a16:creationId xmlns:a16="http://schemas.microsoft.com/office/drawing/2014/main" id="{BA040797-D47B-3A8F-78E7-F1570216A589}"/>
                    </a:ext>
                  </a:extLst>
                </p:cNvPr>
                <p:cNvCxnSpPr/>
                <p:nvPr/>
              </p:nvCxnSpPr>
              <p:spPr>
                <a:xfrm flipV="1">
                  <a:off x="2831307" y="284515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Connettore diritto 164">
                  <a:extLst>
                    <a:ext uri="{FF2B5EF4-FFF2-40B4-BE49-F238E27FC236}">
                      <a16:creationId xmlns:a16="http://schemas.microsoft.com/office/drawing/2014/main" id="{E9E915B3-DC7F-B1AC-EB44-73D744DECA0F}"/>
                    </a:ext>
                  </a:extLst>
                </p:cNvPr>
                <p:cNvCxnSpPr/>
                <p:nvPr/>
              </p:nvCxnSpPr>
              <p:spPr>
                <a:xfrm flipV="1">
                  <a:off x="2831307" y="2889424"/>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Connettore diritto 165">
                  <a:extLst>
                    <a:ext uri="{FF2B5EF4-FFF2-40B4-BE49-F238E27FC236}">
                      <a16:creationId xmlns:a16="http://schemas.microsoft.com/office/drawing/2014/main" id="{482643B6-4172-3544-0DF7-A0260F5688D8}"/>
                    </a:ext>
                  </a:extLst>
                </p:cNvPr>
                <p:cNvCxnSpPr/>
                <p:nvPr/>
              </p:nvCxnSpPr>
              <p:spPr>
                <a:xfrm flipV="1">
                  <a:off x="2831307" y="293369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7" name="Connettore diritto 100">
                <a:extLst>
                  <a:ext uri="{FF2B5EF4-FFF2-40B4-BE49-F238E27FC236}">
                    <a16:creationId xmlns:a16="http://schemas.microsoft.com/office/drawing/2014/main" id="{49ECE935-5598-97CA-EC28-1AD1DF094A0B}"/>
                  </a:ext>
                </a:extLst>
              </p:cNvPr>
              <p:cNvCxnSpPr/>
              <p:nvPr/>
            </p:nvCxnSpPr>
            <p:spPr>
              <a:xfrm>
                <a:off x="5642746" y="1930656"/>
                <a:ext cx="0" cy="857120"/>
              </a:xfrm>
              <a:prstGeom prst="line">
                <a:avLst/>
              </a:prstGeom>
              <a:ln w="15875"/>
            </p:spPr>
            <p:style>
              <a:lnRef idx="1">
                <a:schemeClr val="accent1"/>
              </a:lnRef>
              <a:fillRef idx="0">
                <a:schemeClr val="accent1"/>
              </a:fillRef>
              <a:effectRef idx="0">
                <a:schemeClr val="accent1"/>
              </a:effectRef>
              <a:fontRef idx="minor">
                <a:schemeClr val="tx1"/>
              </a:fontRef>
            </p:style>
          </p:cxnSp>
          <p:grpSp>
            <p:nvGrpSpPr>
              <p:cNvPr id="28" name="Gruppo 27">
                <a:extLst>
                  <a:ext uri="{FF2B5EF4-FFF2-40B4-BE49-F238E27FC236}">
                    <a16:creationId xmlns:a16="http://schemas.microsoft.com/office/drawing/2014/main" id="{DBA268C2-2D23-6A81-09F0-83F7835361BC}"/>
                  </a:ext>
                </a:extLst>
              </p:cNvPr>
              <p:cNvGrpSpPr/>
              <p:nvPr/>
            </p:nvGrpSpPr>
            <p:grpSpPr>
              <a:xfrm flipH="1">
                <a:off x="5462603" y="1782964"/>
                <a:ext cx="273195" cy="147695"/>
                <a:chOff x="999235" y="2233495"/>
                <a:chExt cx="229490" cy="124067"/>
              </a:xfrm>
            </p:grpSpPr>
            <p:cxnSp>
              <p:nvCxnSpPr>
                <p:cNvPr id="36" name="Connettore diritto 105">
                  <a:extLst>
                    <a:ext uri="{FF2B5EF4-FFF2-40B4-BE49-F238E27FC236}">
                      <a16:creationId xmlns:a16="http://schemas.microsoft.com/office/drawing/2014/main" id="{0D50A744-E42C-B782-9611-79561AC3C51A}"/>
                    </a:ext>
                  </a:extLst>
                </p:cNvPr>
                <p:cNvCxnSpPr/>
                <p:nvPr/>
              </p:nvCxnSpPr>
              <p:spPr>
                <a:xfrm>
                  <a:off x="999235" y="2299756"/>
                  <a:ext cx="82142" cy="5780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7" name="Connettore diritto 106">
                  <a:extLst>
                    <a:ext uri="{FF2B5EF4-FFF2-40B4-BE49-F238E27FC236}">
                      <a16:creationId xmlns:a16="http://schemas.microsoft.com/office/drawing/2014/main" id="{E4EA82AA-45F5-15BC-89C0-FCD9C75C8FDB}"/>
                    </a:ext>
                  </a:extLst>
                </p:cNvPr>
                <p:cNvCxnSpPr/>
                <p:nvPr/>
              </p:nvCxnSpPr>
              <p:spPr>
                <a:xfrm>
                  <a:off x="1044292" y="2233495"/>
                  <a:ext cx="184433" cy="123944"/>
                </a:xfrm>
                <a:prstGeom prst="line">
                  <a:avLst/>
                </a:prstGeom>
                <a:ln w="15875"/>
              </p:spPr>
              <p:style>
                <a:lnRef idx="1">
                  <a:schemeClr val="accent1"/>
                </a:lnRef>
                <a:fillRef idx="0">
                  <a:schemeClr val="accent1"/>
                </a:fillRef>
                <a:effectRef idx="0">
                  <a:schemeClr val="accent1"/>
                </a:effectRef>
                <a:fontRef idx="minor">
                  <a:schemeClr val="tx1"/>
                </a:fontRef>
              </p:style>
            </p:cxnSp>
          </p:grpSp>
          <p:grpSp>
            <p:nvGrpSpPr>
              <p:cNvPr id="29" name="Gruppo 28">
                <a:extLst>
                  <a:ext uri="{FF2B5EF4-FFF2-40B4-BE49-F238E27FC236}">
                    <a16:creationId xmlns:a16="http://schemas.microsoft.com/office/drawing/2014/main" id="{019664D8-8BE5-4A75-D387-25EEAB4A8AD8}"/>
                  </a:ext>
                </a:extLst>
              </p:cNvPr>
              <p:cNvGrpSpPr/>
              <p:nvPr/>
            </p:nvGrpSpPr>
            <p:grpSpPr>
              <a:xfrm flipH="1" flipV="1">
                <a:off x="5467631" y="2778431"/>
                <a:ext cx="272900" cy="147695"/>
                <a:chOff x="1151635" y="2385895"/>
                <a:chExt cx="229242" cy="124067"/>
              </a:xfrm>
            </p:grpSpPr>
            <p:cxnSp>
              <p:nvCxnSpPr>
                <p:cNvPr id="34" name="Connettore diritto 103">
                  <a:extLst>
                    <a:ext uri="{FF2B5EF4-FFF2-40B4-BE49-F238E27FC236}">
                      <a16:creationId xmlns:a16="http://schemas.microsoft.com/office/drawing/2014/main" id="{FD12565B-EC57-76BE-882D-926618AF87CD}"/>
                    </a:ext>
                  </a:extLst>
                </p:cNvPr>
                <p:cNvCxnSpPr/>
                <p:nvPr/>
              </p:nvCxnSpPr>
              <p:spPr>
                <a:xfrm>
                  <a:off x="1151635" y="2452156"/>
                  <a:ext cx="82142" cy="5780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5" name="Connettore diritto 104">
                  <a:extLst>
                    <a:ext uri="{FF2B5EF4-FFF2-40B4-BE49-F238E27FC236}">
                      <a16:creationId xmlns:a16="http://schemas.microsoft.com/office/drawing/2014/main" id="{0F417C1E-4894-ECF1-ACD0-F5BF63E186D2}"/>
                    </a:ext>
                  </a:extLst>
                </p:cNvPr>
                <p:cNvCxnSpPr/>
                <p:nvPr/>
              </p:nvCxnSpPr>
              <p:spPr>
                <a:xfrm>
                  <a:off x="1196692" y="2385895"/>
                  <a:ext cx="184185" cy="116115"/>
                </a:xfrm>
                <a:prstGeom prst="line">
                  <a:avLst/>
                </a:prstGeom>
                <a:ln w="15875"/>
              </p:spPr>
              <p:style>
                <a:lnRef idx="1">
                  <a:schemeClr val="accent1"/>
                </a:lnRef>
                <a:fillRef idx="0">
                  <a:schemeClr val="accent1"/>
                </a:fillRef>
                <a:effectRef idx="0">
                  <a:schemeClr val="accent1"/>
                </a:effectRef>
                <a:fontRef idx="minor">
                  <a:schemeClr val="tx1"/>
                </a:fontRef>
              </p:style>
            </p:cxnSp>
          </p:grpSp>
          <p:sp>
            <p:nvSpPr>
              <p:cNvPr id="30" name="Ovale 29">
                <a:extLst>
                  <a:ext uri="{FF2B5EF4-FFF2-40B4-BE49-F238E27FC236}">
                    <a16:creationId xmlns:a16="http://schemas.microsoft.com/office/drawing/2014/main" id="{D7ED58B0-7C14-C76D-2762-677085E5F983}"/>
                  </a:ext>
                </a:extLst>
              </p:cNvPr>
              <p:cNvSpPr/>
              <p:nvPr/>
            </p:nvSpPr>
            <p:spPr>
              <a:xfrm flipH="1">
                <a:off x="5670211" y="1601764"/>
                <a:ext cx="276197" cy="274278"/>
              </a:xfrm>
              <a:prstGeom prst="ellipse">
                <a:avLst/>
              </a:prstGeom>
              <a:solidFill>
                <a:schemeClr val="accent6">
                  <a:lumMod val="20000"/>
                  <a:lumOff val="80000"/>
                </a:schemeClr>
              </a:solidFill>
              <a:ln w="158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sp>
            <p:nvSpPr>
              <p:cNvPr id="31" name="Ovale 30">
                <a:extLst>
                  <a:ext uri="{FF2B5EF4-FFF2-40B4-BE49-F238E27FC236}">
                    <a16:creationId xmlns:a16="http://schemas.microsoft.com/office/drawing/2014/main" id="{BDA1E96A-5A51-052F-DA72-9935621051ED}"/>
                  </a:ext>
                </a:extLst>
              </p:cNvPr>
              <p:cNvSpPr/>
              <p:nvPr/>
            </p:nvSpPr>
            <p:spPr>
              <a:xfrm flipH="1">
                <a:off x="5670211" y="2827047"/>
                <a:ext cx="276197" cy="274278"/>
              </a:xfrm>
              <a:prstGeom prst="ellipse">
                <a:avLst/>
              </a:prstGeom>
              <a:solidFill>
                <a:schemeClr val="accent6">
                  <a:lumMod val="20000"/>
                  <a:lumOff val="80000"/>
                </a:schemeClr>
              </a:solidFill>
              <a:ln w="158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sp>
            <p:nvSpPr>
              <p:cNvPr id="32" name="Ovale 31">
                <a:extLst>
                  <a:ext uri="{FF2B5EF4-FFF2-40B4-BE49-F238E27FC236}">
                    <a16:creationId xmlns:a16="http://schemas.microsoft.com/office/drawing/2014/main" id="{4A0410B0-480F-F511-1CA0-B61AAC07878D}"/>
                  </a:ext>
                </a:extLst>
              </p:cNvPr>
              <p:cNvSpPr/>
              <p:nvPr/>
            </p:nvSpPr>
            <p:spPr>
              <a:xfrm>
                <a:off x="4400821" y="1601764"/>
                <a:ext cx="276198" cy="274278"/>
              </a:xfrm>
              <a:prstGeom prst="ellipse">
                <a:avLst/>
              </a:prstGeom>
              <a:solidFill>
                <a:schemeClr val="accent6">
                  <a:lumMod val="20000"/>
                  <a:lumOff val="80000"/>
                </a:schemeClr>
              </a:solidFill>
              <a:ln w="158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sp>
            <p:nvSpPr>
              <p:cNvPr id="33" name="Ovale 32">
                <a:extLst>
                  <a:ext uri="{FF2B5EF4-FFF2-40B4-BE49-F238E27FC236}">
                    <a16:creationId xmlns:a16="http://schemas.microsoft.com/office/drawing/2014/main" id="{3377251D-1A5A-9079-A06A-E76F1EEB7B2B}"/>
                  </a:ext>
                </a:extLst>
              </p:cNvPr>
              <p:cNvSpPr/>
              <p:nvPr/>
            </p:nvSpPr>
            <p:spPr>
              <a:xfrm>
                <a:off x="4400821" y="2827047"/>
                <a:ext cx="276198" cy="274278"/>
              </a:xfrm>
              <a:prstGeom prst="ellipse">
                <a:avLst/>
              </a:prstGeom>
              <a:solidFill>
                <a:schemeClr val="accent6">
                  <a:lumMod val="20000"/>
                  <a:lumOff val="80000"/>
                </a:schemeClr>
              </a:solidFill>
              <a:ln w="158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grpSp>
        <p:sp>
          <p:nvSpPr>
            <p:cNvPr id="9" name="CasellaDiTesto 8">
              <a:extLst>
                <a:ext uri="{FF2B5EF4-FFF2-40B4-BE49-F238E27FC236}">
                  <a16:creationId xmlns:a16="http://schemas.microsoft.com/office/drawing/2014/main" id="{4CE03AED-67ED-8754-0858-9C369B7CB084}"/>
                </a:ext>
              </a:extLst>
            </p:cNvPr>
            <p:cNvSpPr txBox="1"/>
            <p:nvPr/>
          </p:nvSpPr>
          <p:spPr>
            <a:xfrm>
              <a:off x="501791" y="3306156"/>
              <a:ext cx="701928" cy="269241"/>
            </a:xfrm>
            <a:prstGeom prst="rect">
              <a:avLst/>
            </a:prstGeom>
            <a:noFill/>
          </p:spPr>
          <p:txBody>
            <a:bodyPr wrap="none" rtlCol="0">
              <a:spAutoFit/>
            </a:bodyPr>
            <a:lstStyle/>
            <a:p>
              <a:r>
                <a:rPr lang="it-IT" sz="1015">
                  <a:latin typeface="Arial" panose="020B0604020202020204" pitchFamily="34" charset="0"/>
                  <a:cs typeface="Arial" panose="020B0604020202020204" pitchFamily="34" charset="0"/>
                </a:rPr>
                <a:t>medium</a:t>
              </a:r>
            </a:p>
          </p:txBody>
        </p:sp>
        <p:cxnSp>
          <p:nvCxnSpPr>
            <p:cNvPr id="10" name="Connettore 4 9"/>
            <p:cNvCxnSpPr/>
            <p:nvPr/>
          </p:nvCxnSpPr>
          <p:spPr>
            <a:xfrm>
              <a:off x="1164128" y="3447006"/>
              <a:ext cx="180000" cy="180000"/>
            </a:xfrm>
            <a:prstGeom prst="bentConnector2">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asellaDiTesto 10">
              <a:extLst>
                <a:ext uri="{FF2B5EF4-FFF2-40B4-BE49-F238E27FC236}">
                  <a16:creationId xmlns:a16="http://schemas.microsoft.com/office/drawing/2014/main" id="{4CE03AED-67ED-8754-0858-9C369B7CB084}"/>
                </a:ext>
              </a:extLst>
            </p:cNvPr>
            <p:cNvSpPr txBox="1"/>
            <p:nvPr/>
          </p:nvSpPr>
          <p:spPr>
            <a:xfrm>
              <a:off x="756551" y="2851231"/>
              <a:ext cx="759009" cy="438453"/>
            </a:xfrm>
            <a:prstGeom prst="rect">
              <a:avLst/>
            </a:prstGeom>
            <a:noFill/>
          </p:spPr>
          <p:txBody>
            <a:bodyPr wrap="square" rtlCol="0">
              <a:spAutoFit/>
            </a:bodyPr>
            <a:lstStyle/>
            <a:p>
              <a:pPr algn="ctr"/>
              <a:r>
                <a:rPr lang="it-IT" sz="1015">
                  <a:latin typeface="Arial" panose="020B0604020202020204" pitchFamily="34" charset="0"/>
                  <a:cs typeface="Arial" panose="020B0604020202020204" pitchFamily="34" charset="0"/>
                </a:rPr>
                <a:t>B16 in </a:t>
              </a:r>
              <a:r>
                <a:rPr lang="it-IT" sz="1015" err="1">
                  <a:latin typeface="Arial" panose="020B0604020202020204" pitchFamily="34" charset="0"/>
                  <a:cs typeface="Arial" panose="020B0604020202020204" pitchFamily="34" charset="0"/>
                </a:rPr>
                <a:t>Matrigel</a:t>
              </a:r>
              <a:endParaRPr lang="it-IT" sz="1015">
                <a:latin typeface="Arial" panose="020B0604020202020204" pitchFamily="34" charset="0"/>
                <a:cs typeface="Arial" panose="020B0604020202020204" pitchFamily="34" charset="0"/>
              </a:endParaRPr>
            </a:p>
          </p:txBody>
        </p:sp>
        <p:cxnSp>
          <p:nvCxnSpPr>
            <p:cNvPr id="12" name="Connettore 4 11"/>
            <p:cNvCxnSpPr/>
            <p:nvPr/>
          </p:nvCxnSpPr>
          <p:spPr>
            <a:xfrm>
              <a:off x="1395001" y="3077381"/>
              <a:ext cx="180000" cy="468000"/>
            </a:xfrm>
            <a:prstGeom prst="bentConnector2">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CasellaDiTesto 12">
              <a:extLst>
                <a:ext uri="{FF2B5EF4-FFF2-40B4-BE49-F238E27FC236}">
                  <a16:creationId xmlns:a16="http://schemas.microsoft.com/office/drawing/2014/main" id="{4CE03AED-67ED-8754-0858-9C369B7CB084}"/>
                </a:ext>
              </a:extLst>
            </p:cNvPr>
            <p:cNvSpPr txBox="1"/>
            <p:nvPr/>
          </p:nvSpPr>
          <p:spPr>
            <a:xfrm>
              <a:off x="2261478" y="2851231"/>
              <a:ext cx="935347" cy="438453"/>
            </a:xfrm>
            <a:prstGeom prst="rect">
              <a:avLst/>
            </a:prstGeom>
            <a:noFill/>
          </p:spPr>
          <p:txBody>
            <a:bodyPr wrap="square" rtlCol="0">
              <a:spAutoFit/>
            </a:bodyPr>
            <a:lstStyle/>
            <a:p>
              <a:pPr algn="ctr"/>
              <a:r>
                <a:rPr lang="it-IT" sz="1015" b="1">
                  <a:solidFill>
                    <a:srgbClr val="008000"/>
                  </a:solidFill>
                  <a:latin typeface="Arial" panose="020B0604020202020204" pitchFamily="34" charset="0"/>
                  <a:cs typeface="Arial" panose="020B0604020202020204" pitchFamily="34" charset="0"/>
                </a:rPr>
                <a:t>C16</a:t>
              </a:r>
              <a:r>
                <a:rPr lang="it-IT" sz="1015" b="1" baseline="30000">
                  <a:solidFill>
                    <a:srgbClr val="008000"/>
                  </a:solidFill>
                  <a:latin typeface="Arial" panose="020B0604020202020204" pitchFamily="34" charset="0"/>
                  <a:cs typeface="Arial" panose="020B0604020202020204" pitchFamily="34" charset="0"/>
                </a:rPr>
                <a:t>+</a:t>
              </a:r>
              <a:r>
                <a:rPr lang="it-IT" sz="1015">
                  <a:latin typeface="Arial" panose="020B0604020202020204" pitchFamily="34" charset="0"/>
                  <a:cs typeface="Arial" panose="020B0604020202020204" pitchFamily="34" charset="0"/>
                </a:rPr>
                <a:t> Eo5</a:t>
              </a:r>
            </a:p>
            <a:p>
              <a:pPr algn="ctr"/>
              <a:r>
                <a:rPr lang="it-IT" sz="1015">
                  <a:latin typeface="Arial" panose="020B0604020202020204" pitchFamily="34" charset="0"/>
                  <a:cs typeface="Arial" panose="020B0604020202020204" pitchFamily="34" charset="0"/>
                </a:rPr>
                <a:t>in </a:t>
              </a:r>
              <a:r>
                <a:rPr lang="it-IT" sz="1015" err="1">
                  <a:latin typeface="Arial" panose="020B0604020202020204" pitchFamily="34" charset="0"/>
                  <a:cs typeface="Arial" panose="020B0604020202020204" pitchFamily="34" charset="0"/>
                </a:rPr>
                <a:t>Matrigel</a:t>
              </a:r>
              <a:endParaRPr lang="it-IT" sz="1015">
                <a:latin typeface="Arial" panose="020B0604020202020204" pitchFamily="34" charset="0"/>
                <a:cs typeface="Arial" panose="020B0604020202020204" pitchFamily="34" charset="0"/>
              </a:endParaRPr>
            </a:p>
          </p:txBody>
        </p:sp>
        <p:cxnSp>
          <p:nvCxnSpPr>
            <p:cNvPr id="14" name="Connettore diritto 13"/>
            <p:cNvCxnSpPr/>
            <p:nvPr/>
          </p:nvCxnSpPr>
          <p:spPr>
            <a:xfrm>
              <a:off x="1873177" y="3004266"/>
              <a:ext cx="0" cy="360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ttore 4 14"/>
            <p:cNvCxnSpPr/>
            <p:nvPr/>
          </p:nvCxnSpPr>
          <p:spPr>
            <a:xfrm flipH="1">
              <a:off x="2168375" y="3077381"/>
              <a:ext cx="180000" cy="468000"/>
            </a:xfrm>
            <a:prstGeom prst="bentConnector2">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4CE03AED-67ED-8754-0858-9C369B7CB084}"/>
                </a:ext>
              </a:extLst>
            </p:cNvPr>
            <p:cNvSpPr txBox="1"/>
            <p:nvPr/>
          </p:nvSpPr>
          <p:spPr>
            <a:xfrm>
              <a:off x="1520824" y="2762520"/>
              <a:ext cx="701928" cy="269241"/>
            </a:xfrm>
            <a:prstGeom prst="rect">
              <a:avLst/>
            </a:prstGeom>
            <a:noFill/>
          </p:spPr>
          <p:txBody>
            <a:bodyPr wrap="none" rtlCol="0">
              <a:spAutoFit/>
            </a:bodyPr>
            <a:lstStyle/>
            <a:p>
              <a:r>
                <a:rPr lang="it-IT" sz="1015">
                  <a:latin typeface="Arial" panose="020B0604020202020204" pitchFamily="34" charset="0"/>
                  <a:cs typeface="Arial" panose="020B0604020202020204" pitchFamily="34" charset="0"/>
                </a:rPr>
                <a:t>medium</a:t>
              </a:r>
            </a:p>
          </p:txBody>
        </p:sp>
        <p:sp>
          <p:nvSpPr>
            <p:cNvPr id="17" name="CasellaDiTesto 16">
              <a:extLst>
                <a:ext uri="{FF2B5EF4-FFF2-40B4-BE49-F238E27FC236}">
                  <a16:creationId xmlns:a16="http://schemas.microsoft.com/office/drawing/2014/main" id="{4CE03AED-67ED-8754-0858-9C369B7CB084}"/>
                </a:ext>
              </a:extLst>
            </p:cNvPr>
            <p:cNvSpPr txBox="1"/>
            <p:nvPr/>
          </p:nvSpPr>
          <p:spPr>
            <a:xfrm>
              <a:off x="2523940" y="3306156"/>
              <a:ext cx="701928" cy="269241"/>
            </a:xfrm>
            <a:prstGeom prst="rect">
              <a:avLst/>
            </a:prstGeom>
            <a:noFill/>
          </p:spPr>
          <p:txBody>
            <a:bodyPr wrap="none" rtlCol="0">
              <a:spAutoFit/>
            </a:bodyPr>
            <a:lstStyle/>
            <a:p>
              <a:r>
                <a:rPr lang="it-IT" sz="1015">
                  <a:latin typeface="Arial" panose="020B0604020202020204" pitchFamily="34" charset="0"/>
                  <a:cs typeface="Arial" panose="020B0604020202020204" pitchFamily="34" charset="0"/>
                </a:rPr>
                <a:t>medium</a:t>
              </a:r>
            </a:p>
          </p:txBody>
        </p:sp>
        <p:cxnSp>
          <p:nvCxnSpPr>
            <p:cNvPr id="18" name="Connettore 4 17"/>
            <p:cNvCxnSpPr/>
            <p:nvPr/>
          </p:nvCxnSpPr>
          <p:spPr>
            <a:xfrm flipH="1">
              <a:off x="2408353" y="3447006"/>
              <a:ext cx="180000" cy="180000"/>
            </a:xfrm>
            <a:prstGeom prst="bentConnector2">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2" name="Gruppo 121"/>
          <p:cNvGrpSpPr/>
          <p:nvPr/>
        </p:nvGrpSpPr>
        <p:grpSpPr>
          <a:xfrm>
            <a:off x="3730828" y="1195754"/>
            <a:ext cx="2517115" cy="2067668"/>
            <a:chOff x="3984579" y="4160200"/>
            <a:chExt cx="2726875" cy="2239974"/>
          </a:xfrm>
        </p:grpSpPr>
        <p:cxnSp>
          <p:nvCxnSpPr>
            <p:cNvPr id="123" name="Connettore diritto 15">
              <a:extLst>
                <a:ext uri="{FF2B5EF4-FFF2-40B4-BE49-F238E27FC236}">
                  <a16:creationId xmlns:a16="http://schemas.microsoft.com/office/drawing/2014/main" id="{12ED3BA3-AE1F-F30A-C770-656EB7DF2C65}"/>
                </a:ext>
              </a:extLst>
            </p:cNvPr>
            <p:cNvCxnSpPr/>
            <p:nvPr/>
          </p:nvCxnSpPr>
          <p:spPr>
            <a:xfrm flipH="1">
              <a:off x="4962475" y="5175317"/>
              <a:ext cx="0" cy="715804"/>
            </a:xfrm>
            <a:prstGeom prst="line">
              <a:avLst/>
            </a:prstGeom>
            <a:ln w="15875"/>
          </p:spPr>
          <p:style>
            <a:lnRef idx="1">
              <a:schemeClr val="accent1"/>
            </a:lnRef>
            <a:fillRef idx="0">
              <a:schemeClr val="accent1"/>
            </a:fillRef>
            <a:effectRef idx="0">
              <a:schemeClr val="accent1"/>
            </a:effectRef>
            <a:fontRef idx="minor">
              <a:schemeClr val="tx1"/>
            </a:fontRef>
          </p:style>
        </p:cxnSp>
        <p:grpSp>
          <p:nvGrpSpPr>
            <p:cNvPr id="124" name="Gruppo 123">
              <a:extLst>
                <a:ext uri="{FF2B5EF4-FFF2-40B4-BE49-F238E27FC236}">
                  <a16:creationId xmlns:a16="http://schemas.microsoft.com/office/drawing/2014/main" id="{5DD0418D-2B02-3A3E-18D0-81A206A7BFB5}"/>
                </a:ext>
              </a:extLst>
            </p:cNvPr>
            <p:cNvGrpSpPr/>
            <p:nvPr/>
          </p:nvGrpSpPr>
          <p:grpSpPr>
            <a:xfrm>
              <a:off x="4884764" y="5051975"/>
              <a:ext cx="228153" cy="123344"/>
              <a:chOff x="999235" y="2233495"/>
              <a:chExt cx="229490" cy="124067"/>
            </a:xfrm>
          </p:grpSpPr>
          <p:cxnSp>
            <p:nvCxnSpPr>
              <p:cNvPr id="232" name="Connettore diritto 11">
                <a:extLst>
                  <a:ext uri="{FF2B5EF4-FFF2-40B4-BE49-F238E27FC236}">
                    <a16:creationId xmlns:a16="http://schemas.microsoft.com/office/drawing/2014/main" id="{B11A9B13-C0D4-CE4B-CC2F-8C334F4258A1}"/>
                  </a:ext>
                </a:extLst>
              </p:cNvPr>
              <p:cNvCxnSpPr/>
              <p:nvPr/>
            </p:nvCxnSpPr>
            <p:spPr>
              <a:xfrm>
                <a:off x="999235" y="2299756"/>
                <a:ext cx="82142" cy="5780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33" name="Connettore diritto 20">
                <a:extLst>
                  <a:ext uri="{FF2B5EF4-FFF2-40B4-BE49-F238E27FC236}">
                    <a16:creationId xmlns:a16="http://schemas.microsoft.com/office/drawing/2014/main" id="{CBC4CC3B-079D-E28C-99B5-17DDE76AC4B7}"/>
                  </a:ext>
                </a:extLst>
              </p:cNvPr>
              <p:cNvCxnSpPr/>
              <p:nvPr/>
            </p:nvCxnSpPr>
            <p:spPr>
              <a:xfrm>
                <a:off x="1044292" y="2233495"/>
                <a:ext cx="184433" cy="123944"/>
              </a:xfrm>
              <a:prstGeom prst="line">
                <a:avLst/>
              </a:prstGeom>
              <a:ln w="15875"/>
            </p:spPr>
            <p:style>
              <a:lnRef idx="1">
                <a:schemeClr val="accent1"/>
              </a:lnRef>
              <a:fillRef idx="0">
                <a:schemeClr val="accent1"/>
              </a:fillRef>
              <a:effectRef idx="0">
                <a:schemeClr val="accent1"/>
              </a:effectRef>
              <a:fontRef idx="minor">
                <a:schemeClr val="tx1"/>
              </a:fontRef>
            </p:style>
          </p:cxnSp>
        </p:grpSp>
        <p:grpSp>
          <p:nvGrpSpPr>
            <p:cNvPr id="125" name="Gruppo 124">
              <a:extLst>
                <a:ext uri="{FF2B5EF4-FFF2-40B4-BE49-F238E27FC236}">
                  <a16:creationId xmlns:a16="http://schemas.microsoft.com/office/drawing/2014/main" id="{E494D173-B85E-04C0-792C-70EB78369189}"/>
                </a:ext>
              </a:extLst>
            </p:cNvPr>
            <p:cNvGrpSpPr/>
            <p:nvPr/>
          </p:nvGrpSpPr>
          <p:grpSpPr>
            <a:xfrm flipV="1">
              <a:off x="4880812" y="5883316"/>
              <a:ext cx="227907" cy="123344"/>
              <a:chOff x="1151635" y="2385895"/>
              <a:chExt cx="229242" cy="124067"/>
            </a:xfrm>
          </p:grpSpPr>
          <p:cxnSp>
            <p:nvCxnSpPr>
              <p:cNvPr id="230" name="Connettore diritto 26">
                <a:extLst>
                  <a:ext uri="{FF2B5EF4-FFF2-40B4-BE49-F238E27FC236}">
                    <a16:creationId xmlns:a16="http://schemas.microsoft.com/office/drawing/2014/main" id="{7EA81119-5E12-11DF-078C-1B80D34D8C3D}"/>
                  </a:ext>
                </a:extLst>
              </p:cNvPr>
              <p:cNvCxnSpPr/>
              <p:nvPr/>
            </p:nvCxnSpPr>
            <p:spPr>
              <a:xfrm>
                <a:off x="1151635" y="2452156"/>
                <a:ext cx="82142" cy="5780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31" name="Connettore diritto 27">
                <a:extLst>
                  <a:ext uri="{FF2B5EF4-FFF2-40B4-BE49-F238E27FC236}">
                    <a16:creationId xmlns:a16="http://schemas.microsoft.com/office/drawing/2014/main" id="{20A57CB2-2762-8186-5BB5-EE3D84829A35}"/>
                  </a:ext>
                </a:extLst>
              </p:cNvPr>
              <p:cNvCxnSpPr/>
              <p:nvPr/>
            </p:nvCxnSpPr>
            <p:spPr>
              <a:xfrm>
                <a:off x="1196692" y="2385895"/>
                <a:ext cx="184185" cy="116115"/>
              </a:xfrm>
              <a:prstGeom prst="line">
                <a:avLst/>
              </a:prstGeom>
              <a:ln w="15875"/>
            </p:spPr>
            <p:style>
              <a:lnRef idx="1">
                <a:schemeClr val="accent1"/>
              </a:lnRef>
              <a:fillRef idx="0">
                <a:schemeClr val="accent1"/>
              </a:fillRef>
              <a:effectRef idx="0">
                <a:schemeClr val="accent1"/>
              </a:effectRef>
              <a:fontRef idx="minor">
                <a:schemeClr val="tx1"/>
              </a:fontRef>
            </p:style>
          </p:cxnSp>
        </p:grpSp>
        <p:cxnSp>
          <p:nvCxnSpPr>
            <p:cNvPr id="126" name="Connettore diritto 42">
              <a:extLst>
                <a:ext uri="{FF2B5EF4-FFF2-40B4-BE49-F238E27FC236}">
                  <a16:creationId xmlns:a16="http://schemas.microsoft.com/office/drawing/2014/main" id="{0D245C2D-19B6-5BF7-CB13-8676A85F3AAA}"/>
                </a:ext>
              </a:extLst>
            </p:cNvPr>
            <p:cNvCxnSpPr/>
            <p:nvPr/>
          </p:nvCxnSpPr>
          <p:spPr>
            <a:xfrm>
              <a:off x="5279649" y="4870721"/>
              <a:ext cx="0" cy="1324237"/>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27" name="Connettore diritto 43">
              <a:extLst>
                <a:ext uri="{FF2B5EF4-FFF2-40B4-BE49-F238E27FC236}">
                  <a16:creationId xmlns:a16="http://schemas.microsoft.com/office/drawing/2014/main" id="{3DB9277C-24D5-9437-5024-717E60D11A10}"/>
                </a:ext>
              </a:extLst>
            </p:cNvPr>
            <p:cNvCxnSpPr/>
            <p:nvPr/>
          </p:nvCxnSpPr>
          <p:spPr>
            <a:xfrm>
              <a:off x="5431161" y="4870721"/>
              <a:ext cx="0" cy="1324237"/>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28" name="Ovale 127">
              <a:extLst>
                <a:ext uri="{FF2B5EF4-FFF2-40B4-BE49-F238E27FC236}">
                  <a16:creationId xmlns:a16="http://schemas.microsoft.com/office/drawing/2014/main" id="{A8C276DA-A89F-90EA-32C7-011272DADBBC}"/>
                </a:ext>
              </a:extLst>
            </p:cNvPr>
            <p:cNvSpPr/>
            <p:nvPr/>
          </p:nvSpPr>
          <p:spPr>
            <a:xfrm>
              <a:off x="5243111" y="4669567"/>
              <a:ext cx="230660" cy="229057"/>
            </a:xfrm>
            <a:prstGeom prst="ellipse">
              <a:avLst/>
            </a:prstGeom>
            <a:solidFill>
              <a:schemeClr val="accent6">
                <a:lumMod val="20000"/>
                <a:lumOff val="80000"/>
              </a:schemeClr>
            </a:solidFill>
            <a:ln w="158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sp>
          <p:nvSpPr>
            <p:cNvPr id="129" name="Ovale 128">
              <a:extLst>
                <a:ext uri="{FF2B5EF4-FFF2-40B4-BE49-F238E27FC236}">
                  <a16:creationId xmlns:a16="http://schemas.microsoft.com/office/drawing/2014/main" id="{C2C0B398-8E1C-5D41-2A8A-B1FDF876EAFE}"/>
                </a:ext>
              </a:extLst>
            </p:cNvPr>
            <p:cNvSpPr/>
            <p:nvPr/>
          </p:nvSpPr>
          <p:spPr>
            <a:xfrm>
              <a:off x="5243111" y="6171117"/>
              <a:ext cx="230660" cy="229057"/>
            </a:xfrm>
            <a:prstGeom prst="ellipse">
              <a:avLst/>
            </a:prstGeom>
            <a:solidFill>
              <a:schemeClr val="accent6">
                <a:lumMod val="20000"/>
                <a:lumOff val="80000"/>
              </a:schemeClr>
            </a:solidFill>
            <a:ln w="158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cxnSp>
          <p:nvCxnSpPr>
            <p:cNvPr id="130" name="Connettore diritto 48">
              <a:extLst>
                <a:ext uri="{FF2B5EF4-FFF2-40B4-BE49-F238E27FC236}">
                  <a16:creationId xmlns:a16="http://schemas.microsoft.com/office/drawing/2014/main" id="{9193042E-FA7B-1F9C-49B7-D34C16DD103C}"/>
                </a:ext>
              </a:extLst>
            </p:cNvPr>
            <p:cNvCxnSpPr/>
            <p:nvPr/>
          </p:nvCxnSpPr>
          <p:spPr>
            <a:xfrm>
              <a:off x="5597464" y="5175873"/>
              <a:ext cx="0" cy="715804"/>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grpSp>
          <p:nvGrpSpPr>
            <p:cNvPr id="131" name="Gruppo 130">
              <a:extLst>
                <a:ext uri="{FF2B5EF4-FFF2-40B4-BE49-F238E27FC236}">
                  <a16:creationId xmlns:a16="http://schemas.microsoft.com/office/drawing/2014/main" id="{D394F96F-20DF-6433-74BB-BE9CE2C30054}"/>
                </a:ext>
              </a:extLst>
            </p:cNvPr>
            <p:cNvGrpSpPr/>
            <p:nvPr/>
          </p:nvGrpSpPr>
          <p:grpSpPr>
            <a:xfrm>
              <a:off x="5532769" y="4967463"/>
              <a:ext cx="131981" cy="214836"/>
              <a:chOff x="1926596" y="2167537"/>
              <a:chExt cx="132754" cy="216095"/>
            </a:xfrm>
          </p:grpSpPr>
          <p:cxnSp>
            <p:nvCxnSpPr>
              <p:cNvPr id="228" name="Connettore diritto 54">
                <a:extLst>
                  <a:ext uri="{FF2B5EF4-FFF2-40B4-BE49-F238E27FC236}">
                    <a16:creationId xmlns:a16="http://schemas.microsoft.com/office/drawing/2014/main" id="{5EE5822E-3A8E-6BE8-54D9-9D65BC9F5551}"/>
                  </a:ext>
                </a:extLst>
              </p:cNvPr>
              <p:cNvCxnSpPr/>
              <p:nvPr/>
            </p:nvCxnSpPr>
            <p:spPr>
              <a:xfrm flipH="1">
                <a:off x="1988344" y="2186232"/>
                <a:ext cx="71006" cy="19740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9" name="Connettore diritto 55">
                <a:extLst>
                  <a:ext uri="{FF2B5EF4-FFF2-40B4-BE49-F238E27FC236}">
                    <a16:creationId xmlns:a16="http://schemas.microsoft.com/office/drawing/2014/main" id="{C6649F41-9F6C-0EA5-DB49-71DF5B7CCF71}"/>
                  </a:ext>
                </a:extLst>
              </p:cNvPr>
              <p:cNvCxnSpPr/>
              <p:nvPr/>
            </p:nvCxnSpPr>
            <p:spPr>
              <a:xfrm flipH="1">
                <a:off x="1926596" y="2167537"/>
                <a:ext cx="71439" cy="210710"/>
              </a:xfrm>
              <a:prstGeom prst="line">
                <a:avLst/>
              </a:prstGeom>
              <a:ln w="15875"/>
            </p:spPr>
            <p:style>
              <a:lnRef idx="1">
                <a:schemeClr val="accent1"/>
              </a:lnRef>
              <a:fillRef idx="0">
                <a:schemeClr val="accent1"/>
              </a:fillRef>
              <a:effectRef idx="0">
                <a:schemeClr val="accent1"/>
              </a:effectRef>
              <a:fontRef idx="minor">
                <a:schemeClr val="tx1"/>
              </a:fontRef>
            </p:style>
          </p:cxnSp>
        </p:grpSp>
        <p:cxnSp>
          <p:nvCxnSpPr>
            <p:cNvPr id="132" name="Connettore diritto 50">
              <a:extLst>
                <a:ext uri="{FF2B5EF4-FFF2-40B4-BE49-F238E27FC236}">
                  <a16:creationId xmlns:a16="http://schemas.microsoft.com/office/drawing/2014/main" id="{78485F74-A021-79A9-4773-AC92E2F7EF25}"/>
                </a:ext>
              </a:extLst>
            </p:cNvPr>
            <p:cNvCxnSpPr/>
            <p:nvPr/>
          </p:nvCxnSpPr>
          <p:spPr>
            <a:xfrm>
              <a:off x="5533445" y="5175873"/>
              <a:ext cx="0" cy="715804"/>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33" name="Ovale 132">
              <a:extLst>
                <a:ext uri="{FF2B5EF4-FFF2-40B4-BE49-F238E27FC236}">
                  <a16:creationId xmlns:a16="http://schemas.microsoft.com/office/drawing/2014/main" id="{AD0A33EB-5527-0F77-B426-F306B009215C}"/>
                </a:ext>
              </a:extLst>
            </p:cNvPr>
            <p:cNvSpPr>
              <a:spLocks noChangeAspect="1"/>
            </p:cNvSpPr>
            <p:nvPr/>
          </p:nvSpPr>
          <p:spPr>
            <a:xfrm>
              <a:off x="5597128" y="4886644"/>
              <a:ext cx="106104" cy="105366"/>
            </a:xfrm>
            <a:prstGeom prst="ellipse">
              <a:avLst/>
            </a:prstGeom>
            <a:solidFill>
              <a:srgbClr val="5B9BD5"/>
            </a:solidFill>
            <a:ln w="158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grpSp>
          <p:nvGrpSpPr>
            <p:cNvPr id="134" name="Gruppo 133">
              <a:extLst>
                <a:ext uri="{FF2B5EF4-FFF2-40B4-BE49-F238E27FC236}">
                  <a16:creationId xmlns:a16="http://schemas.microsoft.com/office/drawing/2014/main" id="{D2A84A0C-A2E7-BBA7-1B20-14B31AD6D353}"/>
                </a:ext>
              </a:extLst>
            </p:cNvPr>
            <p:cNvGrpSpPr/>
            <p:nvPr/>
          </p:nvGrpSpPr>
          <p:grpSpPr>
            <a:xfrm flipV="1">
              <a:off x="5532769" y="5883636"/>
              <a:ext cx="131981" cy="214836"/>
              <a:chOff x="1926596" y="2167537"/>
              <a:chExt cx="132754" cy="216095"/>
            </a:xfrm>
          </p:grpSpPr>
          <p:cxnSp>
            <p:nvCxnSpPr>
              <p:cNvPr id="226" name="Connettore diritto 81">
                <a:extLst>
                  <a:ext uri="{FF2B5EF4-FFF2-40B4-BE49-F238E27FC236}">
                    <a16:creationId xmlns:a16="http://schemas.microsoft.com/office/drawing/2014/main" id="{9C502D73-BAEE-2171-8CB1-96834147C3F8}"/>
                  </a:ext>
                </a:extLst>
              </p:cNvPr>
              <p:cNvCxnSpPr/>
              <p:nvPr/>
            </p:nvCxnSpPr>
            <p:spPr>
              <a:xfrm flipH="1">
                <a:off x="1988344" y="2186232"/>
                <a:ext cx="71006" cy="19740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7" name="Connettore diritto 82">
                <a:extLst>
                  <a:ext uri="{FF2B5EF4-FFF2-40B4-BE49-F238E27FC236}">
                    <a16:creationId xmlns:a16="http://schemas.microsoft.com/office/drawing/2014/main" id="{BED5318D-0767-F50A-BEC2-C2528110C300}"/>
                  </a:ext>
                </a:extLst>
              </p:cNvPr>
              <p:cNvCxnSpPr/>
              <p:nvPr/>
            </p:nvCxnSpPr>
            <p:spPr>
              <a:xfrm flipH="1">
                <a:off x="1926596" y="2167537"/>
                <a:ext cx="71439" cy="210710"/>
              </a:xfrm>
              <a:prstGeom prst="line">
                <a:avLst/>
              </a:prstGeom>
              <a:ln w="15875"/>
            </p:spPr>
            <p:style>
              <a:lnRef idx="1">
                <a:schemeClr val="accent1"/>
              </a:lnRef>
              <a:fillRef idx="0">
                <a:schemeClr val="accent1"/>
              </a:fillRef>
              <a:effectRef idx="0">
                <a:schemeClr val="accent1"/>
              </a:effectRef>
              <a:fontRef idx="minor">
                <a:schemeClr val="tx1"/>
              </a:fontRef>
            </p:style>
          </p:cxnSp>
        </p:grpSp>
        <p:sp>
          <p:nvSpPr>
            <p:cNvPr id="135" name="Ovale 134">
              <a:extLst>
                <a:ext uri="{FF2B5EF4-FFF2-40B4-BE49-F238E27FC236}">
                  <a16:creationId xmlns:a16="http://schemas.microsoft.com/office/drawing/2014/main" id="{312F8DD5-87ED-6FE4-41BE-FCF5B7173518}"/>
                </a:ext>
              </a:extLst>
            </p:cNvPr>
            <p:cNvSpPr>
              <a:spLocks noChangeAspect="1"/>
            </p:cNvSpPr>
            <p:nvPr/>
          </p:nvSpPr>
          <p:spPr>
            <a:xfrm>
              <a:off x="5597128" y="6077657"/>
              <a:ext cx="106104" cy="105366"/>
            </a:xfrm>
            <a:prstGeom prst="ellipse">
              <a:avLst/>
            </a:prstGeom>
            <a:solidFill>
              <a:srgbClr val="5B9BD5"/>
            </a:solidFill>
            <a:ln w="158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grpSp>
          <p:nvGrpSpPr>
            <p:cNvPr id="136" name="Gruppo 135">
              <a:extLst>
                <a:ext uri="{FF2B5EF4-FFF2-40B4-BE49-F238E27FC236}">
                  <a16:creationId xmlns:a16="http://schemas.microsoft.com/office/drawing/2014/main" id="{697A2E5A-97F1-1425-CA3F-78B9DA2D79BB}"/>
                </a:ext>
              </a:extLst>
            </p:cNvPr>
            <p:cNvGrpSpPr/>
            <p:nvPr/>
          </p:nvGrpSpPr>
          <p:grpSpPr>
            <a:xfrm flipH="1">
              <a:off x="5005695" y="4886644"/>
              <a:ext cx="170463" cy="1296379"/>
              <a:chOff x="1926596" y="2086244"/>
              <a:chExt cx="171462" cy="1303979"/>
            </a:xfrm>
          </p:grpSpPr>
          <p:cxnSp>
            <p:nvCxnSpPr>
              <p:cNvPr id="216" name="Connettore diritto 85">
                <a:extLst>
                  <a:ext uri="{FF2B5EF4-FFF2-40B4-BE49-F238E27FC236}">
                    <a16:creationId xmlns:a16="http://schemas.microsoft.com/office/drawing/2014/main" id="{977BF475-DE18-092E-EECC-A1E5E22498DC}"/>
                  </a:ext>
                </a:extLst>
              </p:cNvPr>
              <p:cNvCxnSpPr/>
              <p:nvPr/>
            </p:nvCxnSpPr>
            <p:spPr>
              <a:xfrm>
                <a:off x="1991670" y="2377169"/>
                <a:ext cx="0" cy="720000"/>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grpSp>
            <p:nvGrpSpPr>
              <p:cNvPr id="217" name="Gruppo 216">
                <a:extLst>
                  <a:ext uri="{FF2B5EF4-FFF2-40B4-BE49-F238E27FC236}">
                    <a16:creationId xmlns:a16="http://schemas.microsoft.com/office/drawing/2014/main" id="{2C89E1FB-6966-A4CD-189B-8464D16D47D3}"/>
                  </a:ext>
                </a:extLst>
              </p:cNvPr>
              <p:cNvGrpSpPr/>
              <p:nvPr/>
            </p:nvGrpSpPr>
            <p:grpSpPr>
              <a:xfrm>
                <a:off x="1926596" y="2167537"/>
                <a:ext cx="132754" cy="216095"/>
                <a:chOff x="1926596" y="2167537"/>
                <a:chExt cx="132754" cy="216095"/>
              </a:xfrm>
            </p:grpSpPr>
            <p:cxnSp>
              <p:nvCxnSpPr>
                <p:cNvPr id="224" name="Connettore diritto 93">
                  <a:extLst>
                    <a:ext uri="{FF2B5EF4-FFF2-40B4-BE49-F238E27FC236}">
                      <a16:creationId xmlns:a16="http://schemas.microsoft.com/office/drawing/2014/main" id="{844E7285-FDA0-E99E-46BE-CE30ECBCDFC6}"/>
                    </a:ext>
                  </a:extLst>
                </p:cNvPr>
                <p:cNvCxnSpPr/>
                <p:nvPr/>
              </p:nvCxnSpPr>
              <p:spPr>
                <a:xfrm flipH="1">
                  <a:off x="1988344" y="2186232"/>
                  <a:ext cx="71006" cy="19740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5" name="Connettore diritto 94">
                  <a:extLst>
                    <a:ext uri="{FF2B5EF4-FFF2-40B4-BE49-F238E27FC236}">
                      <a16:creationId xmlns:a16="http://schemas.microsoft.com/office/drawing/2014/main" id="{CE3B34F1-9943-8F9E-DFB8-FC90004C55E2}"/>
                    </a:ext>
                  </a:extLst>
                </p:cNvPr>
                <p:cNvCxnSpPr/>
                <p:nvPr/>
              </p:nvCxnSpPr>
              <p:spPr>
                <a:xfrm flipH="1">
                  <a:off x="1926596" y="2167537"/>
                  <a:ext cx="71439" cy="210710"/>
                </a:xfrm>
                <a:prstGeom prst="line">
                  <a:avLst/>
                </a:prstGeom>
                <a:ln w="15875"/>
              </p:spPr>
              <p:style>
                <a:lnRef idx="1">
                  <a:schemeClr val="accent1"/>
                </a:lnRef>
                <a:fillRef idx="0">
                  <a:schemeClr val="accent1"/>
                </a:fillRef>
                <a:effectRef idx="0">
                  <a:schemeClr val="accent1"/>
                </a:effectRef>
                <a:fontRef idx="minor">
                  <a:schemeClr val="tx1"/>
                </a:fontRef>
              </p:style>
            </p:cxnSp>
          </p:grpSp>
          <p:cxnSp>
            <p:nvCxnSpPr>
              <p:cNvPr id="218" name="Connettore diritto 87">
                <a:extLst>
                  <a:ext uri="{FF2B5EF4-FFF2-40B4-BE49-F238E27FC236}">
                    <a16:creationId xmlns:a16="http://schemas.microsoft.com/office/drawing/2014/main" id="{E8D1BD74-212B-E637-297A-1FDD40D2D4CB}"/>
                  </a:ext>
                </a:extLst>
              </p:cNvPr>
              <p:cNvCxnSpPr/>
              <p:nvPr/>
            </p:nvCxnSpPr>
            <p:spPr>
              <a:xfrm>
                <a:off x="1927276" y="2377169"/>
                <a:ext cx="0" cy="720000"/>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219" name="Ovale 218">
                <a:extLst>
                  <a:ext uri="{FF2B5EF4-FFF2-40B4-BE49-F238E27FC236}">
                    <a16:creationId xmlns:a16="http://schemas.microsoft.com/office/drawing/2014/main" id="{981AF6BD-17C8-A1A7-50E1-DA7784BEAFDB}"/>
                  </a:ext>
                </a:extLst>
              </p:cNvPr>
              <p:cNvSpPr>
                <a:spLocks noChangeAspect="1"/>
              </p:cNvSpPr>
              <p:nvPr/>
            </p:nvSpPr>
            <p:spPr>
              <a:xfrm>
                <a:off x="1991332" y="2086244"/>
                <a:ext cx="106726" cy="105984"/>
              </a:xfrm>
              <a:prstGeom prst="ellipse">
                <a:avLst/>
              </a:prstGeom>
              <a:solidFill>
                <a:schemeClr val="bg2">
                  <a:lumMod val="75000"/>
                </a:schemeClr>
              </a:solidFill>
              <a:ln w="158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grpSp>
            <p:nvGrpSpPr>
              <p:cNvPr id="220" name="Gruppo 219">
                <a:extLst>
                  <a:ext uri="{FF2B5EF4-FFF2-40B4-BE49-F238E27FC236}">
                    <a16:creationId xmlns:a16="http://schemas.microsoft.com/office/drawing/2014/main" id="{A6553979-1F2B-5BD9-783F-24150C9AE64D}"/>
                  </a:ext>
                </a:extLst>
              </p:cNvPr>
              <p:cNvGrpSpPr/>
              <p:nvPr/>
            </p:nvGrpSpPr>
            <p:grpSpPr>
              <a:xfrm flipV="1">
                <a:off x="1926596" y="3089081"/>
                <a:ext cx="132754" cy="216095"/>
                <a:chOff x="1926596" y="2167537"/>
                <a:chExt cx="132754" cy="216095"/>
              </a:xfrm>
            </p:grpSpPr>
            <p:cxnSp>
              <p:nvCxnSpPr>
                <p:cNvPr id="222" name="Connettore diritto 91">
                  <a:extLst>
                    <a:ext uri="{FF2B5EF4-FFF2-40B4-BE49-F238E27FC236}">
                      <a16:creationId xmlns:a16="http://schemas.microsoft.com/office/drawing/2014/main" id="{D33A261C-B43C-929D-3E46-A528F65843C2}"/>
                    </a:ext>
                  </a:extLst>
                </p:cNvPr>
                <p:cNvCxnSpPr/>
                <p:nvPr/>
              </p:nvCxnSpPr>
              <p:spPr>
                <a:xfrm flipH="1">
                  <a:off x="1988344" y="2186232"/>
                  <a:ext cx="71006" cy="19740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3" name="Connettore diritto 92">
                  <a:extLst>
                    <a:ext uri="{FF2B5EF4-FFF2-40B4-BE49-F238E27FC236}">
                      <a16:creationId xmlns:a16="http://schemas.microsoft.com/office/drawing/2014/main" id="{F1D2AD90-8048-2C2C-397D-B0837A172F8D}"/>
                    </a:ext>
                  </a:extLst>
                </p:cNvPr>
                <p:cNvCxnSpPr/>
                <p:nvPr/>
              </p:nvCxnSpPr>
              <p:spPr>
                <a:xfrm flipH="1">
                  <a:off x="1926596" y="2167537"/>
                  <a:ext cx="71439" cy="210710"/>
                </a:xfrm>
                <a:prstGeom prst="line">
                  <a:avLst/>
                </a:prstGeom>
                <a:ln w="15875"/>
              </p:spPr>
              <p:style>
                <a:lnRef idx="1">
                  <a:schemeClr val="accent1"/>
                </a:lnRef>
                <a:fillRef idx="0">
                  <a:schemeClr val="accent1"/>
                </a:fillRef>
                <a:effectRef idx="0">
                  <a:schemeClr val="accent1"/>
                </a:effectRef>
                <a:fontRef idx="minor">
                  <a:schemeClr val="tx1"/>
                </a:fontRef>
              </p:style>
            </p:cxnSp>
          </p:grpSp>
          <p:sp>
            <p:nvSpPr>
              <p:cNvPr id="221" name="Ovale 220">
                <a:extLst>
                  <a:ext uri="{FF2B5EF4-FFF2-40B4-BE49-F238E27FC236}">
                    <a16:creationId xmlns:a16="http://schemas.microsoft.com/office/drawing/2014/main" id="{55E1305B-47EA-FA50-DE30-7C597A0AB3FA}"/>
                  </a:ext>
                </a:extLst>
              </p:cNvPr>
              <p:cNvSpPr>
                <a:spLocks noChangeAspect="1"/>
              </p:cNvSpPr>
              <p:nvPr/>
            </p:nvSpPr>
            <p:spPr>
              <a:xfrm>
                <a:off x="1991332" y="3284239"/>
                <a:ext cx="106726" cy="105984"/>
              </a:xfrm>
              <a:prstGeom prst="ellipse">
                <a:avLst/>
              </a:prstGeom>
              <a:solidFill>
                <a:schemeClr val="bg2">
                  <a:lumMod val="75000"/>
                </a:schemeClr>
              </a:solidFill>
              <a:ln w="158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grpSp>
        <p:grpSp>
          <p:nvGrpSpPr>
            <p:cNvPr id="137" name="Gruppo 136">
              <a:extLst>
                <a:ext uri="{FF2B5EF4-FFF2-40B4-BE49-F238E27FC236}">
                  <a16:creationId xmlns:a16="http://schemas.microsoft.com/office/drawing/2014/main" id="{AEEF3413-276C-B950-A200-805038D524E8}"/>
                </a:ext>
              </a:extLst>
            </p:cNvPr>
            <p:cNvGrpSpPr/>
            <p:nvPr/>
          </p:nvGrpSpPr>
          <p:grpSpPr>
            <a:xfrm>
              <a:off x="5437910" y="5243844"/>
              <a:ext cx="89476" cy="594208"/>
              <a:chOff x="2831307" y="2335999"/>
              <a:chExt cx="90000" cy="597691"/>
            </a:xfrm>
          </p:grpSpPr>
          <p:cxnSp>
            <p:nvCxnSpPr>
              <p:cNvPr id="188" name="Connettore diritto 108">
                <a:extLst>
                  <a:ext uri="{FF2B5EF4-FFF2-40B4-BE49-F238E27FC236}">
                    <a16:creationId xmlns:a16="http://schemas.microsoft.com/office/drawing/2014/main" id="{C7AF11A4-5854-77B4-4F78-AEA8E697911F}"/>
                  </a:ext>
                </a:extLst>
              </p:cNvPr>
              <p:cNvCxnSpPr/>
              <p:nvPr/>
            </p:nvCxnSpPr>
            <p:spPr>
              <a:xfrm flipV="1">
                <a:off x="2831307" y="240241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9" name="Connettore diritto 109">
                <a:extLst>
                  <a:ext uri="{FF2B5EF4-FFF2-40B4-BE49-F238E27FC236}">
                    <a16:creationId xmlns:a16="http://schemas.microsoft.com/office/drawing/2014/main" id="{00E96468-48D6-EC1E-94AF-2AD35E2DC587}"/>
                  </a:ext>
                </a:extLst>
              </p:cNvPr>
              <p:cNvCxnSpPr/>
              <p:nvPr/>
            </p:nvCxnSpPr>
            <p:spPr>
              <a:xfrm flipV="1">
                <a:off x="2831307" y="2358136"/>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Connettore diritto 110">
                <a:extLst>
                  <a:ext uri="{FF2B5EF4-FFF2-40B4-BE49-F238E27FC236}">
                    <a16:creationId xmlns:a16="http://schemas.microsoft.com/office/drawing/2014/main" id="{FF71573A-7DBA-E123-9840-DFAD9801C6BB}"/>
                  </a:ext>
                </a:extLst>
              </p:cNvPr>
              <p:cNvCxnSpPr/>
              <p:nvPr/>
            </p:nvCxnSpPr>
            <p:spPr>
              <a:xfrm flipV="1">
                <a:off x="2831307" y="2446684"/>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1" name="Connettore diritto 111">
                <a:extLst>
                  <a:ext uri="{FF2B5EF4-FFF2-40B4-BE49-F238E27FC236}">
                    <a16:creationId xmlns:a16="http://schemas.microsoft.com/office/drawing/2014/main" id="{716AEE20-7FEA-B26F-C391-B4BFFFB5F355}"/>
                  </a:ext>
                </a:extLst>
              </p:cNvPr>
              <p:cNvCxnSpPr/>
              <p:nvPr/>
            </p:nvCxnSpPr>
            <p:spPr>
              <a:xfrm flipV="1">
                <a:off x="2831307" y="2380273"/>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2" name="Connettore diritto 112">
                <a:extLst>
                  <a:ext uri="{FF2B5EF4-FFF2-40B4-BE49-F238E27FC236}">
                    <a16:creationId xmlns:a16="http://schemas.microsoft.com/office/drawing/2014/main" id="{45A5A777-DE43-9575-94E1-34E6BF79A319}"/>
                  </a:ext>
                </a:extLst>
              </p:cNvPr>
              <p:cNvCxnSpPr/>
              <p:nvPr/>
            </p:nvCxnSpPr>
            <p:spPr>
              <a:xfrm flipV="1">
                <a:off x="2831307" y="2335999"/>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Connettore diritto 113">
                <a:extLst>
                  <a:ext uri="{FF2B5EF4-FFF2-40B4-BE49-F238E27FC236}">
                    <a16:creationId xmlns:a16="http://schemas.microsoft.com/office/drawing/2014/main" id="{99E04E60-4023-9908-E71A-66D83B9038BA}"/>
                  </a:ext>
                </a:extLst>
              </p:cNvPr>
              <p:cNvCxnSpPr/>
              <p:nvPr/>
            </p:nvCxnSpPr>
            <p:spPr>
              <a:xfrm flipV="1">
                <a:off x="2831307" y="2424547"/>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Connettore diritto 114">
                <a:extLst>
                  <a:ext uri="{FF2B5EF4-FFF2-40B4-BE49-F238E27FC236}">
                    <a16:creationId xmlns:a16="http://schemas.microsoft.com/office/drawing/2014/main" id="{5715500F-DDFC-0E83-7D99-AEDE0B135EF6}"/>
                  </a:ext>
                </a:extLst>
              </p:cNvPr>
              <p:cNvCxnSpPr/>
              <p:nvPr/>
            </p:nvCxnSpPr>
            <p:spPr>
              <a:xfrm flipV="1">
                <a:off x="2831307" y="2468821"/>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Connettore diritto 115">
                <a:extLst>
                  <a:ext uri="{FF2B5EF4-FFF2-40B4-BE49-F238E27FC236}">
                    <a16:creationId xmlns:a16="http://schemas.microsoft.com/office/drawing/2014/main" id="{7C9E40FE-DA29-59AA-F6A7-BB8D0CAA6D84}"/>
                  </a:ext>
                </a:extLst>
              </p:cNvPr>
              <p:cNvCxnSpPr/>
              <p:nvPr/>
            </p:nvCxnSpPr>
            <p:spPr>
              <a:xfrm flipV="1">
                <a:off x="2831307" y="2579506"/>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6" name="Connettore diritto 116">
                <a:extLst>
                  <a:ext uri="{FF2B5EF4-FFF2-40B4-BE49-F238E27FC236}">
                    <a16:creationId xmlns:a16="http://schemas.microsoft.com/office/drawing/2014/main" id="{E5FA6335-CD41-9DAC-A139-2248BBE4EA66}"/>
                  </a:ext>
                </a:extLst>
              </p:cNvPr>
              <p:cNvCxnSpPr/>
              <p:nvPr/>
            </p:nvCxnSpPr>
            <p:spPr>
              <a:xfrm flipV="1">
                <a:off x="2831307" y="2535232"/>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Connettore diritto 117">
                <a:extLst>
                  <a:ext uri="{FF2B5EF4-FFF2-40B4-BE49-F238E27FC236}">
                    <a16:creationId xmlns:a16="http://schemas.microsoft.com/office/drawing/2014/main" id="{B757A3EC-EA3D-E348-6F6F-EA4806094205}"/>
                  </a:ext>
                </a:extLst>
              </p:cNvPr>
              <p:cNvCxnSpPr/>
              <p:nvPr/>
            </p:nvCxnSpPr>
            <p:spPr>
              <a:xfrm flipV="1">
                <a:off x="2831307" y="262378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Connettore diritto 118">
                <a:extLst>
                  <a:ext uri="{FF2B5EF4-FFF2-40B4-BE49-F238E27FC236}">
                    <a16:creationId xmlns:a16="http://schemas.microsoft.com/office/drawing/2014/main" id="{EB5835C1-7598-46A2-3522-89E9AFCD61CB}"/>
                  </a:ext>
                </a:extLst>
              </p:cNvPr>
              <p:cNvCxnSpPr/>
              <p:nvPr/>
            </p:nvCxnSpPr>
            <p:spPr>
              <a:xfrm flipV="1">
                <a:off x="2831307" y="2557369"/>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Connettore diritto 119">
                <a:extLst>
                  <a:ext uri="{FF2B5EF4-FFF2-40B4-BE49-F238E27FC236}">
                    <a16:creationId xmlns:a16="http://schemas.microsoft.com/office/drawing/2014/main" id="{1150BBF3-B6C4-671A-2557-FD91CAA239F3}"/>
                  </a:ext>
                </a:extLst>
              </p:cNvPr>
              <p:cNvCxnSpPr/>
              <p:nvPr/>
            </p:nvCxnSpPr>
            <p:spPr>
              <a:xfrm flipV="1">
                <a:off x="2831307" y="2490958"/>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 name="Connettore diritto 120">
                <a:extLst>
                  <a:ext uri="{FF2B5EF4-FFF2-40B4-BE49-F238E27FC236}">
                    <a16:creationId xmlns:a16="http://schemas.microsoft.com/office/drawing/2014/main" id="{E389BA39-6017-F209-B479-2F259C6AFB73}"/>
                  </a:ext>
                </a:extLst>
              </p:cNvPr>
              <p:cNvCxnSpPr/>
              <p:nvPr/>
            </p:nvCxnSpPr>
            <p:spPr>
              <a:xfrm flipV="1">
                <a:off x="2831307" y="2601643"/>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Connettore diritto 121">
                <a:extLst>
                  <a:ext uri="{FF2B5EF4-FFF2-40B4-BE49-F238E27FC236}">
                    <a16:creationId xmlns:a16="http://schemas.microsoft.com/office/drawing/2014/main" id="{4257CB8F-5C49-8894-29FF-F871A7B2795B}"/>
                  </a:ext>
                </a:extLst>
              </p:cNvPr>
              <p:cNvCxnSpPr/>
              <p:nvPr/>
            </p:nvCxnSpPr>
            <p:spPr>
              <a:xfrm flipV="1">
                <a:off x="2831307" y="2645917"/>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Connettore diritto 122">
                <a:extLst>
                  <a:ext uri="{FF2B5EF4-FFF2-40B4-BE49-F238E27FC236}">
                    <a16:creationId xmlns:a16="http://schemas.microsoft.com/office/drawing/2014/main" id="{07A1ECC9-D6D1-17A1-B1BE-87F75A68ECD2}"/>
                  </a:ext>
                </a:extLst>
              </p:cNvPr>
              <p:cNvCxnSpPr/>
              <p:nvPr/>
            </p:nvCxnSpPr>
            <p:spPr>
              <a:xfrm flipV="1">
                <a:off x="2831307" y="2513095"/>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Connettore diritto 123">
                <a:extLst>
                  <a:ext uri="{FF2B5EF4-FFF2-40B4-BE49-F238E27FC236}">
                    <a16:creationId xmlns:a16="http://schemas.microsoft.com/office/drawing/2014/main" id="{AAD5A43C-9227-7D65-D1B5-9A5B61864350}"/>
                  </a:ext>
                </a:extLst>
              </p:cNvPr>
              <p:cNvCxnSpPr/>
              <p:nvPr/>
            </p:nvCxnSpPr>
            <p:spPr>
              <a:xfrm flipV="1">
                <a:off x="2831307" y="2734465"/>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Connettore diritto 124">
                <a:extLst>
                  <a:ext uri="{FF2B5EF4-FFF2-40B4-BE49-F238E27FC236}">
                    <a16:creationId xmlns:a16="http://schemas.microsoft.com/office/drawing/2014/main" id="{2B518A13-3C6C-6319-27BE-BE484EC8FF6E}"/>
                  </a:ext>
                </a:extLst>
              </p:cNvPr>
              <p:cNvCxnSpPr/>
              <p:nvPr/>
            </p:nvCxnSpPr>
            <p:spPr>
              <a:xfrm flipV="1">
                <a:off x="2831307" y="2690191"/>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Connettore diritto 125">
                <a:extLst>
                  <a:ext uri="{FF2B5EF4-FFF2-40B4-BE49-F238E27FC236}">
                    <a16:creationId xmlns:a16="http://schemas.microsoft.com/office/drawing/2014/main" id="{4B32493E-5329-FF6A-AE10-BAAF821E6463}"/>
                  </a:ext>
                </a:extLst>
              </p:cNvPr>
              <p:cNvCxnSpPr/>
              <p:nvPr/>
            </p:nvCxnSpPr>
            <p:spPr>
              <a:xfrm flipV="1">
                <a:off x="2831307" y="2778739"/>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Connettore diritto 126">
                <a:extLst>
                  <a:ext uri="{FF2B5EF4-FFF2-40B4-BE49-F238E27FC236}">
                    <a16:creationId xmlns:a16="http://schemas.microsoft.com/office/drawing/2014/main" id="{E770403D-F07F-5C32-CF5C-40758EA4E2C3}"/>
                  </a:ext>
                </a:extLst>
              </p:cNvPr>
              <p:cNvCxnSpPr/>
              <p:nvPr/>
            </p:nvCxnSpPr>
            <p:spPr>
              <a:xfrm flipV="1">
                <a:off x="2831307" y="2712328"/>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Connettore diritto 127">
                <a:extLst>
                  <a:ext uri="{FF2B5EF4-FFF2-40B4-BE49-F238E27FC236}">
                    <a16:creationId xmlns:a16="http://schemas.microsoft.com/office/drawing/2014/main" id="{7B0FB79A-F1EF-0E1F-AF31-D48E19227C22}"/>
                  </a:ext>
                </a:extLst>
              </p:cNvPr>
              <p:cNvCxnSpPr/>
              <p:nvPr/>
            </p:nvCxnSpPr>
            <p:spPr>
              <a:xfrm flipV="1">
                <a:off x="2831307" y="2668054"/>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Connettore diritto 128">
                <a:extLst>
                  <a:ext uri="{FF2B5EF4-FFF2-40B4-BE49-F238E27FC236}">
                    <a16:creationId xmlns:a16="http://schemas.microsoft.com/office/drawing/2014/main" id="{D8C0BFDA-AE03-4E7E-2C68-7032187284BB}"/>
                  </a:ext>
                </a:extLst>
              </p:cNvPr>
              <p:cNvCxnSpPr/>
              <p:nvPr/>
            </p:nvCxnSpPr>
            <p:spPr>
              <a:xfrm flipV="1">
                <a:off x="2831307" y="2756602"/>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Connettore diritto 129">
                <a:extLst>
                  <a:ext uri="{FF2B5EF4-FFF2-40B4-BE49-F238E27FC236}">
                    <a16:creationId xmlns:a16="http://schemas.microsoft.com/office/drawing/2014/main" id="{88121072-97CC-FBE4-BF66-7BA1EFF80868}"/>
                  </a:ext>
                </a:extLst>
              </p:cNvPr>
              <p:cNvCxnSpPr/>
              <p:nvPr/>
            </p:nvCxnSpPr>
            <p:spPr>
              <a:xfrm flipV="1">
                <a:off x="2831307" y="2800876"/>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Connettore diritto 130">
                <a:extLst>
                  <a:ext uri="{FF2B5EF4-FFF2-40B4-BE49-F238E27FC236}">
                    <a16:creationId xmlns:a16="http://schemas.microsoft.com/office/drawing/2014/main" id="{AEFEA7B7-F533-E1A0-3C4C-DC4617648391}"/>
                  </a:ext>
                </a:extLst>
              </p:cNvPr>
              <p:cNvCxnSpPr/>
              <p:nvPr/>
            </p:nvCxnSpPr>
            <p:spPr>
              <a:xfrm flipV="1">
                <a:off x="2831307" y="2867287"/>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Connettore diritto 131">
                <a:extLst>
                  <a:ext uri="{FF2B5EF4-FFF2-40B4-BE49-F238E27FC236}">
                    <a16:creationId xmlns:a16="http://schemas.microsoft.com/office/drawing/2014/main" id="{C0B67842-3968-DD9C-140B-5E67FF28BF09}"/>
                  </a:ext>
                </a:extLst>
              </p:cNvPr>
              <p:cNvCxnSpPr/>
              <p:nvPr/>
            </p:nvCxnSpPr>
            <p:spPr>
              <a:xfrm flipV="1">
                <a:off x="2831307" y="2823013"/>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Connettore diritto 132">
                <a:extLst>
                  <a:ext uri="{FF2B5EF4-FFF2-40B4-BE49-F238E27FC236}">
                    <a16:creationId xmlns:a16="http://schemas.microsoft.com/office/drawing/2014/main" id="{FFA208F1-87B5-28EB-C026-7A4BEE18DA9F}"/>
                  </a:ext>
                </a:extLst>
              </p:cNvPr>
              <p:cNvCxnSpPr/>
              <p:nvPr/>
            </p:nvCxnSpPr>
            <p:spPr>
              <a:xfrm flipV="1">
                <a:off x="2831307" y="2911561"/>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Connettore diritto 133">
                <a:extLst>
                  <a:ext uri="{FF2B5EF4-FFF2-40B4-BE49-F238E27FC236}">
                    <a16:creationId xmlns:a16="http://schemas.microsoft.com/office/drawing/2014/main" id="{6C23A064-FE47-132F-6ED7-8F356044A035}"/>
                  </a:ext>
                </a:extLst>
              </p:cNvPr>
              <p:cNvCxnSpPr/>
              <p:nvPr/>
            </p:nvCxnSpPr>
            <p:spPr>
              <a:xfrm flipV="1">
                <a:off x="2831307" y="284515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Connettore diritto 134">
                <a:extLst>
                  <a:ext uri="{FF2B5EF4-FFF2-40B4-BE49-F238E27FC236}">
                    <a16:creationId xmlns:a16="http://schemas.microsoft.com/office/drawing/2014/main" id="{C7E77D87-8610-8574-6277-9D70CF795179}"/>
                  </a:ext>
                </a:extLst>
              </p:cNvPr>
              <p:cNvCxnSpPr/>
              <p:nvPr/>
            </p:nvCxnSpPr>
            <p:spPr>
              <a:xfrm flipV="1">
                <a:off x="2831307" y="2889424"/>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5" name="Connettore diritto 135">
                <a:extLst>
                  <a:ext uri="{FF2B5EF4-FFF2-40B4-BE49-F238E27FC236}">
                    <a16:creationId xmlns:a16="http://schemas.microsoft.com/office/drawing/2014/main" id="{B6347420-5550-1E39-10BD-388EF1AAB468}"/>
                  </a:ext>
                </a:extLst>
              </p:cNvPr>
              <p:cNvCxnSpPr/>
              <p:nvPr/>
            </p:nvCxnSpPr>
            <p:spPr>
              <a:xfrm flipV="1">
                <a:off x="2831307" y="293369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8" name="Gruppo 137">
              <a:extLst>
                <a:ext uri="{FF2B5EF4-FFF2-40B4-BE49-F238E27FC236}">
                  <a16:creationId xmlns:a16="http://schemas.microsoft.com/office/drawing/2014/main" id="{A501B5A9-1716-5260-32C1-0B9661DC42B3}"/>
                </a:ext>
              </a:extLst>
            </p:cNvPr>
            <p:cNvGrpSpPr/>
            <p:nvPr/>
          </p:nvGrpSpPr>
          <p:grpSpPr>
            <a:xfrm>
              <a:off x="5182518" y="5243844"/>
              <a:ext cx="89476" cy="594208"/>
              <a:chOff x="2831307" y="2335999"/>
              <a:chExt cx="90000" cy="597691"/>
            </a:xfrm>
          </p:grpSpPr>
          <p:cxnSp>
            <p:nvCxnSpPr>
              <p:cNvPr id="160" name="Connettore diritto 138">
                <a:extLst>
                  <a:ext uri="{FF2B5EF4-FFF2-40B4-BE49-F238E27FC236}">
                    <a16:creationId xmlns:a16="http://schemas.microsoft.com/office/drawing/2014/main" id="{876EA2C8-C4BD-FEF9-F8F7-62C3A90B08C8}"/>
                  </a:ext>
                </a:extLst>
              </p:cNvPr>
              <p:cNvCxnSpPr/>
              <p:nvPr/>
            </p:nvCxnSpPr>
            <p:spPr>
              <a:xfrm flipV="1">
                <a:off x="2831307" y="240241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Connettore diritto 139">
                <a:extLst>
                  <a:ext uri="{FF2B5EF4-FFF2-40B4-BE49-F238E27FC236}">
                    <a16:creationId xmlns:a16="http://schemas.microsoft.com/office/drawing/2014/main" id="{DEAA6ADC-62EA-7397-6EF1-7CDE716920FB}"/>
                  </a:ext>
                </a:extLst>
              </p:cNvPr>
              <p:cNvCxnSpPr/>
              <p:nvPr/>
            </p:nvCxnSpPr>
            <p:spPr>
              <a:xfrm flipV="1">
                <a:off x="2831307" y="2358136"/>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Connettore diritto 140">
                <a:extLst>
                  <a:ext uri="{FF2B5EF4-FFF2-40B4-BE49-F238E27FC236}">
                    <a16:creationId xmlns:a16="http://schemas.microsoft.com/office/drawing/2014/main" id="{796ED941-20B7-FFDB-BF2E-0598D5946426}"/>
                  </a:ext>
                </a:extLst>
              </p:cNvPr>
              <p:cNvCxnSpPr/>
              <p:nvPr/>
            </p:nvCxnSpPr>
            <p:spPr>
              <a:xfrm flipV="1">
                <a:off x="2831307" y="2446684"/>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Connettore diritto 141">
                <a:extLst>
                  <a:ext uri="{FF2B5EF4-FFF2-40B4-BE49-F238E27FC236}">
                    <a16:creationId xmlns:a16="http://schemas.microsoft.com/office/drawing/2014/main" id="{EDB3C397-3FF4-996A-2806-B9D569695EB7}"/>
                  </a:ext>
                </a:extLst>
              </p:cNvPr>
              <p:cNvCxnSpPr/>
              <p:nvPr/>
            </p:nvCxnSpPr>
            <p:spPr>
              <a:xfrm flipV="1">
                <a:off x="2831307" y="2380273"/>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Connettore diritto 142">
                <a:extLst>
                  <a:ext uri="{FF2B5EF4-FFF2-40B4-BE49-F238E27FC236}">
                    <a16:creationId xmlns:a16="http://schemas.microsoft.com/office/drawing/2014/main" id="{AF680A89-5377-0635-9226-89F79C26B787}"/>
                  </a:ext>
                </a:extLst>
              </p:cNvPr>
              <p:cNvCxnSpPr/>
              <p:nvPr/>
            </p:nvCxnSpPr>
            <p:spPr>
              <a:xfrm flipV="1">
                <a:off x="2831307" y="2335999"/>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Connettore diritto 143">
                <a:extLst>
                  <a:ext uri="{FF2B5EF4-FFF2-40B4-BE49-F238E27FC236}">
                    <a16:creationId xmlns:a16="http://schemas.microsoft.com/office/drawing/2014/main" id="{52945560-E035-4DAF-22CE-57B0399C3CEF}"/>
                  </a:ext>
                </a:extLst>
              </p:cNvPr>
              <p:cNvCxnSpPr/>
              <p:nvPr/>
            </p:nvCxnSpPr>
            <p:spPr>
              <a:xfrm flipV="1">
                <a:off x="2831307" y="2424547"/>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Connettore diritto 144">
                <a:extLst>
                  <a:ext uri="{FF2B5EF4-FFF2-40B4-BE49-F238E27FC236}">
                    <a16:creationId xmlns:a16="http://schemas.microsoft.com/office/drawing/2014/main" id="{6488BF99-F16F-F88A-7E2A-2333E366E5B9}"/>
                  </a:ext>
                </a:extLst>
              </p:cNvPr>
              <p:cNvCxnSpPr/>
              <p:nvPr/>
            </p:nvCxnSpPr>
            <p:spPr>
              <a:xfrm flipV="1">
                <a:off x="2831307" y="2468821"/>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Connettore diritto 145">
                <a:extLst>
                  <a:ext uri="{FF2B5EF4-FFF2-40B4-BE49-F238E27FC236}">
                    <a16:creationId xmlns:a16="http://schemas.microsoft.com/office/drawing/2014/main" id="{C3B9074F-93BD-5D7B-7494-B1628599941D}"/>
                  </a:ext>
                </a:extLst>
              </p:cNvPr>
              <p:cNvCxnSpPr/>
              <p:nvPr/>
            </p:nvCxnSpPr>
            <p:spPr>
              <a:xfrm flipV="1">
                <a:off x="2831307" y="2579506"/>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Connettore diritto 146">
                <a:extLst>
                  <a:ext uri="{FF2B5EF4-FFF2-40B4-BE49-F238E27FC236}">
                    <a16:creationId xmlns:a16="http://schemas.microsoft.com/office/drawing/2014/main" id="{D46375C4-C517-45B5-125C-39FBD612F127}"/>
                  </a:ext>
                </a:extLst>
              </p:cNvPr>
              <p:cNvCxnSpPr/>
              <p:nvPr/>
            </p:nvCxnSpPr>
            <p:spPr>
              <a:xfrm flipV="1">
                <a:off x="2831307" y="2535232"/>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Connettore diritto 147">
                <a:extLst>
                  <a:ext uri="{FF2B5EF4-FFF2-40B4-BE49-F238E27FC236}">
                    <a16:creationId xmlns:a16="http://schemas.microsoft.com/office/drawing/2014/main" id="{C16A456A-61E9-1B64-5DD5-4A0E5EAC4333}"/>
                  </a:ext>
                </a:extLst>
              </p:cNvPr>
              <p:cNvCxnSpPr/>
              <p:nvPr/>
            </p:nvCxnSpPr>
            <p:spPr>
              <a:xfrm flipV="1">
                <a:off x="2831307" y="262378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Connettore diritto 148">
                <a:extLst>
                  <a:ext uri="{FF2B5EF4-FFF2-40B4-BE49-F238E27FC236}">
                    <a16:creationId xmlns:a16="http://schemas.microsoft.com/office/drawing/2014/main" id="{AE8CBA0B-782A-89FC-CF0A-2FE0FAD00438}"/>
                  </a:ext>
                </a:extLst>
              </p:cNvPr>
              <p:cNvCxnSpPr/>
              <p:nvPr/>
            </p:nvCxnSpPr>
            <p:spPr>
              <a:xfrm flipV="1">
                <a:off x="2831307" y="2557369"/>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Connettore diritto 149">
                <a:extLst>
                  <a:ext uri="{FF2B5EF4-FFF2-40B4-BE49-F238E27FC236}">
                    <a16:creationId xmlns:a16="http://schemas.microsoft.com/office/drawing/2014/main" id="{790BDA1E-4086-DEC3-8203-FA0810F7BE61}"/>
                  </a:ext>
                </a:extLst>
              </p:cNvPr>
              <p:cNvCxnSpPr/>
              <p:nvPr/>
            </p:nvCxnSpPr>
            <p:spPr>
              <a:xfrm flipV="1">
                <a:off x="2831307" y="2490958"/>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Connettore diritto 150">
                <a:extLst>
                  <a:ext uri="{FF2B5EF4-FFF2-40B4-BE49-F238E27FC236}">
                    <a16:creationId xmlns:a16="http://schemas.microsoft.com/office/drawing/2014/main" id="{5529C431-8C96-FDED-D2C2-330AA03A8FA2}"/>
                  </a:ext>
                </a:extLst>
              </p:cNvPr>
              <p:cNvCxnSpPr/>
              <p:nvPr/>
            </p:nvCxnSpPr>
            <p:spPr>
              <a:xfrm flipV="1">
                <a:off x="2831307" y="2601643"/>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Connettore diritto 151">
                <a:extLst>
                  <a:ext uri="{FF2B5EF4-FFF2-40B4-BE49-F238E27FC236}">
                    <a16:creationId xmlns:a16="http://schemas.microsoft.com/office/drawing/2014/main" id="{AB07D4E9-A45E-519F-3CF2-8F6FB00B5A91}"/>
                  </a:ext>
                </a:extLst>
              </p:cNvPr>
              <p:cNvCxnSpPr/>
              <p:nvPr/>
            </p:nvCxnSpPr>
            <p:spPr>
              <a:xfrm flipV="1">
                <a:off x="2831307" y="2645917"/>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Connettore diritto 152">
                <a:extLst>
                  <a:ext uri="{FF2B5EF4-FFF2-40B4-BE49-F238E27FC236}">
                    <a16:creationId xmlns:a16="http://schemas.microsoft.com/office/drawing/2014/main" id="{3309525B-D642-3C3B-8E8C-54B00B2CC8E8}"/>
                  </a:ext>
                </a:extLst>
              </p:cNvPr>
              <p:cNvCxnSpPr/>
              <p:nvPr/>
            </p:nvCxnSpPr>
            <p:spPr>
              <a:xfrm flipV="1">
                <a:off x="2831307" y="2513095"/>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Connettore diritto 153">
                <a:extLst>
                  <a:ext uri="{FF2B5EF4-FFF2-40B4-BE49-F238E27FC236}">
                    <a16:creationId xmlns:a16="http://schemas.microsoft.com/office/drawing/2014/main" id="{F6EE59F3-3203-76FC-A0E5-D99629D8C96F}"/>
                  </a:ext>
                </a:extLst>
              </p:cNvPr>
              <p:cNvCxnSpPr/>
              <p:nvPr/>
            </p:nvCxnSpPr>
            <p:spPr>
              <a:xfrm flipV="1">
                <a:off x="2831307" y="2734465"/>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Connettore diritto 154">
                <a:extLst>
                  <a:ext uri="{FF2B5EF4-FFF2-40B4-BE49-F238E27FC236}">
                    <a16:creationId xmlns:a16="http://schemas.microsoft.com/office/drawing/2014/main" id="{5388E39D-1B60-748F-0CF3-B8A22C420301}"/>
                  </a:ext>
                </a:extLst>
              </p:cNvPr>
              <p:cNvCxnSpPr/>
              <p:nvPr/>
            </p:nvCxnSpPr>
            <p:spPr>
              <a:xfrm flipV="1">
                <a:off x="2831307" y="2690191"/>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Connettore diritto 155">
                <a:extLst>
                  <a:ext uri="{FF2B5EF4-FFF2-40B4-BE49-F238E27FC236}">
                    <a16:creationId xmlns:a16="http://schemas.microsoft.com/office/drawing/2014/main" id="{7325CF8E-5570-1386-C63E-AC209E4274D0}"/>
                  </a:ext>
                </a:extLst>
              </p:cNvPr>
              <p:cNvCxnSpPr/>
              <p:nvPr/>
            </p:nvCxnSpPr>
            <p:spPr>
              <a:xfrm flipV="1">
                <a:off x="2831307" y="2778739"/>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Connettore diritto 156">
                <a:extLst>
                  <a:ext uri="{FF2B5EF4-FFF2-40B4-BE49-F238E27FC236}">
                    <a16:creationId xmlns:a16="http://schemas.microsoft.com/office/drawing/2014/main" id="{4EDD6CE5-B5A0-97BD-FE65-E788BDF8D23C}"/>
                  </a:ext>
                </a:extLst>
              </p:cNvPr>
              <p:cNvCxnSpPr/>
              <p:nvPr/>
            </p:nvCxnSpPr>
            <p:spPr>
              <a:xfrm flipV="1">
                <a:off x="2831307" y="2712328"/>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Connettore diritto 157">
                <a:extLst>
                  <a:ext uri="{FF2B5EF4-FFF2-40B4-BE49-F238E27FC236}">
                    <a16:creationId xmlns:a16="http://schemas.microsoft.com/office/drawing/2014/main" id="{586C6AB7-9009-DB8B-D915-A9EBFA7B4F46}"/>
                  </a:ext>
                </a:extLst>
              </p:cNvPr>
              <p:cNvCxnSpPr/>
              <p:nvPr/>
            </p:nvCxnSpPr>
            <p:spPr>
              <a:xfrm flipV="1">
                <a:off x="2831307" y="2668054"/>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Connettore diritto 158">
                <a:extLst>
                  <a:ext uri="{FF2B5EF4-FFF2-40B4-BE49-F238E27FC236}">
                    <a16:creationId xmlns:a16="http://schemas.microsoft.com/office/drawing/2014/main" id="{342C76C6-7531-2C13-94ED-6598CD2F9F78}"/>
                  </a:ext>
                </a:extLst>
              </p:cNvPr>
              <p:cNvCxnSpPr/>
              <p:nvPr/>
            </p:nvCxnSpPr>
            <p:spPr>
              <a:xfrm flipV="1">
                <a:off x="2831307" y="2756602"/>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Connettore diritto 159">
                <a:extLst>
                  <a:ext uri="{FF2B5EF4-FFF2-40B4-BE49-F238E27FC236}">
                    <a16:creationId xmlns:a16="http://schemas.microsoft.com/office/drawing/2014/main" id="{08883643-FFCE-4AEF-B525-8333FD55AB58}"/>
                  </a:ext>
                </a:extLst>
              </p:cNvPr>
              <p:cNvCxnSpPr/>
              <p:nvPr/>
            </p:nvCxnSpPr>
            <p:spPr>
              <a:xfrm flipV="1">
                <a:off x="2831307" y="2800876"/>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Connettore diritto 160">
                <a:extLst>
                  <a:ext uri="{FF2B5EF4-FFF2-40B4-BE49-F238E27FC236}">
                    <a16:creationId xmlns:a16="http://schemas.microsoft.com/office/drawing/2014/main" id="{CBFA7B8E-431F-1541-79A3-36AB5DABE961}"/>
                  </a:ext>
                </a:extLst>
              </p:cNvPr>
              <p:cNvCxnSpPr/>
              <p:nvPr/>
            </p:nvCxnSpPr>
            <p:spPr>
              <a:xfrm flipV="1">
                <a:off x="2831307" y="2867287"/>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3" name="Connettore diritto 161">
                <a:extLst>
                  <a:ext uri="{FF2B5EF4-FFF2-40B4-BE49-F238E27FC236}">
                    <a16:creationId xmlns:a16="http://schemas.microsoft.com/office/drawing/2014/main" id="{5617642A-1775-DB1A-4792-4F55C8251A95}"/>
                  </a:ext>
                </a:extLst>
              </p:cNvPr>
              <p:cNvCxnSpPr/>
              <p:nvPr/>
            </p:nvCxnSpPr>
            <p:spPr>
              <a:xfrm flipV="1">
                <a:off x="2831307" y="2823013"/>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4" name="Connettore diritto 162">
                <a:extLst>
                  <a:ext uri="{FF2B5EF4-FFF2-40B4-BE49-F238E27FC236}">
                    <a16:creationId xmlns:a16="http://schemas.microsoft.com/office/drawing/2014/main" id="{AC199169-548B-088C-C95D-C9B0F0323A89}"/>
                  </a:ext>
                </a:extLst>
              </p:cNvPr>
              <p:cNvCxnSpPr/>
              <p:nvPr/>
            </p:nvCxnSpPr>
            <p:spPr>
              <a:xfrm flipV="1">
                <a:off x="2831307" y="2911561"/>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Connettore diritto 163">
                <a:extLst>
                  <a:ext uri="{FF2B5EF4-FFF2-40B4-BE49-F238E27FC236}">
                    <a16:creationId xmlns:a16="http://schemas.microsoft.com/office/drawing/2014/main" id="{BA040797-D47B-3A8F-78E7-F1570216A589}"/>
                  </a:ext>
                </a:extLst>
              </p:cNvPr>
              <p:cNvCxnSpPr/>
              <p:nvPr/>
            </p:nvCxnSpPr>
            <p:spPr>
              <a:xfrm flipV="1">
                <a:off x="2831307" y="284515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Connettore diritto 164">
                <a:extLst>
                  <a:ext uri="{FF2B5EF4-FFF2-40B4-BE49-F238E27FC236}">
                    <a16:creationId xmlns:a16="http://schemas.microsoft.com/office/drawing/2014/main" id="{E9E915B3-DC7F-B1AC-EB44-73D744DECA0F}"/>
                  </a:ext>
                </a:extLst>
              </p:cNvPr>
              <p:cNvCxnSpPr/>
              <p:nvPr/>
            </p:nvCxnSpPr>
            <p:spPr>
              <a:xfrm flipV="1">
                <a:off x="2831307" y="2889424"/>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Connettore diritto 165">
                <a:extLst>
                  <a:ext uri="{FF2B5EF4-FFF2-40B4-BE49-F238E27FC236}">
                    <a16:creationId xmlns:a16="http://schemas.microsoft.com/office/drawing/2014/main" id="{482643B6-4172-3544-0DF7-A0260F5688D8}"/>
                  </a:ext>
                </a:extLst>
              </p:cNvPr>
              <p:cNvCxnSpPr/>
              <p:nvPr/>
            </p:nvCxnSpPr>
            <p:spPr>
              <a:xfrm flipV="1">
                <a:off x="2831307" y="2933690"/>
                <a:ext cx="90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39" name="Connettore diritto 100">
              <a:extLst>
                <a:ext uri="{FF2B5EF4-FFF2-40B4-BE49-F238E27FC236}">
                  <a16:creationId xmlns:a16="http://schemas.microsoft.com/office/drawing/2014/main" id="{49ECE935-5598-97CA-EC28-1AD1DF094A0B}"/>
                </a:ext>
              </a:extLst>
            </p:cNvPr>
            <p:cNvCxnSpPr/>
            <p:nvPr/>
          </p:nvCxnSpPr>
          <p:spPr>
            <a:xfrm>
              <a:off x="5746045" y="5175317"/>
              <a:ext cx="0" cy="715804"/>
            </a:xfrm>
            <a:prstGeom prst="line">
              <a:avLst/>
            </a:prstGeom>
            <a:ln w="15875"/>
          </p:spPr>
          <p:style>
            <a:lnRef idx="1">
              <a:schemeClr val="accent1"/>
            </a:lnRef>
            <a:fillRef idx="0">
              <a:schemeClr val="accent1"/>
            </a:fillRef>
            <a:effectRef idx="0">
              <a:schemeClr val="accent1"/>
            </a:effectRef>
            <a:fontRef idx="minor">
              <a:schemeClr val="tx1"/>
            </a:fontRef>
          </p:style>
        </p:cxnSp>
        <p:grpSp>
          <p:nvGrpSpPr>
            <p:cNvPr id="140" name="Gruppo 139">
              <a:extLst>
                <a:ext uri="{FF2B5EF4-FFF2-40B4-BE49-F238E27FC236}">
                  <a16:creationId xmlns:a16="http://schemas.microsoft.com/office/drawing/2014/main" id="{DBA268C2-2D23-6A81-09F0-83F7835361BC}"/>
                </a:ext>
              </a:extLst>
            </p:cNvPr>
            <p:cNvGrpSpPr/>
            <p:nvPr/>
          </p:nvGrpSpPr>
          <p:grpSpPr>
            <a:xfrm flipH="1">
              <a:off x="5595603" y="5051975"/>
              <a:ext cx="228153" cy="123344"/>
              <a:chOff x="999235" y="2233495"/>
              <a:chExt cx="229490" cy="124067"/>
            </a:xfrm>
          </p:grpSpPr>
          <p:cxnSp>
            <p:nvCxnSpPr>
              <p:cNvPr id="158" name="Connettore diritto 105">
                <a:extLst>
                  <a:ext uri="{FF2B5EF4-FFF2-40B4-BE49-F238E27FC236}">
                    <a16:creationId xmlns:a16="http://schemas.microsoft.com/office/drawing/2014/main" id="{0D50A744-E42C-B782-9611-79561AC3C51A}"/>
                  </a:ext>
                </a:extLst>
              </p:cNvPr>
              <p:cNvCxnSpPr/>
              <p:nvPr/>
            </p:nvCxnSpPr>
            <p:spPr>
              <a:xfrm>
                <a:off x="999235" y="2299756"/>
                <a:ext cx="82142" cy="5780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59" name="Connettore diritto 106">
                <a:extLst>
                  <a:ext uri="{FF2B5EF4-FFF2-40B4-BE49-F238E27FC236}">
                    <a16:creationId xmlns:a16="http://schemas.microsoft.com/office/drawing/2014/main" id="{E4EA82AA-45F5-15BC-89C0-FCD9C75C8FDB}"/>
                  </a:ext>
                </a:extLst>
              </p:cNvPr>
              <p:cNvCxnSpPr/>
              <p:nvPr/>
            </p:nvCxnSpPr>
            <p:spPr>
              <a:xfrm>
                <a:off x="1044292" y="2233495"/>
                <a:ext cx="184433" cy="123944"/>
              </a:xfrm>
              <a:prstGeom prst="line">
                <a:avLst/>
              </a:prstGeom>
              <a:ln w="15875"/>
            </p:spPr>
            <p:style>
              <a:lnRef idx="1">
                <a:schemeClr val="accent1"/>
              </a:lnRef>
              <a:fillRef idx="0">
                <a:schemeClr val="accent1"/>
              </a:fillRef>
              <a:effectRef idx="0">
                <a:schemeClr val="accent1"/>
              </a:effectRef>
              <a:fontRef idx="minor">
                <a:schemeClr val="tx1"/>
              </a:fontRef>
            </p:style>
          </p:cxnSp>
        </p:grpSp>
        <p:grpSp>
          <p:nvGrpSpPr>
            <p:cNvPr id="141" name="Gruppo 140">
              <a:extLst>
                <a:ext uri="{FF2B5EF4-FFF2-40B4-BE49-F238E27FC236}">
                  <a16:creationId xmlns:a16="http://schemas.microsoft.com/office/drawing/2014/main" id="{019664D8-8BE5-4A75-D387-25EEAB4A8AD8}"/>
                </a:ext>
              </a:extLst>
            </p:cNvPr>
            <p:cNvGrpSpPr/>
            <p:nvPr/>
          </p:nvGrpSpPr>
          <p:grpSpPr>
            <a:xfrm flipH="1" flipV="1">
              <a:off x="5599802" y="5883316"/>
              <a:ext cx="227907" cy="123344"/>
              <a:chOff x="1151635" y="2385895"/>
              <a:chExt cx="229242" cy="124067"/>
            </a:xfrm>
          </p:grpSpPr>
          <p:cxnSp>
            <p:nvCxnSpPr>
              <p:cNvPr id="156" name="Connettore diritto 103">
                <a:extLst>
                  <a:ext uri="{FF2B5EF4-FFF2-40B4-BE49-F238E27FC236}">
                    <a16:creationId xmlns:a16="http://schemas.microsoft.com/office/drawing/2014/main" id="{FD12565B-EC57-76BE-882D-926618AF87CD}"/>
                  </a:ext>
                </a:extLst>
              </p:cNvPr>
              <p:cNvCxnSpPr/>
              <p:nvPr/>
            </p:nvCxnSpPr>
            <p:spPr>
              <a:xfrm>
                <a:off x="1151635" y="2452156"/>
                <a:ext cx="82142" cy="5780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57" name="Connettore diritto 104">
                <a:extLst>
                  <a:ext uri="{FF2B5EF4-FFF2-40B4-BE49-F238E27FC236}">
                    <a16:creationId xmlns:a16="http://schemas.microsoft.com/office/drawing/2014/main" id="{0F417C1E-4894-ECF1-ACD0-F5BF63E186D2}"/>
                  </a:ext>
                </a:extLst>
              </p:cNvPr>
              <p:cNvCxnSpPr/>
              <p:nvPr/>
            </p:nvCxnSpPr>
            <p:spPr>
              <a:xfrm>
                <a:off x="1196692" y="2385895"/>
                <a:ext cx="184185" cy="116115"/>
              </a:xfrm>
              <a:prstGeom prst="line">
                <a:avLst/>
              </a:prstGeom>
              <a:ln w="15875"/>
            </p:spPr>
            <p:style>
              <a:lnRef idx="1">
                <a:schemeClr val="accent1"/>
              </a:lnRef>
              <a:fillRef idx="0">
                <a:schemeClr val="accent1"/>
              </a:fillRef>
              <a:effectRef idx="0">
                <a:schemeClr val="accent1"/>
              </a:effectRef>
              <a:fontRef idx="minor">
                <a:schemeClr val="tx1"/>
              </a:fontRef>
            </p:style>
          </p:cxnSp>
        </p:grpSp>
        <p:sp>
          <p:nvSpPr>
            <p:cNvPr id="142" name="Ovale 141">
              <a:extLst>
                <a:ext uri="{FF2B5EF4-FFF2-40B4-BE49-F238E27FC236}">
                  <a16:creationId xmlns:a16="http://schemas.microsoft.com/office/drawing/2014/main" id="{D7ED58B0-7C14-C76D-2762-677085E5F983}"/>
                </a:ext>
              </a:extLst>
            </p:cNvPr>
            <p:cNvSpPr/>
            <p:nvPr/>
          </p:nvSpPr>
          <p:spPr>
            <a:xfrm flipH="1">
              <a:off x="5768982" y="4900650"/>
              <a:ext cx="230660" cy="229057"/>
            </a:xfrm>
            <a:prstGeom prst="ellipse">
              <a:avLst/>
            </a:prstGeom>
            <a:solidFill>
              <a:schemeClr val="accent6">
                <a:lumMod val="20000"/>
                <a:lumOff val="80000"/>
              </a:schemeClr>
            </a:solidFill>
            <a:ln w="158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sp>
          <p:nvSpPr>
            <p:cNvPr id="143" name="Ovale 142">
              <a:extLst>
                <a:ext uri="{FF2B5EF4-FFF2-40B4-BE49-F238E27FC236}">
                  <a16:creationId xmlns:a16="http://schemas.microsoft.com/office/drawing/2014/main" id="{BDA1E96A-5A51-052F-DA72-9935621051ED}"/>
                </a:ext>
              </a:extLst>
            </p:cNvPr>
            <p:cNvSpPr/>
            <p:nvPr/>
          </p:nvSpPr>
          <p:spPr>
            <a:xfrm flipH="1">
              <a:off x="5768982" y="5923917"/>
              <a:ext cx="230660" cy="229057"/>
            </a:xfrm>
            <a:prstGeom prst="ellipse">
              <a:avLst/>
            </a:prstGeom>
            <a:solidFill>
              <a:schemeClr val="accent6">
                <a:lumMod val="20000"/>
                <a:lumOff val="80000"/>
              </a:schemeClr>
            </a:solidFill>
            <a:ln w="158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sp>
          <p:nvSpPr>
            <p:cNvPr id="144" name="Ovale 143">
              <a:extLst>
                <a:ext uri="{FF2B5EF4-FFF2-40B4-BE49-F238E27FC236}">
                  <a16:creationId xmlns:a16="http://schemas.microsoft.com/office/drawing/2014/main" id="{4A0410B0-480F-F511-1CA0-B61AAC07878D}"/>
                </a:ext>
              </a:extLst>
            </p:cNvPr>
            <p:cNvSpPr/>
            <p:nvPr/>
          </p:nvSpPr>
          <p:spPr>
            <a:xfrm>
              <a:off x="4708878" y="4900650"/>
              <a:ext cx="230661" cy="229057"/>
            </a:xfrm>
            <a:prstGeom prst="ellipse">
              <a:avLst/>
            </a:prstGeom>
            <a:solidFill>
              <a:schemeClr val="accent6">
                <a:lumMod val="20000"/>
                <a:lumOff val="80000"/>
              </a:schemeClr>
            </a:solidFill>
            <a:ln w="158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sp>
          <p:nvSpPr>
            <p:cNvPr id="145" name="Ovale 144">
              <a:extLst>
                <a:ext uri="{FF2B5EF4-FFF2-40B4-BE49-F238E27FC236}">
                  <a16:creationId xmlns:a16="http://schemas.microsoft.com/office/drawing/2014/main" id="{3377251D-1A5A-9079-A06A-E76F1EEB7B2B}"/>
                </a:ext>
              </a:extLst>
            </p:cNvPr>
            <p:cNvSpPr/>
            <p:nvPr/>
          </p:nvSpPr>
          <p:spPr>
            <a:xfrm>
              <a:off x="4708878" y="5923917"/>
              <a:ext cx="230661" cy="229057"/>
            </a:xfrm>
            <a:prstGeom prst="ellipse">
              <a:avLst/>
            </a:prstGeom>
            <a:solidFill>
              <a:schemeClr val="accent6">
                <a:lumMod val="20000"/>
                <a:lumOff val="80000"/>
              </a:schemeClr>
            </a:solidFill>
            <a:ln w="158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sp>
          <p:nvSpPr>
            <p:cNvPr id="146" name="CasellaDiTesto 145">
              <a:extLst>
                <a:ext uri="{FF2B5EF4-FFF2-40B4-BE49-F238E27FC236}">
                  <a16:creationId xmlns:a16="http://schemas.microsoft.com/office/drawing/2014/main" id="{4CE03AED-67ED-8754-0858-9C369B7CB084}"/>
                </a:ext>
              </a:extLst>
            </p:cNvPr>
            <p:cNvSpPr txBox="1"/>
            <p:nvPr/>
          </p:nvSpPr>
          <p:spPr>
            <a:xfrm>
              <a:off x="3984579" y="4703836"/>
              <a:ext cx="701929" cy="269241"/>
            </a:xfrm>
            <a:prstGeom prst="rect">
              <a:avLst/>
            </a:prstGeom>
            <a:noFill/>
          </p:spPr>
          <p:txBody>
            <a:bodyPr wrap="none" rtlCol="0">
              <a:spAutoFit/>
            </a:bodyPr>
            <a:lstStyle/>
            <a:p>
              <a:r>
                <a:rPr lang="it-IT" sz="1015">
                  <a:latin typeface="Arial" panose="020B0604020202020204" pitchFamily="34" charset="0"/>
                  <a:cs typeface="Arial" panose="020B0604020202020204" pitchFamily="34" charset="0"/>
                </a:rPr>
                <a:t>medium</a:t>
              </a:r>
            </a:p>
          </p:txBody>
        </p:sp>
        <p:cxnSp>
          <p:nvCxnSpPr>
            <p:cNvPr id="147" name="Connettore 4 146"/>
            <p:cNvCxnSpPr/>
            <p:nvPr/>
          </p:nvCxnSpPr>
          <p:spPr>
            <a:xfrm>
              <a:off x="4646916" y="4844686"/>
              <a:ext cx="180000" cy="180000"/>
            </a:xfrm>
            <a:prstGeom prst="bentConnector2">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8" name="CasellaDiTesto 147">
              <a:extLst>
                <a:ext uri="{FF2B5EF4-FFF2-40B4-BE49-F238E27FC236}">
                  <a16:creationId xmlns:a16="http://schemas.microsoft.com/office/drawing/2014/main" id="{4CE03AED-67ED-8754-0858-9C369B7CB084}"/>
                </a:ext>
              </a:extLst>
            </p:cNvPr>
            <p:cNvSpPr txBox="1"/>
            <p:nvPr/>
          </p:nvSpPr>
          <p:spPr>
            <a:xfrm>
              <a:off x="4239339" y="4248911"/>
              <a:ext cx="759009" cy="438453"/>
            </a:xfrm>
            <a:prstGeom prst="rect">
              <a:avLst/>
            </a:prstGeom>
            <a:noFill/>
          </p:spPr>
          <p:txBody>
            <a:bodyPr wrap="square" rtlCol="0">
              <a:spAutoFit/>
            </a:bodyPr>
            <a:lstStyle/>
            <a:p>
              <a:pPr algn="ctr"/>
              <a:r>
                <a:rPr lang="it-IT" sz="1015">
                  <a:latin typeface="Arial" panose="020B0604020202020204" pitchFamily="34" charset="0"/>
                  <a:cs typeface="Arial" panose="020B0604020202020204" pitchFamily="34" charset="0"/>
                </a:rPr>
                <a:t>B16 in </a:t>
              </a:r>
              <a:r>
                <a:rPr lang="it-IT" sz="1015" err="1">
                  <a:latin typeface="Arial" panose="020B0604020202020204" pitchFamily="34" charset="0"/>
                  <a:cs typeface="Arial" panose="020B0604020202020204" pitchFamily="34" charset="0"/>
                </a:rPr>
                <a:t>Matrigel</a:t>
              </a:r>
              <a:endParaRPr lang="it-IT" sz="1015">
                <a:latin typeface="Arial" panose="020B0604020202020204" pitchFamily="34" charset="0"/>
                <a:cs typeface="Arial" panose="020B0604020202020204" pitchFamily="34" charset="0"/>
              </a:endParaRPr>
            </a:p>
          </p:txBody>
        </p:sp>
        <p:cxnSp>
          <p:nvCxnSpPr>
            <p:cNvPr id="149" name="Connettore 4 148"/>
            <p:cNvCxnSpPr/>
            <p:nvPr/>
          </p:nvCxnSpPr>
          <p:spPr>
            <a:xfrm>
              <a:off x="4877789" y="4475061"/>
              <a:ext cx="180000" cy="468000"/>
            </a:xfrm>
            <a:prstGeom prst="bentConnector2">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50" name="CasellaDiTesto 149">
              <a:extLst>
                <a:ext uri="{FF2B5EF4-FFF2-40B4-BE49-F238E27FC236}">
                  <a16:creationId xmlns:a16="http://schemas.microsoft.com/office/drawing/2014/main" id="{4CE03AED-67ED-8754-0858-9C369B7CB084}"/>
                </a:ext>
              </a:extLst>
            </p:cNvPr>
            <p:cNvSpPr txBox="1"/>
            <p:nvPr/>
          </p:nvSpPr>
          <p:spPr>
            <a:xfrm>
              <a:off x="5735450" y="4248911"/>
              <a:ext cx="976004" cy="438453"/>
            </a:xfrm>
            <a:prstGeom prst="rect">
              <a:avLst/>
            </a:prstGeom>
            <a:noFill/>
          </p:spPr>
          <p:txBody>
            <a:bodyPr wrap="square" rtlCol="0">
              <a:spAutoFit/>
            </a:bodyPr>
            <a:lstStyle/>
            <a:p>
              <a:pPr algn="ctr"/>
              <a:r>
                <a:rPr lang="it-IT" sz="1015" b="1">
                  <a:solidFill>
                    <a:srgbClr val="008000"/>
                  </a:solidFill>
                  <a:latin typeface="Arial" panose="020B0604020202020204" pitchFamily="34" charset="0"/>
                  <a:cs typeface="Arial" panose="020B0604020202020204" pitchFamily="34" charset="0"/>
                </a:rPr>
                <a:t>C16</a:t>
              </a:r>
              <a:r>
                <a:rPr lang="it-IT" sz="1015" b="1" baseline="30000">
                  <a:solidFill>
                    <a:srgbClr val="008000"/>
                  </a:solidFill>
                  <a:latin typeface="Arial" panose="020B0604020202020204" pitchFamily="34" charset="0"/>
                  <a:cs typeface="Arial" panose="020B0604020202020204" pitchFamily="34" charset="0"/>
                </a:rPr>
                <a:t>+</a:t>
              </a:r>
              <a:r>
                <a:rPr lang="it-IT" sz="1015">
                  <a:latin typeface="Arial" panose="020B0604020202020204" pitchFamily="34" charset="0"/>
                  <a:cs typeface="Arial" panose="020B0604020202020204" pitchFamily="34" charset="0"/>
                </a:rPr>
                <a:t> Eo33</a:t>
              </a:r>
            </a:p>
            <a:p>
              <a:pPr algn="ctr"/>
              <a:r>
                <a:rPr lang="it-IT" sz="1015">
                  <a:latin typeface="Arial" panose="020B0604020202020204" pitchFamily="34" charset="0"/>
                  <a:cs typeface="Arial" panose="020B0604020202020204" pitchFamily="34" charset="0"/>
                </a:rPr>
                <a:t>in </a:t>
              </a:r>
              <a:r>
                <a:rPr lang="it-IT" sz="1015" err="1">
                  <a:latin typeface="Arial" panose="020B0604020202020204" pitchFamily="34" charset="0"/>
                  <a:cs typeface="Arial" panose="020B0604020202020204" pitchFamily="34" charset="0"/>
                </a:rPr>
                <a:t>Matrigel</a:t>
              </a:r>
              <a:endParaRPr lang="it-IT" sz="1015">
                <a:latin typeface="Arial" panose="020B0604020202020204" pitchFamily="34" charset="0"/>
                <a:cs typeface="Arial" panose="020B0604020202020204" pitchFamily="34" charset="0"/>
              </a:endParaRPr>
            </a:p>
          </p:txBody>
        </p:sp>
        <p:cxnSp>
          <p:nvCxnSpPr>
            <p:cNvPr id="151" name="Connettore diritto 150"/>
            <p:cNvCxnSpPr/>
            <p:nvPr/>
          </p:nvCxnSpPr>
          <p:spPr>
            <a:xfrm>
              <a:off x="5355965" y="4401946"/>
              <a:ext cx="0" cy="360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Connettore 4 151"/>
            <p:cNvCxnSpPr/>
            <p:nvPr/>
          </p:nvCxnSpPr>
          <p:spPr>
            <a:xfrm flipH="1">
              <a:off x="5651163" y="4475061"/>
              <a:ext cx="180000" cy="468000"/>
            </a:xfrm>
            <a:prstGeom prst="bentConnector2">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53" name="CasellaDiTesto 152">
              <a:extLst>
                <a:ext uri="{FF2B5EF4-FFF2-40B4-BE49-F238E27FC236}">
                  <a16:creationId xmlns:a16="http://schemas.microsoft.com/office/drawing/2014/main" id="{4CE03AED-67ED-8754-0858-9C369B7CB084}"/>
                </a:ext>
              </a:extLst>
            </p:cNvPr>
            <p:cNvSpPr txBox="1"/>
            <p:nvPr/>
          </p:nvSpPr>
          <p:spPr>
            <a:xfrm>
              <a:off x="5003612" y="4160200"/>
              <a:ext cx="701929" cy="269241"/>
            </a:xfrm>
            <a:prstGeom prst="rect">
              <a:avLst/>
            </a:prstGeom>
            <a:noFill/>
          </p:spPr>
          <p:txBody>
            <a:bodyPr wrap="none" rtlCol="0">
              <a:spAutoFit/>
            </a:bodyPr>
            <a:lstStyle/>
            <a:p>
              <a:r>
                <a:rPr lang="it-IT" sz="1015">
                  <a:latin typeface="Arial" panose="020B0604020202020204" pitchFamily="34" charset="0"/>
                  <a:cs typeface="Arial" panose="020B0604020202020204" pitchFamily="34" charset="0"/>
                </a:rPr>
                <a:t>medium</a:t>
              </a:r>
            </a:p>
          </p:txBody>
        </p:sp>
        <p:sp>
          <p:nvSpPr>
            <p:cNvPr id="154" name="CasellaDiTesto 153">
              <a:extLst>
                <a:ext uri="{FF2B5EF4-FFF2-40B4-BE49-F238E27FC236}">
                  <a16:creationId xmlns:a16="http://schemas.microsoft.com/office/drawing/2014/main" id="{4CE03AED-67ED-8754-0858-9C369B7CB084}"/>
                </a:ext>
              </a:extLst>
            </p:cNvPr>
            <p:cNvSpPr txBox="1"/>
            <p:nvPr/>
          </p:nvSpPr>
          <p:spPr>
            <a:xfrm>
              <a:off x="6006728" y="4703836"/>
              <a:ext cx="701929" cy="269241"/>
            </a:xfrm>
            <a:prstGeom prst="rect">
              <a:avLst/>
            </a:prstGeom>
            <a:noFill/>
          </p:spPr>
          <p:txBody>
            <a:bodyPr wrap="none" rtlCol="0">
              <a:spAutoFit/>
            </a:bodyPr>
            <a:lstStyle/>
            <a:p>
              <a:r>
                <a:rPr lang="it-IT" sz="1015">
                  <a:latin typeface="Arial" panose="020B0604020202020204" pitchFamily="34" charset="0"/>
                  <a:cs typeface="Arial" panose="020B0604020202020204" pitchFamily="34" charset="0"/>
                </a:rPr>
                <a:t>medium</a:t>
              </a:r>
            </a:p>
          </p:txBody>
        </p:sp>
        <p:cxnSp>
          <p:nvCxnSpPr>
            <p:cNvPr id="155" name="Connettore 4 154"/>
            <p:cNvCxnSpPr/>
            <p:nvPr/>
          </p:nvCxnSpPr>
          <p:spPr>
            <a:xfrm flipH="1">
              <a:off x="5891141" y="4844686"/>
              <a:ext cx="180000" cy="180000"/>
            </a:xfrm>
            <a:prstGeom prst="bentConnector2">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4" name="Gruppo 233"/>
          <p:cNvGrpSpPr/>
          <p:nvPr/>
        </p:nvGrpSpPr>
        <p:grpSpPr>
          <a:xfrm>
            <a:off x="545123" y="2299768"/>
            <a:ext cx="2672862" cy="1092353"/>
            <a:chOff x="304800" y="3909911"/>
            <a:chExt cx="2895600" cy="1183382"/>
          </a:xfrm>
        </p:grpSpPr>
        <p:cxnSp>
          <p:nvCxnSpPr>
            <p:cNvPr id="235" name="Connettore diritto 234"/>
            <p:cNvCxnSpPr/>
            <p:nvPr/>
          </p:nvCxnSpPr>
          <p:spPr>
            <a:xfrm flipH="1">
              <a:off x="304800" y="3988231"/>
              <a:ext cx="1296154" cy="11050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6" name="Connettore diritto 235"/>
            <p:cNvCxnSpPr/>
            <p:nvPr/>
          </p:nvCxnSpPr>
          <p:spPr>
            <a:xfrm>
              <a:off x="1726045" y="4005322"/>
              <a:ext cx="1474355" cy="10879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7" name="Rettangolo arrotondato 229">
              <a:extLst>
                <a:ext uri="{FF2B5EF4-FFF2-40B4-BE49-F238E27FC236}">
                  <a16:creationId xmlns:a16="http://schemas.microsoft.com/office/drawing/2014/main" id="{2EC13399-7006-911A-7C10-43EF62B558A3}"/>
                </a:ext>
              </a:extLst>
            </p:cNvPr>
            <p:cNvSpPr/>
            <p:nvPr/>
          </p:nvSpPr>
          <p:spPr>
            <a:xfrm>
              <a:off x="1594378" y="3909911"/>
              <a:ext cx="138037" cy="88058"/>
            </a:xfrm>
            <a:prstGeom prst="roundRect">
              <a:avLst/>
            </a:prstGeom>
            <a:solidFill>
              <a:schemeClr val="accent1">
                <a:lumMod val="50000"/>
                <a:alpha val="45098"/>
              </a:schemeClr>
            </a:solidFill>
            <a:ln>
              <a:solidFill>
                <a:schemeClr val="tx2">
                  <a:alpha val="6902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grpSp>
      <p:grpSp>
        <p:nvGrpSpPr>
          <p:cNvPr id="245" name="Gruppo 244"/>
          <p:cNvGrpSpPr/>
          <p:nvPr/>
        </p:nvGrpSpPr>
        <p:grpSpPr>
          <a:xfrm>
            <a:off x="3467013" y="2299769"/>
            <a:ext cx="2676529" cy="1100254"/>
            <a:chOff x="152400" y="3909911"/>
            <a:chExt cx="3048000" cy="1183382"/>
          </a:xfrm>
        </p:grpSpPr>
        <p:cxnSp>
          <p:nvCxnSpPr>
            <p:cNvPr id="246" name="Connettore diritto 245"/>
            <p:cNvCxnSpPr/>
            <p:nvPr/>
          </p:nvCxnSpPr>
          <p:spPr>
            <a:xfrm flipH="1">
              <a:off x="152400" y="3988231"/>
              <a:ext cx="1448554" cy="11050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7" name="Connettore diritto 246"/>
            <p:cNvCxnSpPr/>
            <p:nvPr/>
          </p:nvCxnSpPr>
          <p:spPr>
            <a:xfrm>
              <a:off x="1726045" y="4005322"/>
              <a:ext cx="1474355" cy="10879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8" name="Rettangolo arrotondato 229">
              <a:extLst>
                <a:ext uri="{FF2B5EF4-FFF2-40B4-BE49-F238E27FC236}">
                  <a16:creationId xmlns:a16="http://schemas.microsoft.com/office/drawing/2014/main" id="{2EC13399-7006-911A-7C10-43EF62B558A3}"/>
                </a:ext>
              </a:extLst>
            </p:cNvPr>
            <p:cNvSpPr/>
            <p:nvPr/>
          </p:nvSpPr>
          <p:spPr>
            <a:xfrm>
              <a:off x="1594378" y="3909911"/>
              <a:ext cx="138037" cy="88058"/>
            </a:xfrm>
            <a:prstGeom prst="roundRect">
              <a:avLst/>
            </a:prstGeom>
            <a:solidFill>
              <a:schemeClr val="accent1">
                <a:lumMod val="50000"/>
                <a:alpha val="45098"/>
              </a:schemeClr>
            </a:solidFill>
            <a:ln>
              <a:solidFill>
                <a:schemeClr val="tx2">
                  <a:alpha val="6902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15"/>
            </a:p>
          </p:txBody>
        </p:sp>
      </p:grpSp>
      <p:grpSp>
        <p:nvGrpSpPr>
          <p:cNvPr id="5" name="Gruppo 4">
            <a:extLst>
              <a:ext uri="{FF2B5EF4-FFF2-40B4-BE49-F238E27FC236}">
                <a16:creationId xmlns:a16="http://schemas.microsoft.com/office/drawing/2014/main" id="{BDF2826B-F92A-4E52-1BC0-20A0FD93F068}"/>
              </a:ext>
            </a:extLst>
          </p:cNvPr>
          <p:cNvGrpSpPr/>
          <p:nvPr/>
        </p:nvGrpSpPr>
        <p:grpSpPr>
          <a:xfrm>
            <a:off x="532162" y="3390017"/>
            <a:ext cx="2682522" cy="2685046"/>
            <a:chOff x="320922" y="3097138"/>
            <a:chExt cx="2368417" cy="2373610"/>
          </a:xfrm>
        </p:grpSpPr>
        <p:pic>
          <p:nvPicPr>
            <p:cNvPr id="6" name="Immagine 5" descr="Immagine che contiene schermata&#10;&#10;Descrizione generata automaticamente">
              <a:extLst>
                <a:ext uri="{FF2B5EF4-FFF2-40B4-BE49-F238E27FC236}">
                  <a16:creationId xmlns:a16="http://schemas.microsoft.com/office/drawing/2014/main" id="{C15A329A-47B9-E9E7-007C-05D8298E0D7B}"/>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24000"/>
                      </a14:imgEffect>
                    </a14:imgLayer>
                  </a14:imgProps>
                </a:ext>
              </a:extLst>
            </a:blip>
            <a:stretch>
              <a:fillRect/>
            </a:stretch>
          </p:blipFill>
          <p:spPr>
            <a:xfrm>
              <a:off x="320922" y="3097138"/>
              <a:ext cx="2368417" cy="2373610"/>
            </a:xfrm>
            <a:prstGeom prst="rect">
              <a:avLst/>
            </a:prstGeom>
          </p:spPr>
        </p:pic>
        <p:sp>
          <p:nvSpPr>
            <p:cNvPr id="239" name="Ovale 238">
              <a:extLst>
                <a:ext uri="{FF2B5EF4-FFF2-40B4-BE49-F238E27FC236}">
                  <a16:creationId xmlns:a16="http://schemas.microsoft.com/office/drawing/2014/main" id="{2CC7B026-837E-5B6E-7A7A-E5EB358F6A9F}"/>
                </a:ext>
              </a:extLst>
            </p:cNvPr>
            <p:cNvSpPr/>
            <p:nvPr/>
          </p:nvSpPr>
          <p:spPr>
            <a:xfrm>
              <a:off x="718217" y="4617710"/>
              <a:ext cx="45719" cy="45719"/>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1662"/>
            </a:p>
          </p:txBody>
        </p:sp>
      </p:grpSp>
      <p:grpSp>
        <p:nvGrpSpPr>
          <p:cNvPr id="241" name="Gruppo 240">
            <a:extLst>
              <a:ext uri="{FF2B5EF4-FFF2-40B4-BE49-F238E27FC236}">
                <a16:creationId xmlns:a16="http://schemas.microsoft.com/office/drawing/2014/main" id="{5620E689-5388-E92D-1481-3CDC6A2566D6}"/>
              </a:ext>
            </a:extLst>
          </p:cNvPr>
          <p:cNvGrpSpPr/>
          <p:nvPr/>
        </p:nvGrpSpPr>
        <p:grpSpPr>
          <a:xfrm>
            <a:off x="3458498" y="3395081"/>
            <a:ext cx="2685046" cy="2685046"/>
            <a:chOff x="4038814" y="3043163"/>
            <a:chExt cx="2373610" cy="2373610"/>
          </a:xfrm>
        </p:grpSpPr>
        <p:pic>
          <p:nvPicPr>
            <p:cNvPr id="242" name="Immagine 241" descr="Immagine che contiene schermata, barriera corallina&#10;&#10;Descrizione generata automaticamente">
              <a:extLst>
                <a:ext uri="{FF2B5EF4-FFF2-40B4-BE49-F238E27FC236}">
                  <a16:creationId xmlns:a16="http://schemas.microsoft.com/office/drawing/2014/main" id="{49105BC4-11D6-C6C8-EF26-66705582EC0C}"/>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37000"/>
                      </a14:imgEffect>
                    </a14:imgLayer>
                  </a14:imgProps>
                </a:ext>
              </a:extLst>
            </a:blip>
            <a:stretch>
              <a:fillRect/>
            </a:stretch>
          </p:blipFill>
          <p:spPr>
            <a:xfrm>
              <a:off x="4038814" y="3043163"/>
              <a:ext cx="2373610" cy="2373610"/>
            </a:xfrm>
            <a:prstGeom prst="rect">
              <a:avLst/>
            </a:prstGeom>
          </p:spPr>
        </p:pic>
        <p:sp>
          <p:nvSpPr>
            <p:cNvPr id="243" name="Ovale 242">
              <a:extLst>
                <a:ext uri="{FF2B5EF4-FFF2-40B4-BE49-F238E27FC236}">
                  <a16:creationId xmlns:a16="http://schemas.microsoft.com/office/drawing/2014/main" id="{41091427-EF60-8FDE-61D0-486E898799EB}"/>
                </a:ext>
              </a:extLst>
            </p:cNvPr>
            <p:cNvSpPr/>
            <p:nvPr/>
          </p:nvSpPr>
          <p:spPr>
            <a:xfrm>
              <a:off x="4593951" y="4300210"/>
              <a:ext cx="45719" cy="45719"/>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1662"/>
            </a:p>
          </p:txBody>
        </p:sp>
      </p:grpSp>
    </p:spTree>
    <p:extLst>
      <p:ext uri="{BB962C8B-B14F-4D97-AF65-F5344CB8AC3E}">
        <p14:creationId xmlns:p14="http://schemas.microsoft.com/office/powerpoint/2010/main" val="1866826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00139" y="391123"/>
            <a:ext cx="6336783" cy="1569660"/>
          </a:xfrm>
          <a:prstGeom prst="rect">
            <a:avLst/>
          </a:prstGeom>
          <a:noFill/>
        </p:spPr>
        <p:txBody>
          <a:bodyPr wrap="square" rtlCol="0">
            <a:spAutoFit/>
          </a:bodyPr>
          <a:lstStyle/>
          <a:p>
            <a:r>
              <a:rPr lang="it-IT" sz="1200" b="1">
                <a:latin typeface="Arial" panose="020B0604020202020204" pitchFamily="34" charset="0"/>
                <a:cs typeface="Arial" panose="020B0604020202020204" pitchFamily="34" charset="0"/>
              </a:rPr>
              <a:t>Figure S7. </a:t>
            </a:r>
            <a:r>
              <a:rPr lang="it-IT" sz="1200" err="1">
                <a:latin typeface="Arial" panose="020B0604020202020204" pitchFamily="34" charset="0"/>
                <a:cs typeface="Arial" panose="020B0604020202020204" pitchFamily="34" charset="0"/>
              </a:rPr>
              <a:t>Fold</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change</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values</a:t>
            </a:r>
            <a:r>
              <a:rPr lang="it-IT" sz="1200">
                <a:latin typeface="Arial" panose="020B0604020202020204" pitchFamily="34" charset="0"/>
                <a:cs typeface="Arial" panose="020B0604020202020204" pitchFamily="34" charset="0"/>
              </a:rPr>
              <a:t> for up-</a:t>
            </a:r>
            <a:r>
              <a:rPr lang="it-IT" sz="1200" err="1">
                <a:latin typeface="Arial" panose="020B0604020202020204" pitchFamily="34" charset="0"/>
                <a:cs typeface="Arial" panose="020B0604020202020204" pitchFamily="34" charset="0"/>
              </a:rPr>
              <a:t>regulated</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mRNAs</a:t>
            </a:r>
            <a:r>
              <a:rPr lang="it-IT" sz="1200">
                <a:latin typeface="Arial" panose="020B0604020202020204" pitchFamily="34" charset="0"/>
                <a:cs typeface="Arial" panose="020B0604020202020204" pitchFamily="34" charset="0"/>
              </a:rPr>
              <a:t> in Eo5-EV </a:t>
            </a:r>
            <a:r>
              <a:rPr lang="it-IT" sz="1200" i="1">
                <a:latin typeface="Arial" panose="020B0604020202020204" pitchFamily="34" charset="0"/>
                <a:cs typeface="Arial" panose="020B0604020202020204" pitchFamily="34" charset="0"/>
              </a:rPr>
              <a:t>vs</a:t>
            </a:r>
            <a:r>
              <a:rPr lang="it-IT" sz="1200">
                <a:latin typeface="Arial" panose="020B0604020202020204" pitchFamily="34" charset="0"/>
                <a:cs typeface="Arial" panose="020B0604020202020204" pitchFamily="34" charset="0"/>
              </a:rPr>
              <a:t> Eo33-EV. (</a:t>
            </a:r>
            <a:r>
              <a:rPr lang="it-IT" sz="1200" b="1">
                <a:latin typeface="Arial" panose="020B0604020202020204" pitchFamily="34" charset="0"/>
                <a:cs typeface="Arial" panose="020B0604020202020204" pitchFamily="34" charset="0"/>
              </a:rPr>
              <a:t>A</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Mean</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fold</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change</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values</a:t>
            </a:r>
            <a:r>
              <a:rPr lang="it-IT" sz="1200">
                <a:latin typeface="Arial" panose="020B0604020202020204" pitchFamily="34" charset="0"/>
                <a:cs typeface="Arial" panose="020B0604020202020204" pitchFamily="34" charset="0"/>
              </a:rPr>
              <a:t> for </a:t>
            </a:r>
            <a:r>
              <a:rPr lang="it-IT" sz="1200" err="1">
                <a:latin typeface="Arial" panose="020B0604020202020204" pitchFamily="34" charset="0"/>
                <a:cs typeface="Arial" panose="020B0604020202020204" pitchFamily="34" charset="0"/>
              </a:rPr>
              <a:t>mRNAs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belonging</a:t>
            </a:r>
            <a:r>
              <a:rPr lang="it-IT" sz="1200">
                <a:latin typeface="Arial" panose="020B0604020202020204" pitchFamily="34" charset="0"/>
                <a:cs typeface="Arial" panose="020B0604020202020204" pitchFamily="34" charset="0"/>
              </a:rPr>
              <a:t> to the Eo5-EV </a:t>
            </a:r>
            <a:r>
              <a:rPr lang="it-IT" sz="1200" err="1">
                <a:latin typeface="Arial" panose="020B0604020202020204" pitchFamily="34" charset="0"/>
                <a:cs typeface="Arial" panose="020B0604020202020204" pitchFamily="34" charset="0"/>
              </a:rPr>
              <a:t>signature</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Histograms</a:t>
            </a:r>
            <a:r>
              <a:rPr lang="it-IT" sz="1200">
                <a:latin typeface="Arial" panose="020B0604020202020204" pitchFamily="34" charset="0"/>
                <a:cs typeface="Arial" panose="020B0604020202020204" pitchFamily="34" charset="0"/>
              </a:rPr>
              <a:t> show the base-2 </a:t>
            </a:r>
            <a:r>
              <a:rPr lang="it-IT" sz="1200" err="1">
                <a:latin typeface="Arial" panose="020B0604020202020204" pitchFamily="34" charset="0"/>
                <a:cs typeface="Arial" panose="020B0604020202020204" pitchFamily="34" charset="0"/>
              </a:rPr>
              <a:t>logarithm</a:t>
            </a:r>
            <a:r>
              <a:rPr lang="it-IT" sz="1200">
                <a:latin typeface="Arial" panose="020B0604020202020204" pitchFamily="34" charset="0"/>
                <a:cs typeface="Arial" panose="020B0604020202020204" pitchFamily="34" charset="0"/>
              </a:rPr>
              <a:t> from the </a:t>
            </a:r>
            <a:r>
              <a:rPr lang="it-IT" sz="1200" err="1">
                <a:latin typeface="Arial" panose="020B0604020202020204" pitchFamily="34" charset="0"/>
                <a:cs typeface="Arial" panose="020B0604020202020204" pitchFamily="34" charset="0"/>
              </a:rPr>
              <a:t>mean</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fold</a:t>
            </a:r>
            <a:r>
              <a:rPr lang="it-IT" sz="1200">
                <a:latin typeface="Arial" panose="020B0604020202020204" pitchFamily="34" charset="0"/>
                <a:cs typeface="Arial" panose="020B0604020202020204" pitchFamily="34" charset="0"/>
              </a:rPr>
              <a:t> change </a:t>
            </a:r>
            <a:r>
              <a:rPr lang="it-IT" sz="1200" err="1">
                <a:latin typeface="Arial" panose="020B0604020202020204" pitchFamily="34" charset="0"/>
                <a:cs typeface="Arial" panose="020B0604020202020204" pitchFamily="34" charset="0"/>
              </a:rPr>
              <a:t>values</a:t>
            </a:r>
            <a:r>
              <a:rPr lang="it-IT" sz="1200">
                <a:latin typeface="Arial" panose="020B0604020202020204" pitchFamily="34" charset="0"/>
                <a:cs typeface="Arial" panose="020B0604020202020204" pitchFamily="34" charset="0"/>
              </a:rPr>
              <a:t> (± SEM) </a:t>
            </a:r>
            <a:r>
              <a:rPr lang="it-IT" sz="1200" err="1">
                <a:latin typeface="Arial" panose="020B0604020202020204" pitchFamily="34" charset="0"/>
                <a:cs typeface="Arial" panose="020B0604020202020204" pitchFamily="34" charset="0"/>
              </a:rPr>
              <a:t>as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depicted</a:t>
            </a:r>
            <a:r>
              <a:rPr lang="it-IT" sz="1200">
                <a:latin typeface="Arial" panose="020B0604020202020204" pitchFamily="34" charset="0"/>
                <a:cs typeface="Arial" panose="020B0604020202020204" pitchFamily="34" charset="0"/>
              </a:rPr>
              <a:t> for Volcano plot (88 </a:t>
            </a:r>
            <a:r>
              <a:rPr lang="it-IT" sz="1200" err="1">
                <a:latin typeface="Arial" panose="020B0604020202020204" pitchFamily="34" charset="0"/>
                <a:cs typeface="Arial" panose="020B0604020202020204" pitchFamily="34" charset="0"/>
              </a:rPr>
              <a:t>mRNAs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extrapolated</a:t>
            </a:r>
            <a:r>
              <a:rPr lang="it-IT" sz="1200">
                <a:latin typeface="Arial" panose="020B0604020202020204" pitchFamily="34" charset="0"/>
                <a:cs typeface="Arial" panose="020B0604020202020204" pitchFamily="34" charset="0"/>
              </a:rPr>
              <a:t> from </a:t>
            </a:r>
            <a:r>
              <a:rPr lang="it-IT" sz="1200" err="1">
                <a:latin typeface="Arial" panose="020B0604020202020204" pitchFamily="34" charset="0"/>
                <a:cs typeface="Arial" panose="020B0604020202020204" pitchFamily="34" charset="0"/>
              </a:rPr>
              <a:t>fold</a:t>
            </a:r>
            <a:r>
              <a:rPr lang="it-IT" sz="1200">
                <a:latin typeface="Arial" panose="020B0604020202020204" pitchFamily="34" charset="0"/>
                <a:cs typeface="Arial" panose="020B0604020202020204" pitchFamily="34" charset="0"/>
              </a:rPr>
              <a:t> change </a:t>
            </a:r>
            <a:r>
              <a:rPr lang="it-IT" sz="1200" err="1">
                <a:latin typeface="Arial" panose="020B0604020202020204" pitchFamily="34" charset="0"/>
                <a:cs typeface="Arial" panose="020B0604020202020204" pitchFamily="34" charset="0"/>
              </a:rPr>
              <a:t>replicates</a:t>
            </a:r>
            <a:r>
              <a:rPr lang="it-IT" sz="1200">
                <a:latin typeface="Arial" panose="020B0604020202020204" pitchFamily="34" charset="0"/>
                <a:cs typeface="Arial" panose="020B0604020202020204" pitchFamily="34" charset="0"/>
              </a:rPr>
              <a:t> (n=4). (</a:t>
            </a:r>
            <a:r>
              <a:rPr lang="it-IT" sz="1200" b="1">
                <a:latin typeface="Arial" panose="020B0604020202020204" pitchFamily="34" charset="0"/>
                <a:cs typeface="Arial" panose="020B0604020202020204" pitchFamily="34" charset="0"/>
              </a:rPr>
              <a:t>B</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Mean</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fold</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change</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values</a:t>
            </a:r>
            <a:r>
              <a:rPr lang="it-IT" sz="1200">
                <a:latin typeface="Arial" panose="020B0604020202020204" pitchFamily="34" charset="0"/>
                <a:cs typeface="Arial" panose="020B0604020202020204" pitchFamily="34" charset="0"/>
              </a:rPr>
              <a:t> for </a:t>
            </a:r>
            <a:r>
              <a:rPr lang="it-IT" sz="1200" err="1">
                <a:latin typeface="Arial" panose="020B0604020202020204" pitchFamily="34" charset="0"/>
                <a:cs typeface="Arial" panose="020B0604020202020204" pitchFamily="34" charset="0"/>
              </a:rPr>
              <a:t>mRNAs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belonging</a:t>
            </a:r>
            <a:r>
              <a:rPr lang="it-IT" sz="1200">
                <a:latin typeface="Arial" panose="020B0604020202020204" pitchFamily="34" charset="0"/>
                <a:cs typeface="Arial" panose="020B0604020202020204" pitchFamily="34" charset="0"/>
              </a:rPr>
              <a:t> to the Eo33-EV </a:t>
            </a:r>
            <a:r>
              <a:rPr lang="it-IT" sz="1200" err="1">
                <a:latin typeface="Arial" panose="020B0604020202020204" pitchFamily="34" charset="0"/>
                <a:cs typeface="Arial" panose="020B0604020202020204" pitchFamily="34" charset="0"/>
              </a:rPr>
              <a:t>signature</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Histograms</a:t>
            </a:r>
            <a:r>
              <a:rPr lang="it-IT" sz="1200">
                <a:latin typeface="Arial" panose="020B0604020202020204" pitchFamily="34" charset="0"/>
                <a:cs typeface="Arial" panose="020B0604020202020204" pitchFamily="34" charset="0"/>
              </a:rPr>
              <a:t> show the base-2 </a:t>
            </a:r>
            <a:r>
              <a:rPr lang="it-IT" sz="1200" err="1">
                <a:latin typeface="Arial" panose="020B0604020202020204" pitchFamily="34" charset="0"/>
                <a:cs typeface="Arial" panose="020B0604020202020204" pitchFamily="34" charset="0"/>
              </a:rPr>
              <a:t>logarithm</a:t>
            </a:r>
            <a:r>
              <a:rPr lang="it-IT" sz="1200">
                <a:latin typeface="Arial" panose="020B0604020202020204" pitchFamily="34" charset="0"/>
                <a:cs typeface="Arial" panose="020B0604020202020204" pitchFamily="34" charset="0"/>
              </a:rPr>
              <a:t> from the </a:t>
            </a:r>
            <a:r>
              <a:rPr lang="it-IT" sz="1200" err="1">
                <a:latin typeface="Arial" panose="020B0604020202020204" pitchFamily="34" charset="0"/>
                <a:cs typeface="Arial" panose="020B0604020202020204" pitchFamily="34" charset="0"/>
              </a:rPr>
              <a:t>mean</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fold</a:t>
            </a:r>
            <a:r>
              <a:rPr lang="it-IT" sz="1200">
                <a:latin typeface="Arial" panose="020B0604020202020204" pitchFamily="34" charset="0"/>
                <a:cs typeface="Arial" panose="020B0604020202020204" pitchFamily="34" charset="0"/>
              </a:rPr>
              <a:t> change </a:t>
            </a:r>
            <a:r>
              <a:rPr lang="it-IT" sz="1200" err="1">
                <a:latin typeface="Arial" panose="020B0604020202020204" pitchFamily="34" charset="0"/>
                <a:cs typeface="Arial" panose="020B0604020202020204" pitchFamily="34" charset="0"/>
              </a:rPr>
              <a:t>values</a:t>
            </a:r>
            <a:r>
              <a:rPr lang="it-IT" sz="1200">
                <a:latin typeface="Arial" panose="020B0604020202020204" pitchFamily="34" charset="0"/>
                <a:cs typeface="Arial" panose="020B0604020202020204" pitchFamily="34" charset="0"/>
              </a:rPr>
              <a:t> (± SEM) </a:t>
            </a:r>
            <a:r>
              <a:rPr lang="it-IT" sz="1200" err="1">
                <a:latin typeface="Arial" panose="020B0604020202020204" pitchFamily="34" charset="0"/>
                <a:cs typeface="Arial" panose="020B0604020202020204" pitchFamily="34" charset="0"/>
              </a:rPr>
              <a:t>as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depicted</a:t>
            </a:r>
            <a:r>
              <a:rPr lang="it-IT" sz="1200">
                <a:latin typeface="Arial" panose="020B0604020202020204" pitchFamily="34" charset="0"/>
                <a:cs typeface="Arial" panose="020B0604020202020204" pitchFamily="34" charset="0"/>
              </a:rPr>
              <a:t> for Volcano plot (132 </a:t>
            </a:r>
            <a:r>
              <a:rPr lang="it-IT" sz="1200" err="1">
                <a:latin typeface="Arial" panose="020B0604020202020204" pitchFamily="34" charset="0"/>
                <a:cs typeface="Arial" panose="020B0604020202020204" pitchFamily="34" charset="0"/>
              </a:rPr>
              <a:t>mRNAs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extrapolated</a:t>
            </a:r>
            <a:r>
              <a:rPr lang="it-IT" sz="1200">
                <a:latin typeface="Arial" panose="020B0604020202020204" pitchFamily="34" charset="0"/>
                <a:cs typeface="Arial" panose="020B0604020202020204" pitchFamily="34" charset="0"/>
              </a:rPr>
              <a:t> from </a:t>
            </a:r>
            <a:r>
              <a:rPr lang="it-IT" sz="1200" err="1">
                <a:latin typeface="Arial" panose="020B0604020202020204" pitchFamily="34" charset="0"/>
                <a:cs typeface="Arial" panose="020B0604020202020204" pitchFamily="34" charset="0"/>
              </a:rPr>
              <a:t>fold</a:t>
            </a:r>
            <a:r>
              <a:rPr lang="it-IT" sz="1200">
                <a:latin typeface="Arial" panose="020B0604020202020204" pitchFamily="34" charset="0"/>
                <a:cs typeface="Arial" panose="020B0604020202020204" pitchFamily="34" charset="0"/>
              </a:rPr>
              <a:t> change </a:t>
            </a:r>
            <a:r>
              <a:rPr lang="it-IT" sz="1200" err="1">
                <a:latin typeface="Arial" panose="020B0604020202020204" pitchFamily="34" charset="0"/>
                <a:cs typeface="Arial" panose="020B0604020202020204" pitchFamily="34" charset="0"/>
              </a:rPr>
              <a:t>replicates</a:t>
            </a:r>
            <a:r>
              <a:rPr lang="it-IT" sz="1200">
                <a:latin typeface="Arial" panose="020B0604020202020204" pitchFamily="34" charset="0"/>
                <a:cs typeface="Arial" panose="020B0604020202020204" pitchFamily="34" charset="0"/>
              </a:rPr>
              <a:t> (n=4).</a:t>
            </a:r>
          </a:p>
          <a:p>
            <a:endParaRPr lang="it-IT" sz="12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7063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ggetto 3">
            <a:extLst>
              <a:ext uri="{FF2B5EF4-FFF2-40B4-BE49-F238E27FC236}">
                <a16:creationId xmlns:a16="http://schemas.microsoft.com/office/drawing/2014/main" id="{4B0C384E-E851-4D71-8DC4-D35861EE1C38}"/>
              </a:ext>
            </a:extLst>
          </p:cNvPr>
          <p:cNvGraphicFramePr>
            <a:graphicFrameLocks noChangeAspect="1"/>
          </p:cNvGraphicFramePr>
          <p:nvPr/>
        </p:nvGraphicFramePr>
        <p:xfrm>
          <a:off x="3451225" y="701993"/>
          <a:ext cx="2173288" cy="3481387"/>
        </p:xfrm>
        <a:graphic>
          <a:graphicData uri="http://schemas.openxmlformats.org/presentationml/2006/ole">
            <mc:AlternateContent xmlns:mc="http://schemas.openxmlformats.org/markup-compatibility/2006">
              <mc:Choice xmlns:v="urn:schemas-microsoft-com:vml" Requires="v">
                <p:oleObj spid="_x0000_s8214" name="Prism Project" r:id="rId3" imgW="2808000" imgH="4500000" progId="Prism5.Document">
                  <p:embed/>
                </p:oleObj>
              </mc:Choice>
              <mc:Fallback>
                <p:oleObj name="Prism Project" r:id="rId3" imgW="2808000" imgH="4500000" progId="Prism5.Document">
                  <p:embed/>
                  <p:pic>
                    <p:nvPicPr>
                      <p:cNvPr id="4" name="Oggetto 3">
                        <a:extLst>
                          <a:ext uri="{FF2B5EF4-FFF2-40B4-BE49-F238E27FC236}">
                            <a16:creationId xmlns:a16="http://schemas.microsoft.com/office/drawing/2014/main" id="{4B0C384E-E851-4D71-8DC4-D35861EE1C38}"/>
                          </a:ext>
                        </a:extLst>
                      </p:cNvPr>
                      <p:cNvPicPr/>
                      <p:nvPr/>
                    </p:nvPicPr>
                    <p:blipFill>
                      <a:blip r:embed="rId4"/>
                      <a:stretch>
                        <a:fillRect/>
                      </a:stretch>
                    </p:blipFill>
                    <p:spPr>
                      <a:xfrm>
                        <a:off x="3451225" y="701993"/>
                        <a:ext cx="2173288" cy="3481387"/>
                      </a:xfrm>
                      <a:prstGeom prst="rect">
                        <a:avLst/>
                      </a:prstGeom>
                    </p:spPr>
                  </p:pic>
                </p:oleObj>
              </mc:Fallback>
            </mc:AlternateContent>
          </a:graphicData>
        </a:graphic>
      </p:graphicFrame>
      <p:pic>
        <p:nvPicPr>
          <p:cNvPr id="6" name="Immagin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0120" y="2411730"/>
            <a:ext cx="2251710" cy="1688783"/>
          </a:xfrm>
          <a:prstGeom prst="rect">
            <a:avLst/>
          </a:prstGeom>
          <a:ln w="12700">
            <a:solidFill>
              <a:schemeClr val="tx1"/>
            </a:solidFill>
          </a:ln>
        </p:spPr>
      </p:pic>
      <p:pic>
        <p:nvPicPr>
          <p:cNvPr id="7" name="Immagin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48690" y="628650"/>
            <a:ext cx="2251710" cy="1688783"/>
          </a:xfrm>
          <a:prstGeom prst="rect">
            <a:avLst/>
          </a:prstGeom>
          <a:ln w="12700">
            <a:solidFill>
              <a:schemeClr val="tx1"/>
            </a:solidFill>
          </a:ln>
        </p:spPr>
      </p:pic>
      <p:sp>
        <p:nvSpPr>
          <p:cNvPr id="8" name="CasellaDiTesto 7">
            <a:extLst>
              <a:ext uri="{FF2B5EF4-FFF2-40B4-BE49-F238E27FC236}">
                <a16:creationId xmlns:a16="http://schemas.microsoft.com/office/drawing/2014/main" id="{8C1F3FBC-9024-401A-97A5-2D09AB5FD963}"/>
              </a:ext>
            </a:extLst>
          </p:cNvPr>
          <p:cNvSpPr txBox="1"/>
          <p:nvPr/>
        </p:nvSpPr>
        <p:spPr>
          <a:xfrm>
            <a:off x="186489" y="1379018"/>
            <a:ext cx="796492" cy="276999"/>
          </a:xfrm>
          <a:prstGeom prst="rect">
            <a:avLst/>
          </a:prstGeom>
          <a:noFill/>
        </p:spPr>
        <p:txBody>
          <a:bodyPr wrap="square" rtlCol="0">
            <a:spAutoFit/>
          </a:bodyPr>
          <a:lstStyle/>
          <a:p>
            <a:pPr algn="ctr"/>
            <a:r>
              <a:rPr lang="it-IT" sz="1200">
                <a:latin typeface="Arial" panose="020B0604020202020204" pitchFamily="34" charset="0"/>
                <a:cs typeface="Arial" panose="020B0604020202020204" pitchFamily="34" charset="0"/>
              </a:rPr>
              <a:t>+hEo5</a:t>
            </a:r>
          </a:p>
        </p:txBody>
      </p:sp>
      <p:sp>
        <p:nvSpPr>
          <p:cNvPr id="9" name="CasellaDiTesto 8">
            <a:extLst>
              <a:ext uri="{FF2B5EF4-FFF2-40B4-BE49-F238E27FC236}">
                <a16:creationId xmlns:a16="http://schemas.microsoft.com/office/drawing/2014/main" id="{8C1F3FBC-9024-401A-97A5-2D09AB5FD963}"/>
              </a:ext>
            </a:extLst>
          </p:cNvPr>
          <p:cNvSpPr txBox="1"/>
          <p:nvPr/>
        </p:nvSpPr>
        <p:spPr>
          <a:xfrm>
            <a:off x="213159" y="3143048"/>
            <a:ext cx="796492" cy="276999"/>
          </a:xfrm>
          <a:prstGeom prst="rect">
            <a:avLst/>
          </a:prstGeom>
          <a:noFill/>
        </p:spPr>
        <p:txBody>
          <a:bodyPr wrap="square" rtlCol="0">
            <a:spAutoFit/>
          </a:bodyPr>
          <a:lstStyle/>
          <a:p>
            <a:pPr algn="ctr"/>
            <a:r>
              <a:rPr lang="it-IT" sz="1200">
                <a:latin typeface="Arial" panose="020B0604020202020204" pitchFamily="34" charset="0"/>
                <a:cs typeface="Arial" panose="020B0604020202020204" pitchFamily="34" charset="0"/>
              </a:rPr>
              <a:t>+hEo33</a:t>
            </a:r>
          </a:p>
        </p:txBody>
      </p:sp>
      <p:sp>
        <p:nvSpPr>
          <p:cNvPr id="10" name="CasellaDiTesto 9"/>
          <p:cNvSpPr txBox="1"/>
          <p:nvPr/>
        </p:nvSpPr>
        <p:spPr>
          <a:xfrm>
            <a:off x="354258" y="304670"/>
            <a:ext cx="320922" cy="338554"/>
          </a:xfrm>
          <a:prstGeom prst="rect">
            <a:avLst/>
          </a:prstGeom>
          <a:noFill/>
        </p:spPr>
        <p:txBody>
          <a:bodyPr wrap="none" rtlCol="0">
            <a:spAutoFit/>
          </a:bodyPr>
          <a:lstStyle/>
          <a:p>
            <a:r>
              <a:rPr lang="it-IT" sz="1600">
                <a:latin typeface="Arial" panose="020B0604020202020204" pitchFamily="34" charset="0"/>
                <a:cs typeface="Arial" panose="020B0604020202020204" pitchFamily="34" charset="0"/>
              </a:rPr>
              <a:t>A</a:t>
            </a:r>
          </a:p>
        </p:txBody>
      </p:sp>
      <p:sp>
        <p:nvSpPr>
          <p:cNvPr id="11" name="CasellaDiTesto 10"/>
          <p:cNvSpPr txBox="1"/>
          <p:nvPr/>
        </p:nvSpPr>
        <p:spPr>
          <a:xfrm>
            <a:off x="3524178" y="304670"/>
            <a:ext cx="320922" cy="338554"/>
          </a:xfrm>
          <a:prstGeom prst="rect">
            <a:avLst/>
          </a:prstGeom>
          <a:noFill/>
        </p:spPr>
        <p:txBody>
          <a:bodyPr wrap="none" rtlCol="0">
            <a:spAutoFit/>
          </a:bodyPr>
          <a:lstStyle/>
          <a:p>
            <a:r>
              <a:rPr lang="it-IT" sz="1600">
                <a:latin typeface="Arial" panose="020B0604020202020204" pitchFamily="34" charset="0"/>
                <a:cs typeface="Arial" panose="020B0604020202020204" pitchFamily="34" charset="0"/>
              </a:rPr>
              <a:t>B</a:t>
            </a:r>
          </a:p>
        </p:txBody>
      </p:sp>
      <p:sp>
        <p:nvSpPr>
          <p:cNvPr id="12" name="CasellaDiTesto 11"/>
          <p:cNvSpPr txBox="1"/>
          <p:nvPr/>
        </p:nvSpPr>
        <p:spPr>
          <a:xfrm>
            <a:off x="169904" y="4528868"/>
            <a:ext cx="332142" cy="338554"/>
          </a:xfrm>
          <a:prstGeom prst="rect">
            <a:avLst/>
          </a:prstGeom>
          <a:noFill/>
        </p:spPr>
        <p:txBody>
          <a:bodyPr wrap="none" rtlCol="0">
            <a:spAutoFit/>
          </a:bodyPr>
          <a:lstStyle/>
          <a:p>
            <a:r>
              <a:rPr lang="it-IT" sz="1600">
                <a:latin typeface="Arial" panose="020B0604020202020204" pitchFamily="34" charset="0"/>
                <a:cs typeface="Arial" panose="020B0604020202020204" pitchFamily="34" charset="0"/>
              </a:rPr>
              <a:t>C</a:t>
            </a:r>
          </a:p>
        </p:txBody>
      </p:sp>
      <p:sp>
        <p:nvSpPr>
          <p:cNvPr id="13" name="CasellaDiTesto 12"/>
          <p:cNvSpPr txBox="1"/>
          <p:nvPr/>
        </p:nvSpPr>
        <p:spPr>
          <a:xfrm>
            <a:off x="3524178" y="4528868"/>
            <a:ext cx="332142" cy="338554"/>
          </a:xfrm>
          <a:prstGeom prst="rect">
            <a:avLst/>
          </a:prstGeom>
          <a:noFill/>
        </p:spPr>
        <p:txBody>
          <a:bodyPr wrap="none" rtlCol="0">
            <a:spAutoFit/>
          </a:bodyPr>
          <a:lstStyle/>
          <a:p>
            <a:r>
              <a:rPr lang="it-IT" sz="1600">
                <a:latin typeface="Arial" panose="020B0604020202020204" pitchFamily="34" charset="0"/>
                <a:cs typeface="Arial" panose="020B0604020202020204" pitchFamily="34" charset="0"/>
              </a:rPr>
              <a:t>D</a:t>
            </a:r>
          </a:p>
        </p:txBody>
      </p:sp>
      <p:graphicFrame>
        <p:nvGraphicFramePr>
          <p:cNvPr id="14" name="Oggetto 13">
            <a:extLst>
              <a:ext uri="{FF2B5EF4-FFF2-40B4-BE49-F238E27FC236}">
                <a16:creationId xmlns:a16="http://schemas.microsoft.com/office/drawing/2014/main" id="{5F149DEC-5D12-4A76-9320-0FD5643B2A18}"/>
              </a:ext>
            </a:extLst>
          </p:cNvPr>
          <p:cNvGraphicFramePr>
            <a:graphicFrameLocks noChangeAspect="1"/>
          </p:cNvGraphicFramePr>
          <p:nvPr>
            <p:extLst>
              <p:ext uri="{D42A27DB-BD31-4B8C-83A1-F6EECF244321}">
                <p14:modId xmlns:p14="http://schemas.microsoft.com/office/powerpoint/2010/main" val="2846685605"/>
              </p:ext>
            </p:extLst>
          </p:nvPr>
        </p:nvGraphicFramePr>
        <p:xfrm>
          <a:off x="3402403" y="4787476"/>
          <a:ext cx="1764000" cy="2343600"/>
        </p:xfrm>
        <a:graphic>
          <a:graphicData uri="http://schemas.openxmlformats.org/presentationml/2006/ole">
            <mc:AlternateContent xmlns:mc="http://schemas.openxmlformats.org/markup-compatibility/2006">
              <mc:Choice xmlns:v="urn:schemas-microsoft-com:vml" Requires="v">
                <p:oleObj spid="_x0000_s8215" name="Prism Project" r:id="rId7" imgW="2520000" imgH="3348000" progId="Prism5.Document">
                  <p:embed/>
                </p:oleObj>
              </mc:Choice>
              <mc:Fallback>
                <p:oleObj name="Prism Project" r:id="rId7" imgW="2520000" imgH="3348000" progId="Prism5.Document">
                  <p:embed/>
                  <p:pic>
                    <p:nvPicPr>
                      <p:cNvPr id="14" name="Oggetto 13">
                        <a:extLst>
                          <a:ext uri="{FF2B5EF4-FFF2-40B4-BE49-F238E27FC236}">
                            <a16:creationId xmlns:a16="http://schemas.microsoft.com/office/drawing/2014/main" id="{5F149DEC-5D12-4A76-9320-0FD5643B2A18}"/>
                          </a:ext>
                        </a:extLst>
                      </p:cNvPr>
                      <p:cNvPicPr/>
                      <p:nvPr/>
                    </p:nvPicPr>
                    <p:blipFill>
                      <a:blip r:embed="rId8"/>
                      <a:stretch>
                        <a:fillRect/>
                      </a:stretch>
                    </p:blipFill>
                    <p:spPr>
                      <a:xfrm>
                        <a:off x="3402403" y="4787476"/>
                        <a:ext cx="1764000" cy="2343600"/>
                      </a:xfrm>
                      <a:prstGeom prst="rect">
                        <a:avLst/>
                      </a:prstGeom>
                    </p:spPr>
                  </p:pic>
                </p:oleObj>
              </mc:Fallback>
            </mc:AlternateContent>
          </a:graphicData>
        </a:graphic>
      </p:graphicFrame>
      <p:graphicFrame>
        <p:nvGraphicFramePr>
          <p:cNvPr id="15" name="Oggetto 14">
            <a:extLst>
              <a:ext uri="{FF2B5EF4-FFF2-40B4-BE49-F238E27FC236}">
                <a16:creationId xmlns:a16="http://schemas.microsoft.com/office/drawing/2014/main" id="{180B9ECE-0AB1-4906-96E5-B6F42196D293}"/>
              </a:ext>
            </a:extLst>
          </p:cNvPr>
          <p:cNvGraphicFramePr>
            <a:graphicFrameLocks noChangeAspect="1"/>
          </p:cNvGraphicFramePr>
          <p:nvPr>
            <p:extLst>
              <p:ext uri="{D42A27DB-BD31-4B8C-83A1-F6EECF244321}">
                <p14:modId xmlns:p14="http://schemas.microsoft.com/office/powerpoint/2010/main" val="1545392338"/>
              </p:ext>
            </p:extLst>
          </p:nvPr>
        </p:nvGraphicFramePr>
        <p:xfrm>
          <a:off x="5193663" y="4762476"/>
          <a:ext cx="1487487" cy="2343150"/>
        </p:xfrm>
        <a:graphic>
          <a:graphicData uri="http://schemas.openxmlformats.org/presentationml/2006/ole">
            <mc:AlternateContent xmlns:mc="http://schemas.openxmlformats.org/markup-compatibility/2006">
              <mc:Choice xmlns:v="urn:schemas-microsoft-com:vml" Requires="v">
                <p:oleObj spid="_x0000_s8216" name="Prism Project" r:id="rId9" imgW="2124000" imgH="3348000" progId="Prism5.Document">
                  <p:embed/>
                </p:oleObj>
              </mc:Choice>
              <mc:Fallback>
                <p:oleObj name="Prism Project" r:id="rId9" imgW="2124000" imgH="3348000" progId="Prism5.Document">
                  <p:embed/>
                  <p:pic>
                    <p:nvPicPr>
                      <p:cNvPr id="15" name="Oggetto 14">
                        <a:extLst>
                          <a:ext uri="{FF2B5EF4-FFF2-40B4-BE49-F238E27FC236}">
                            <a16:creationId xmlns:a16="http://schemas.microsoft.com/office/drawing/2014/main" id="{180B9ECE-0AB1-4906-96E5-B6F42196D293}"/>
                          </a:ext>
                        </a:extLst>
                      </p:cNvPr>
                      <p:cNvPicPr/>
                      <p:nvPr/>
                    </p:nvPicPr>
                    <p:blipFill>
                      <a:blip r:embed="rId10"/>
                      <a:stretch>
                        <a:fillRect/>
                      </a:stretch>
                    </p:blipFill>
                    <p:spPr>
                      <a:xfrm>
                        <a:off x="5193663" y="4762476"/>
                        <a:ext cx="1487487" cy="2343150"/>
                      </a:xfrm>
                      <a:prstGeom prst="rect">
                        <a:avLst/>
                      </a:prstGeom>
                    </p:spPr>
                  </p:pic>
                </p:oleObj>
              </mc:Fallback>
            </mc:AlternateContent>
          </a:graphicData>
        </a:graphic>
      </p:graphicFrame>
      <p:graphicFrame>
        <p:nvGraphicFramePr>
          <p:cNvPr id="16" name="Oggetto 15">
            <a:extLst>
              <a:ext uri="{FF2B5EF4-FFF2-40B4-BE49-F238E27FC236}">
                <a16:creationId xmlns:a16="http://schemas.microsoft.com/office/drawing/2014/main" id="{EDD8E5F3-2F3C-49C4-99E0-E142BD1E9463}"/>
              </a:ext>
            </a:extLst>
          </p:cNvPr>
          <p:cNvGraphicFramePr>
            <a:graphicFrameLocks noChangeAspect="1"/>
          </p:cNvGraphicFramePr>
          <p:nvPr>
            <p:extLst>
              <p:ext uri="{D42A27DB-BD31-4B8C-83A1-F6EECF244321}">
                <p14:modId xmlns:p14="http://schemas.microsoft.com/office/powerpoint/2010/main" val="2018697275"/>
              </p:ext>
            </p:extLst>
          </p:nvPr>
        </p:nvGraphicFramePr>
        <p:xfrm>
          <a:off x="131206" y="4804446"/>
          <a:ext cx="1738313" cy="2343150"/>
        </p:xfrm>
        <a:graphic>
          <a:graphicData uri="http://schemas.openxmlformats.org/presentationml/2006/ole">
            <mc:AlternateContent xmlns:mc="http://schemas.openxmlformats.org/markup-compatibility/2006">
              <mc:Choice xmlns:v="urn:schemas-microsoft-com:vml" Requires="v">
                <p:oleObj spid="_x0000_s8217" name="Prism Project" r:id="rId11" imgW="2484000" imgH="3348000" progId="Prism5.Document">
                  <p:embed/>
                </p:oleObj>
              </mc:Choice>
              <mc:Fallback>
                <p:oleObj name="Prism Project" r:id="rId11" imgW="2484000" imgH="3348000" progId="Prism5.Document">
                  <p:embed/>
                  <p:pic>
                    <p:nvPicPr>
                      <p:cNvPr id="16" name="Oggetto 15">
                        <a:extLst>
                          <a:ext uri="{FF2B5EF4-FFF2-40B4-BE49-F238E27FC236}">
                            <a16:creationId xmlns:a16="http://schemas.microsoft.com/office/drawing/2014/main" id="{EDD8E5F3-2F3C-49C4-99E0-E142BD1E9463}"/>
                          </a:ext>
                        </a:extLst>
                      </p:cNvPr>
                      <p:cNvPicPr/>
                      <p:nvPr/>
                    </p:nvPicPr>
                    <p:blipFill>
                      <a:blip r:embed="rId12"/>
                      <a:stretch>
                        <a:fillRect/>
                      </a:stretch>
                    </p:blipFill>
                    <p:spPr>
                      <a:xfrm>
                        <a:off x="131206" y="4804446"/>
                        <a:ext cx="1738313" cy="2343150"/>
                      </a:xfrm>
                      <a:prstGeom prst="rect">
                        <a:avLst/>
                      </a:prstGeom>
                    </p:spPr>
                  </p:pic>
                </p:oleObj>
              </mc:Fallback>
            </mc:AlternateContent>
          </a:graphicData>
        </a:graphic>
      </p:graphicFrame>
      <p:graphicFrame>
        <p:nvGraphicFramePr>
          <p:cNvPr id="17" name="Oggetto 16">
            <a:extLst>
              <a:ext uri="{FF2B5EF4-FFF2-40B4-BE49-F238E27FC236}">
                <a16:creationId xmlns:a16="http://schemas.microsoft.com/office/drawing/2014/main" id="{5CB8F3DD-42B9-4CB8-8FBD-660E6657BFCE}"/>
              </a:ext>
            </a:extLst>
          </p:cNvPr>
          <p:cNvGraphicFramePr>
            <a:graphicFrameLocks noChangeAspect="1"/>
          </p:cNvGraphicFramePr>
          <p:nvPr>
            <p:extLst>
              <p:ext uri="{D42A27DB-BD31-4B8C-83A1-F6EECF244321}">
                <p14:modId xmlns:p14="http://schemas.microsoft.com/office/powerpoint/2010/main" val="85612224"/>
              </p:ext>
            </p:extLst>
          </p:nvPr>
        </p:nvGraphicFramePr>
        <p:xfrm>
          <a:off x="1888211" y="4764758"/>
          <a:ext cx="1485900" cy="2344738"/>
        </p:xfrm>
        <a:graphic>
          <a:graphicData uri="http://schemas.openxmlformats.org/presentationml/2006/ole">
            <mc:AlternateContent xmlns:mc="http://schemas.openxmlformats.org/markup-compatibility/2006">
              <mc:Choice xmlns:v="urn:schemas-microsoft-com:vml" Requires="v">
                <p:oleObj spid="_x0000_s8218" name="Prism Project" r:id="rId13" imgW="2124000" imgH="3348000" progId="Prism5.Document">
                  <p:embed/>
                </p:oleObj>
              </mc:Choice>
              <mc:Fallback>
                <p:oleObj name="Prism Project" r:id="rId13" imgW="2124000" imgH="3348000" progId="Prism5.Document">
                  <p:embed/>
                  <p:pic>
                    <p:nvPicPr>
                      <p:cNvPr id="17" name="Oggetto 16">
                        <a:extLst>
                          <a:ext uri="{FF2B5EF4-FFF2-40B4-BE49-F238E27FC236}">
                            <a16:creationId xmlns:a16="http://schemas.microsoft.com/office/drawing/2014/main" id="{5CB8F3DD-42B9-4CB8-8FBD-660E6657BFCE}"/>
                          </a:ext>
                        </a:extLst>
                      </p:cNvPr>
                      <p:cNvPicPr/>
                      <p:nvPr/>
                    </p:nvPicPr>
                    <p:blipFill>
                      <a:blip r:embed="rId14"/>
                      <a:stretch>
                        <a:fillRect/>
                      </a:stretch>
                    </p:blipFill>
                    <p:spPr>
                      <a:xfrm>
                        <a:off x="1888211" y="4764758"/>
                        <a:ext cx="1485900" cy="2344738"/>
                      </a:xfrm>
                      <a:prstGeom prst="rect">
                        <a:avLst/>
                      </a:prstGeom>
                    </p:spPr>
                  </p:pic>
                </p:oleObj>
              </mc:Fallback>
            </mc:AlternateContent>
          </a:graphicData>
        </a:graphic>
      </p:graphicFrame>
      <p:sp>
        <p:nvSpPr>
          <p:cNvPr id="18" name="CasellaDiTesto 17"/>
          <p:cNvSpPr txBox="1"/>
          <p:nvPr/>
        </p:nvSpPr>
        <p:spPr>
          <a:xfrm>
            <a:off x="233464" y="7432003"/>
            <a:ext cx="6336783" cy="1200329"/>
          </a:xfrm>
          <a:prstGeom prst="rect">
            <a:avLst/>
          </a:prstGeom>
          <a:noFill/>
        </p:spPr>
        <p:txBody>
          <a:bodyPr wrap="square" rtlCol="0">
            <a:spAutoFit/>
          </a:bodyPr>
          <a:lstStyle/>
          <a:p>
            <a:pPr algn="just"/>
            <a:r>
              <a:rPr lang="it-IT" sz="1200" b="1">
                <a:latin typeface="Arial" panose="020B0604020202020204" pitchFamily="34" charset="0"/>
                <a:cs typeface="Arial" panose="020B0604020202020204" pitchFamily="34" charset="0"/>
              </a:rPr>
              <a:t>Figure S8</a:t>
            </a:r>
            <a:r>
              <a:rPr lang="it-IT" sz="1200">
                <a:latin typeface="Arial" panose="020B0604020202020204" pitchFamily="34" charset="0"/>
                <a:cs typeface="Arial" panose="020B0604020202020204" pitchFamily="34" charset="0"/>
              </a:rPr>
              <a:t>. Direct </a:t>
            </a:r>
            <a:r>
              <a:rPr lang="it-IT" sz="1200" err="1">
                <a:latin typeface="Arial" panose="020B0604020202020204" pitchFamily="34" charset="0"/>
                <a:cs typeface="Arial" panose="020B0604020202020204" pitchFamily="34" charset="0"/>
              </a:rPr>
              <a:t>effects</a:t>
            </a:r>
            <a:r>
              <a:rPr lang="it-IT" sz="1200">
                <a:latin typeface="Arial" panose="020B0604020202020204" pitchFamily="34" charset="0"/>
                <a:cs typeface="Arial" panose="020B0604020202020204" pitchFamily="34" charset="0"/>
              </a:rPr>
              <a:t> of human Eo33 on A375P melanoma </a:t>
            </a:r>
            <a:r>
              <a:rPr lang="it-IT" sz="1200" err="1">
                <a:latin typeface="Arial" panose="020B0604020202020204" pitchFamily="34" charset="0"/>
                <a:cs typeface="Arial" panose="020B0604020202020204" pitchFamily="34" charset="0"/>
              </a:rPr>
              <a:t>cells</a:t>
            </a:r>
            <a:r>
              <a:rPr lang="it-IT" sz="1200">
                <a:latin typeface="Arial" panose="020B0604020202020204" pitchFamily="34" charset="0"/>
                <a:cs typeface="Arial" panose="020B0604020202020204" pitchFamily="34" charset="0"/>
              </a:rPr>
              <a:t>. Human Eo5 and Eo33 </a:t>
            </a:r>
            <a:r>
              <a:rPr lang="it-IT" sz="1200" err="1">
                <a:latin typeface="Arial" panose="020B0604020202020204" pitchFamily="34" charset="0"/>
                <a:cs typeface="Arial" panose="020B0604020202020204" pitchFamily="34" charset="0"/>
              </a:rPr>
              <a:t>were</a:t>
            </a:r>
            <a:r>
              <a:rPr lang="it-IT" sz="1200">
                <a:latin typeface="Arial" panose="020B0604020202020204" pitchFamily="34" charset="0"/>
                <a:cs typeface="Arial" panose="020B0604020202020204" pitchFamily="34" charset="0"/>
              </a:rPr>
              <a:t> co-</a:t>
            </a:r>
            <a:r>
              <a:rPr lang="it-IT" sz="1200" err="1">
                <a:latin typeface="Arial" panose="020B0604020202020204" pitchFamily="34" charset="0"/>
                <a:cs typeface="Arial" panose="020B0604020202020204" pitchFamily="34" charset="0"/>
              </a:rPr>
              <a:t>cultured</a:t>
            </a:r>
            <a:r>
              <a:rPr lang="it-IT" sz="1200">
                <a:latin typeface="Arial" panose="020B0604020202020204" pitchFamily="34" charset="0"/>
                <a:cs typeface="Arial" panose="020B0604020202020204" pitchFamily="34" charset="0"/>
              </a:rPr>
              <a:t> for 24 h with A375P melanoma </a:t>
            </a:r>
            <a:r>
              <a:rPr lang="it-IT" sz="1200" err="1">
                <a:latin typeface="Arial" panose="020B0604020202020204" pitchFamily="34" charset="0"/>
                <a:cs typeface="Arial" panose="020B0604020202020204" pitchFamily="34" charset="0"/>
              </a:rPr>
              <a:t>cells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at</a:t>
            </a:r>
            <a:r>
              <a:rPr lang="it-IT" sz="1200">
                <a:latin typeface="Arial" panose="020B0604020202020204" pitchFamily="34" charset="0"/>
                <a:cs typeface="Arial" panose="020B0604020202020204" pitchFamily="34" charset="0"/>
              </a:rPr>
              <a:t> 3:1 ratio. (</a:t>
            </a:r>
            <a:r>
              <a:rPr lang="it-IT" sz="1200" b="1">
                <a:latin typeface="Arial" panose="020B0604020202020204" pitchFamily="34" charset="0"/>
                <a:cs typeface="Arial" panose="020B0604020202020204" pitchFamily="34" charset="0"/>
              </a:rPr>
              <a:t>A</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Representative</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microphotographs</a:t>
            </a:r>
            <a:r>
              <a:rPr lang="it-IT" sz="1200">
                <a:latin typeface="Arial" panose="020B0604020202020204" pitchFamily="34" charset="0"/>
                <a:cs typeface="Arial" panose="020B0604020202020204" pitchFamily="34" charset="0"/>
              </a:rPr>
              <a:t> of </a:t>
            </a:r>
            <a:r>
              <a:rPr lang="it-IT" sz="1200" err="1">
                <a:latin typeface="Arial" panose="020B0604020202020204" pitchFamily="34" charset="0"/>
                <a:cs typeface="Arial" panose="020B0604020202020204" pitchFamily="34" charset="0"/>
              </a:rPr>
              <a:t>tumor</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cells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after</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removal</a:t>
            </a:r>
            <a:r>
              <a:rPr lang="it-IT" sz="1200">
                <a:latin typeface="Arial" panose="020B0604020202020204" pitchFamily="34" charset="0"/>
                <a:cs typeface="Arial" panose="020B0604020202020204" pitchFamily="34" charset="0"/>
              </a:rPr>
              <a:t> of </a:t>
            </a:r>
            <a:r>
              <a:rPr lang="it-IT" sz="1200" err="1">
                <a:latin typeface="Arial" panose="020B0604020202020204" pitchFamily="34" charset="0"/>
                <a:cs typeface="Arial" panose="020B0604020202020204" pitchFamily="34" charset="0"/>
              </a:rPr>
              <a:t>eosinophils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Scalebar</a:t>
            </a:r>
            <a:r>
              <a:rPr lang="it-IT" sz="1200">
                <a:latin typeface="Arial" panose="020B0604020202020204" pitchFamily="34" charset="0"/>
                <a:cs typeface="Arial" panose="020B0604020202020204" pitchFamily="34" charset="0"/>
              </a:rPr>
              <a:t>, 1000 </a:t>
            </a:r>
            <a:r>
              <a:rPr lang="it-IT" sz="1200">
                <a:latin typeface="Arial" panose="020B0604020202020204" pitchFamily="34" charset="0"/>
                <a:cs typeface="Arial" panose="020B0604020202020204" pitchFamily="34" charset="0"/>
                <a:sym typeface="Symbol" panose="05050102010706020507" pitchFamily="18" charset="2"/>
              </a:rPr>
              <a:t></a:t>
            </a:r>
            <a:r>
              <a:rPr lang="it-IT" sz="1200">
                <a:latin typeface="Arial" panose="020B0604020202020204" pitchFamily="34" charset="0"/>
                <a:cs typeface="Arial" panose="020B0604020202020204" pitchFamily="34" charset="0"/>
              </a:rPr>
              <a:t>m. (</a:t>
            </a:r>
            <a:r>
              <a:rPr lang="it-IT" sz="1200" b="1">
                <a:latin typeface="Arial" panose="020B0604020202020204" pitchFamily="34" charset="0"/>
                <a:cs typeface="Arial" panose="020B0604020202020204" pitchFamily="34" charset="0"/>
              </a:rPr>
              <a:t>B</a:t>
            </a:r>
            <a:r>
              <a:rPr lang="it-IT" sz="1200">
                <a:latin typeface="Arial" panose="020B0604020202020204" pitchFamily="34" charset="0"/>
                <a:cs typeface="Arial" panose="020B0604020202020204" pitchFamily="34" charset="0"/>
              </a:rPr>
              <a:t>) Quantitative </a:t>
            </a:r>
            <a:r>
              <a:rPr lang="it-IT" sz="1200" err="1">
                <a:latin typeface="Arial" panose="020B0604020202020204" pitchFamily="34" charset="0"/>
                <a:cs typeface="Arial" panose="020B0604020202020204" pitchFamily="34" charset="0"/>
              </a:rPr>
              <a:t>analysis</a:t>
            </a:r>
            <a:r>
              <a:rPr lang="it-IT" sz="1200">
                <a:latin typeface="Arial" panose="020B0604020202020204" pitchFamily="34" charset="0"/>
                <a:cs typeface="Arial" panose="020B0604020202020204" pitchFamily="34" charset="0"/>
              </a:rPr>
              <a:t> of </a:t>
            </a:r>
            <a:r>
              <a:rPr lang="it-IT" sz="1200" err="1">
                <a:latin typeface="Arial" panose="020B0604020202020204" pitchFamily="34" charset="0"/>
                <a:cs typeface="Arial" panose="020B0604020202020204" pitchFamily="34" charset="0"/>
              </a:rPr>
              <a:t>tumor</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cell</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covered</a:t>
            </a:r>
            <a:r>
              <a:rPr lang="it-IT" sz="1200">
                <a:latin typeface="Arial" panose="020B0604020202020204" pitchFamily="34" charset="0"/>
                <a:cs typeface="Arial" panose="020B0604020202020204" pitchFamily="34" charset="0"/>
              </a:rPr>
              <a:t> area. </a:t>
            </a:r>
            <a:r>
              <a:rPr lang="it-IT" sz="1200" err="1">
                <a:latin typeface="Arial" panose="020B0604020202020204" pitchFamily="34" charset="0"/>
                <a:cs typeface="Arial" panose="020B0604020202020204" pitchFamily="34" charset="0"/>
              </a:rPr>
              <a:t>Mean</a:t>
            </a:r>
            <a:r>
              <a:rPr lang="it-IT" sz="1200">
                <a:latin typeface="Arial" panose="020B0604020202020204" pitchFamily="34" charset="0"/>
                <a:cs typeface="Arial" panose="020B0604020202020204" pitchFamily="34" charset="0"/>
              </a:rPr>
              <a:t> of </a:t>
            </a:r>
            <a:r>
              <a:rPr lang="it-IT" sz="1200" err="1">
                <a:latin typeface="Arial" panose="020B0604020202020204" pitchFamily="34" charset="0"/>
                <a:cs typeface="Arial" panose="020B0604020202020204" pitchFamily="34" charset="0"/>
              </a:rPr>
              <a:t>several</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fileds</a:t>
            </a:r>
            <a:r>
              <a:rPr lang="it-IT" sz="1200">
                <a:latin typeface="Arial" panose="020B0604020202020204" pitchFamily="34" charset="0"/>
                <a:cs typeface="Arial" panose="020B0604020202020204" pitchFamily="34" charset="0"/>
              </a:rPr>
              <a:t> ± SD. ***</a:t>
            </a:r>
            <a:r>
              <a:rPr lang="it-IT" sz="1200" i="1">
                <a:latin typeface="Arial" panose="020B0604020202020204" pitchFamily="34" charset="0"/>
                <a:cs typeface="Arial" panose="020B0604020202020204" pitchFamily="34" charset="0"/>
              </a:rPr>
              <a:t>P</a:t>
            </a:r>
            <a:r>
              <a:rPr lang="it-IT" sz="1200">
                <a:latin typeface="Arial" panose="020B0604020202020204" pitchFamily="34" charset="0"/>
                <a:cs typeface="Arial" panose="020B0604020202020204" pitchFamily="34" charset="0"/>
              </a:rPr>
              <a:t>&lt;0.001. </a:t>
            </a:r>
            <a:r>
              <a:rPr lang="it-IT" sz="1200" err="1">
                <a:latin typeface="Arial" panose="020B0604020202020204" pitchFamily="34" charset="0"/>
                <a:cs typeface="Arial" panose="020B0604020202020204" pitchFamily="34" charset="0"/>
              </a:rPr>
              <a:t>Expression</a:t>
            </a:r>
            <a:r>
              <a:rPr lang="it-IT" sz="1200">
                <a:latin typeface="Arial" panose="020B0604020202020204" pitchFamily="34" charset="0"/>
                <a:cs typeface="Arial" panose="020B0604020202020204" pitchFamily="34" charset="0"/>
              </a:rPr>
              <a:t> of </a:t>
            </a:r>
            <a:r>
              <a:rPr lang="it-IT" sz="1200" err="1">
                <a:latin typeface="Arial" panose="020B0604020202020204" pitchFamily="34" charset="0"/>
                <a:cs typeface="Arial" panose="020B0604020202020204" pitchFamily="34" charset="0"/>
              </a:rPr>
              <a:t>indicated</a:t>
            </a:r>
            <a:r>
              <a:rPr lang="it-IT" sz="1200">
                <a:latin typeface="Arial" panose="020B0604020202020204" pitchFamily="34" charset="0"/>
                <a:cs typeface="Arial" panose="020B0604020202020204" pitchFamily="34" charset="0"/>
              </a:rPr>
              <a:t> (</a:t>
            </a:r>
            <a:r>
              <a:rPr lang="it-IT" sz="1200" b="1">
                <a:latin typeface="Arial" panose="020B0604020202020204" pitchFamily="34" charset="0"/>
                <a:cs typeface="Arial" panose="020B0604020202020204" pitchFamily="34" charset="0"/>
              </a:rPr>
              <a:t>C</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cadherin</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genes</a:t>
            </a:r>
            <a:r>
              <a:rPr lang="it-IT" sz="1200">
                <a:latin typeface="Arial" panose="020B0604020202020204" pitchFamily="34" charset="0"/>
                <a:cs typeface="Arial" panose="020B0604020202020204" pitchFamily="34" charset="0"/>
              </a:rPr>
              <a:t> and (</a:t>
            </a:r>
            <a:r>
              <a:rPr lang="it-IT" sz="1200" b="1">
                <a:latin typeface="Arial" panose="020B0604020202020204" pitchFamily="34" charset="0"/>
                <a:cs typeface="Arial" panose="020B0604020202020204" pitchFamily="34" charset="0"/>
              </a:rPr>
              <a:t>D</a:t>
            </a:r>
            <a:r>
              <a:rPr lang="it-IT" sz="1200">
                <a:latin typeface="Arial" panose="020B0604020202020204" pitchFamily="34" charset="0"/>
                <a:cs typeface="Arial" panose="020B0604020202020204" pitchFamily="34" charset="0"/>
              </a:rPr>
              <a:t>) CDKI in the </a:t>
            </a:r>
            <a:r>
              <a:rPr lang="it-IT" sz="1200" err="1">
                <a:latin typeface="Arial" panose="020B0604020202020204" pitchFamily="34" charset="0"/>
                <a:cs typeface="Arial" panose="020B0604020202020204" pitchFamily="34" charset="0"/>
              </a:rPr>
              <a:t>depicted</a:t>
            </a:r>
            <a:r>
              <a:rPr lang="it-IT" sz="1200">
                <a:latin typeface="Arial" panose="020B0604020202020204" pitchFamily="34" charset="0"/>
                <a:cs typeface="Arial" panose="020B0604020202020204" pitchFamily="34" charset="0"/>
              </a:rPr>
              <a:t> conditions. </a:t>
            </a:r>
            <a:r>
              <a:rPr lang="it-IT" sz="1200" err="1">
                <a:latin typeface="Arial" panose="020B0604020202020204" pitchFamily="34" charset="0"/>
                <a:cs typeface="Arial" panose="020B0604020202020204" pitchFamily="34" charset="0"/>
              </a:rPr>
              <a:t>Mean</a:t>
            </a:r>
            <a:r>
              <a:rPr lang="it-IT" sz="1200">
                <a:latin typeface="Arial" panose="020B0604020202020204" pitchFamily="34" charset="0"/>
                <a:cs typeface="Arial" panose="020B0604020202020204" pitchFamily="34" charset="0"/>
              </a:rPr>
              <a:t> of culture </a:t>
            </a:r>
            <a:r>
              <a:rPr lang="it-IT" sz="1200" err="1">
                <a:latin typeface="Arial" panose="020B0604020202020204" pitchFamily="34" charset="0"/>
                <a:cs typeface="Arial" panose="020B0604020202020204" pitchFamily="34" charset="0"/>
              </a:rPr>
              <a:t>triplicates</a:t>
            </a:r>
            <a:r>
              <a:rPr lang="it-IT" sz="1200">
                <a:latin typeface="Arial" panose="020B0604020202020204" pitchFamily="34" charset="0"/>
                <a:cs typeface="Arial" panose="020B0604020202020204" pitchFamily="34" charset="0"/>
              </a:rPr>
              <a:t> ± SD. ***</a:t>
            </a:r>
            <a:r>
              <a:rPr lang="it-IT" sz="1200" i="1">
                <a:latin typeface="Arial" panose="020B0604020202020204" pitchFamily="34" charset="0"/>
                <a:cs typeface="Arial" panose="020B0604020202020204" pitchFamily="34" charset="0"/>
              </a:rPr>
              <a:t>P</a:t>
            </a:r>
            <a:r>
              <a:rPr lang="it-IT" sz="1200">
                <a:latin typeface="Arial" panose="020B0604020202020204" pitchFamily="34" charset="0"/>
                <a:cs typeface="Arial" panose="020B0604020202020204" pitchFamily="34" charset="0"/>
              </a:rPr>
              <a:t>&lt;0.001.</a:t>
            </a:r>
          </a:p>
        </p:txBody>
      </p:sp>
      <p:cxnSp>
        <p:nvCxnSpPr>
          <p:cNvPr id="19" name="Connettore diritto 18"/>
          <p:cNvCxnSpPr/>
          <p:nvPr/>
        </p:nvCxnSpPr>
        <p:spPr>
          <a:xfrm>
            <a:off x="2933285" y="3984360"/>
            <a:ext cx="126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Connettore diritto 19"/>
          <p:cNvCxnSpPr/>
          <p:nvPr/>
        </p:nvCxnSpPr>
        <p:spPr>
          <a:xfrm>
            <a:off x="2924944" y="2195736"/>
            <a:ext cx="126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86992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202470" y="5829814"/>
            <a:ext cx="6474279" cy="1384995"/>
          </a:xfrm>
          <a:prstGeom prst="rect">
            <a:avLst/>
          </a:prstGeom>
          <a:noFill/>
        </p:spPr>
        <p:txBody>
          <a:bodyPr wrap="square" rtlCol="0">
            <a:spAutoFit/>
          </a:bodyPr>
          <a:lstStyle/>
          <a:p>
            <a:r>
              <a:rPr lang="it-IT" sz="1200" b="1" dirty="0">
                <a:latin typeface="Arial" panose="020B0604020202020204" pitchFamily="34" charset="0"/>
                <a:cs typeface="Arial" panose="020B0604020202020204" pitchFamily="34" charset="0"/>
              </a:rPr>
              <a:t>Figure S9</a:t>
            </a:r>
            <a:r>
              <a:rPr lang="it-IT" sz="1200" dirty="0">
                <a:latin typeface="Arial" panose="020B0604020202020204" pitchFamily="34" charset="0"/>
                <a:cs typeface="Arial" panose="020B0604020202020204" pitchFamily="34" charset="0"/>
              </a:rPr>
              <a:t>. Crystal </a:t>
            </a:r>
            <a:r>
              <a:rPr lang="it-IT" sz="1200" dirty="0" err="1">
                <a:latin typeface="Arial" panose="020B0604020202020204" pitchFamily="34" charset="0"/>
                <a:cs typeface="Arial" panose="020B0604020202020204" pitchFamily="34" charset="0"/>
              </a:rPr>
              <a:t>violet</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proliferation</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assay</a:t>
            </a:r>
            <a:r>
              <a:rPr lang="it-IT" sz="1200" dirty="0">
                <a:latin typeface="Arial" panose="020B0604020202020204" pitchFamily="34" charset="0"/>
                <a:cs typeface="Arial" panose="020B0604020202020204" pitchFamily="34" charset="0"/>
              </a:rPr>
              <a:t> of A375P melanoma </a:t>
            </a:r>
            <a:r>
              <a:rPr lang="it-IT" sz="1200" dirty="0" err="1">
                <a:latin typeface="Arial" panose="020B0604020202020204" pitchFamily="34" charset="0"/>
                <a:cs typeface="Arial" panose="020B0604020202020204" pitchFamily="34" charset="0"/>
              </a:rPr>
              <a:t>cells</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exposed</a:t>
            </a:r>
            <a:r>
              <a:rPr lang="it-IT" sz="1200" dirty="0">
                <a:latin typeface="Arial" panose="020B0604020202020204" pitchFamily="34" charset="0"/>
                <a:cs typeface="Arial" panose="020B0604020202020204" pitchFamily="34" charset="0"/>
              </a:rPr>
              <a:t> to human </a:t>
            </a:r>
            <a:r>
              <a:rPr lang="it-IT" sz="1200" dirty="0" err="1">
                <a:latin typeface="Arial" panose="020B0604020202020204" pitchFamily="34" charset="0"/>
                <a:cs typeface="Arial" panose="020B0604020202020204" pitchFamily="34" charset="0"/>
              </a:rPr>
              <a:t>eosinophil-derived</a:t>
            </a:r>
            <a:r>
              <a:rPr lang="it-IT" sz="1200" dirty="0">
                <a:latin typeface="Arial" panose="020B0604020202020204" pitchFamily="34" charset="0"/>
                <a:cs typeface="Arial" panose="020B0604020202020204" pitchFamily="34" charset="0"/>
              </a:rPr>
              <a:t> EV. A375P melanoma </a:t>
            </a:r>
            <a:r>
              <a:rPr lang="it-IT" sz="1200" dirty="0" err="1">
                <a:latin typeface="Arial" panose="020B0604020202020204" pitchFamily="34" charset="0"/>
                <a:cs typeface="Arial" panose="020B0604020202020204" pitchFamily="34" charset="0"/>
              </a:rPr>
              <a:t>cells</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were</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cultured</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untreated</a:t>
            </a:r>
            <a:r>
              <a:rPr lang="it-IT" sz="1200" dirty="0">
                <a:latin typeface="Arial" panose="020B0604020202020204" pitchFamily="34" charset="0"/>
                <a:cs typeface="Arial" panose="020B0604020202020204" pitchFamily="34" charset="0"/>
              </a:rPr>
              <a:t> (CTR) or in the </a:t>
            </a:r>
            <a:r>
              <a:rPr lang="it-IT" sz="1200" dirty="0" err="1">
                <a:latin typeface="Arial" panose="020B0604020202020204" pitchFamily="34" charset="0"/>
                <a:cs typeface="Arial" panose="020B0604020202020204" pitchFamily="34" charset="0"/>
              </a:rPr>
              <a:t>presence</a:t>
            </a:r>
            <a:r>
              <a:rPr lang="it-IT" sz="1200" dirty="0">
                <a:latin typeface="Arial" panose="020B0604020202020204" pitchFamily="34" charset="0"/>
                <a:cs typeface="Arial" panose="020B0604020202020204" pitchFamily="34" charset="0"/>
              </a:rPr>
              <a:t> of hEo5-EV, hEo33-EV or a 1:2 </a:t>
            </a:r>
            <a:r>
              <a:rPr lang="it-IT" sz="1200" dirty="0" err="1">
                <a:latin typeface="Arial" panose="020B0604020202020204" pitchFamily="34" charset="0"/>
                <a:cs typeface="Arial" panose="020B0604020202020204" pitchFamily="34" charset="0"/>
              </a:rPr>
              <a:t>dilution</a:t>
            </a:r>
            <a:r>
              <a:rPr lang="it-IT" sz="1200" dirty="0">
                <a:latin typeface="Arial" panose="020B0604020202020204" pitchFamily="34" charset="0"/>
                <a:cs typeface="Arial" panose="020B0604020202020204" pitchFamily="34" charset="0"/>
              </a:rPr>
              <a:t> of hEo33-EV (</a:t>
            </a:r>
            <a:r>
              <a:rPr lang="it-IT" sz="1200" dirty="0" err="1">
                <a:latin typeface="Arial" panose="020B0604020202020204" pitchFamily="34" charset="0"/>
                <a:cs typeface="Arial" panose="020B0604020202020204" pitchFamily="34" charset="0"/>
              </a:rPr>
              <a:t>half</a:t>
            </a:r>
            <a:r>
              <a:rPr lang="it-IT" sz="1200" dirty="0">
                <a:latin typeface="Arial" panose="020B0604020202020204" pitchFamily="34" charset="0"/>
                <a:cs typeface="Arial" panose="020B0604020202020204" pitchFamily="34" charset="0"/>
              </a:rPr>
              <a:t>). Crystal </a:t>
            </a:r>
            <a:r>
              <a:rPr lang="it-IT" sz="1200" dirty="0" err="1">
                <a:latin typeface="Arial" panose="020B0604020202020204" pitchFamily="34" charset="0"/>
                <a:cs typeface="Arial" panose="020B0604020202020204" pitchFamily="34" charset="0"/>
              </a:rPr>
              <a:t>violet</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staining</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was</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carried</a:t>
            </a:r>
            <a:r>
              <a:rPr lang="it-IT" sz="1200" dirty="0">
                <a:latin typeface="Arial" panose="020B0604020202020204" pitchFamily="34" charset="0"/>
                <a:cs typeface="Arial" panose="020B0604020202020204" pitchFamily="34" charset="0"/>
              </a:rPr>
              <a:t> out </a:t>
            </a:r>
            <a:r>
              <a:rPr lang="it-IT" sz="1200" dirty="0" err="1">
                <a:latin typeface="Arial" panose="020B0604020202020204" pitchFamily="34" charset="0"/>
                <a:cs typeface="Arial" panose="020B0604020202020204" pitchFamily="34" charset="0"/>
              </a:rPr>
              <a:t>at</a:t>
            </a:r>
            <a:r>
              <a:rPr lang="it-IT" sz="1200" dirty="0">
                <a:latin typeface="Arial" panose="020B0604020202020204" pitchFamily="34" charset="0"/>
                <a:cs typeface="Arial" panose="020B0604020202020204" pitchFamily="34" charset="0"/>
              </a:rPr>
              <a:t> 48 h. </a:t>
            </a:r>
            <a:r>
              <a:rPr lang="it-IT" sz="1200" dirty="0" err="1">
                <a:latin typeface="Arial" panose="020B0604020202020204" pitchFamily="34" charset="0"/>
                <a:cs typeface="Arial" panose="020B0604020202020204" pitchFamily="34" charset="0"/>
              </a:rPr>
              <a:t>Phase</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contrast</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microphotographs</a:t>
            </a:r>
            <a:r>
              <a:rPr lang="it-IT" sz="1200" dirty="0">
                <a:latin typeface="Arial" panose="020B0604020202020204" pitchFamily="34" charset="0"/>
                <a:cs typeface="Arial" panose="020B0604020202020204" pitchFamily="34" charset="0"/>
              </a:rPr>
              <a:t> are </a:t>
            </a:r>
            <a:r>
              <a:rPr lang="it-IT" sz="1200" dirty="0" err="1">
                <a:latin typeface="Arial" panose="020B0604020202020204" pitchFamily="34" charset="0"/>
                <a:cs typeface="Arial" panose="020B0604020202020204" pitchFamily="34" charset="0"/>
              </a:rPr>
              <a:t>shown</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where</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white</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regions</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represent</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proliferating</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tumor</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cells</a:t>
            </a:r>
            <a:r>
              <a:rPr lang="it-IT"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Data in histograms represent the quantification of tumor covered area obtained by </a:t>
            </a:r>
            <a:r>
              <a:rPr lang="en-US" sz="1200" dirty="0" err="1">
                <a:latin typeface="Arial" panose="020B0604020202020204" pitchFamily="34" charset="0"/>
                <a:cs typeface="Arial" panose="020B0604020202020204" pitchFamily="34" charset="0"/>
              </a:rPr>
              <a:t>ImageJ</a:t>
            </a:r>
            <a:r>
              <a:rPr lang="en-US" sz="1200" dirty="0">
                <a:latin typeface="Arial" panose="020B0604020202020204" pitchFamily="34" charset="0"/>
                <a:cs typeface="Arial" panose="020B0604020202020204" pitchFamily="34" charset="0"/>
              </a:rPr>
              <a:t> analysis. Mean ± SD of culture triplicates is shown. *</a:t>
            </a:r>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&lt;0.05; **</a:t>
            </a:r>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&lt;0.01. </a:t>
            </a:r>
            <a:r>
              <a:rPr lang="en-US" sz="1200" dirty="0" err="1">
                <a:latin typeface="Arial" panose="020B0604020202020204" pitchFamily="34" charset="0"/>
                <a:cs typeface="Arial" panose="020B0604020202020204" pitchFamily="34" charset="0"/>
              </a:rPr>
              <a:t>Scalebar</a:t>
            </a:r>
            <a:r>
              <a:rPr lang="en-US" sz="1200" dirty="0">
                <a:latin typeface="Arial" panose="020B0604020202020204" pitchFamily="34" charset="0"/>
                <a:cs typeface="Arial" panose="020B0604020202020204" pitchFamily="34" charset="0"/>
              </a:rPr>
              <a:t>, 100 </a:t>
            </a:r>
            <a:r>
              <a:rPr lang="en-US" sz="1200" dirty="0">
                <a:latin typeface="Symbol" panose="05050102010706020507" pitchFamily="18" charset="2"/>
                <a:cs typeface="Arial" panose="020B0604020202020204" pitchFamily="34" charset="0"/>
              </a:rPr>
              <a:t>m</a:t>
            </a:r>
            <a:r>
              <a:rPr lang="en-US" sz="1200" dirty="0">
                <a:latin typeface="Arial" panose="020B0604020202020204" pitchFamily="34" charset="0"/>
                <a:cs typeface="Arial" panose="020B0604020202020204" pitchFamily="34" charset="0"/>
              </a:rPr>
              <a:t>m.</a:t>
            </a:r>
            <a:endParaRPr lang="it-IT" sz="1200" b="1" dirty="0">
              <a:latin typeface="Arial" panose="020B0604020202020204" pitchFamily="34" charset="0"/>
              <a:cs typeface="Arial" panose="020B0604020202020204" pitchFamily="34" charset="0"/>
            </a:endParaRPr>
          </a:p>
        </p:txBody>
      </p:sp>
      <p:sp>
        <p:nvSpPr>
          <p:cNvPr id="39" name="CasellaDiTesto 38"/>
          <p:cNvSpPr txBox="1"/>
          <p:nvPr/>
        </p:nvSpPr>
        <p:spPr>
          <a:xfrm>
            <a:off x="658580" y="1242532"/>
            <a:ext cx="500458" cy="276999"/>
          </a:xfrm>
          <a:prstGeom prst="rect">
            <a:avLst/>
          </a:prstGeom>
          <a:noFill/>
        </p:spPr>
        <p:txBody>
          <a:bodyPr wrap="none" rtlCol="0">
            <a:spAutoFit/>
          </a:bodyPr>
          <a:lstStyle/>
          <a:p>
            <a:pPr algn="ctr"/>
            <a:r>
              <a:rPr lang="it-IT" sz="1200">
                <a:latin typeface="Arial" panose="020B0604020202020204" pitchFamily="34" charset="0"/>
                <a:cs typeface="Arial" panose="020B0604020202020204" pitchFamily="34" charset="0"/>
              </a:rPr>
              <a:t>CTR</a:t>
            </a:r>
          </a:p>
        </p:txBody>
      </p:sp>
      <p:sp>
        <p:nvSpPr>
          <p:cNvPr id="40" name="CasellaDiTesto 39"/>
          <p:cNvSpPr txBox="1"/>
          <p:nvPr/>
        </p:nvSpPr>
        <p:spPr>
          <a:xfrm>
            <a:off x="3848125" y="1242532"/>
            <a:ext cx="798617" cy="276999"/>
          </a:xfrm>
          <a:prstGeom prst="rect">
            <a:avLst/>
          </a:prstGeom>
          <a:noFill/>
        </p:spPr>
        <p:txBody>
          <a:bodyPr wrap="none" rtlCol="0">
            <a:spAutoFit/>
          </a:bodyPr>
          <a:lstStyle/>
          <a:p>
            <a:pPr algn="ctr"/>
            <a:r>
              <a:rPr lang="it-IT" sz="1200">
                <a:latin typeface="Arial" panose="020B0604020202020204" pitchFamily="34" charset="0"/>
                <a:cs typeface="Arial" panose="020B0604020202020204" pitchFamily="34" charset="0"/>
              </a:rPr>
              <a:t>Eo33-EV</a:t>
            </a:r>
          </a:p>
        </p:txBody>
      </p:sp>
      <p:sp>
        <p:nvSpPr>
          <p:cNvPr id="41" name="CasellaDiTesto 40"/>
          <p:cNvSpPr txBox="1"/>
          <p:nvPr/>
        </p:nvSpPr>
        <p:spPr>
          <a:xfrm>
            <a:off x="2033744" y="1242532"/>
            <a:ext cx="1088760" cy="276999"/>
          </a:xfrm>
          <a:prstGeom prst="rect">
            <a:avLst/>
          </a:prstGeom>
          <a:noFill/>
        </p:spPr>
        <p:txBody>
          <a:bodyPr wrap="none" rtlCol="0">
            <a:spAutoFit/>
          </a:bodyPr>
          <a:lstStyle/>
          <a:p>
            <a:pPr algn="ctr"/>
            <a:r>
              <a:rPr lang="it-IT" sz="1200">
                <a:latin typeface="Arial" panose="020B0604020202020204" pitchFamily="34" charset="0"/>
                <a:cs typeface="Arial" panose="020B0604020202020204" pitchFamily="34" charset="0"/>
              </a:rPr>
              <a:t>Eo33-EV </a:t>
            </a:r>
            <a:r>
              <a:rPr lang="it-IT" sz="1200" err="1">
                <a:latin typeface="Arial" panose="020B0604020202020204" pitchFamily="34" charset="0"/>
                <a:cs typeface="Arial" panose="020B0604020202020204" pitchFamily="34" charset="0"/>
              </a:rPr>
              <a:t>half</a:t>
            </a:r>
            <a:endParaRPr lang="it-IT" sz="1200">
              <a:latin typeface="Arial" panose="020B0604020202020204" pitchFamily="34" charset="0"/>
              <a:cs typeface="Arial" panose="020B0604020202020204" pitchFamily="34" charset="0"/>
            </a:endParaRPr>
          </a:p>
        </p:txBody>
      </p:sp>
      <p:sp>
        <p:nvSpPr>
          <p:cNvPr id="42" name="CasellaDiTesto 41"/>
          <p:cNvSpPr txBox="1"/>
          <p:nvPr/>
        </p:nvSpPr>
        <p:spPr>
          <a:xfrm>
            <a:off x="5464867" y="1242532"/>
            <a:ext cx="818977" cy="276999"/>
          </a:xfrm>
          <a:prstGeom prst="rect">
            <a:avLst/>
          </a:prstGeom>
          <a:noFill/>
        </p:spPr>
        <p:txBody>
          <a:bodyPr wrap="square" rtlCol="0">
            <a:spAutoFit/>
          </a:bodyPr>
          <a:lstStyle/>
          <a:p>
            <a:pPr algn="ctr"/>
            <a:r>
              <a:rPr lang="it-IT" sz="1200">
                <a:latin typeface="Arial" panose="020B0604020202020204" pitchFamily="34" charset="0"/>
                <a:cs typeface="Arial" panose="020B0604020202020204" pitchFamily="34" charset="0"/>
              </a:rPr>
              <a:t>Eo5-EV</a:t>
            </a:r>
          </a:p>
        </p:txBody>
      </p:sp>
      <p:graphicFrame>
        <p:nvGraphicFramePr>
          <p:cNvPr id="2" name="Oggetto 1"/>
          <p:cNvGraphicFramePr>
            <a:graphicFrameLocks noChangeAspect="1"/>
          </p:cNvGraphicFramePr>
          <p:nvPr>
            <p:extLst>
              <p:ext uri="{D42A27DB-BD31-4B8C-83A1-F6EECF244321}">
                <p14:modId xmlns:p14="http://schemas.microsoft.com/office/powerpoint/2010/main" val="888143551"/>
              </p:ext>
            </p:extLst>
          </p:nvPr>
        </p:nvGraphicFramePr>
        <p:xfrm>
          <a:off x="1963777" y="3012772"/>
          <a:ext cx="2542126" cy="2733353"/>
        </p:xfrm>
        <a:graphic>
          <a:graphicData uri="http://schemas.openxmlformats.org/presentationml/2006/ole">
            <mc:AlternateContent xmlns:mc="http://schemas.openxmlformats.org/markup-compatibility/2006">
              <mc:Choice xmlns:v="urn:schemas-microsoft-com:vml" Requires="v">
                <p:oleObj spid="_x0000_s9222" name="Prism 6" r:id="rId3" imgW="3631609" imgH="3904790" progId="Prism6.Document">
                  <p:embed/>
                </p:oleObj>
              </mc:Choice>
              <mc:Fallback>
                <p:oleObj name="Prism 6" r:id="rId3" imgW="3631609" imgH="3904790" progId="Prism6.Document">
                  <p:embed/>
                  <p:pic>
                    <p:nvPicPr>
                      <p:cNvPr id="2" name="Oggetto 1"/>
                      <p:cNvPicPr/>
                      <p:nvPr/>
                    </p:nvPicPr>
                    <p:blipFill>
                      <a:blip r:embed="rId4"/>
                      <a:stretch>
                        <a:fillRect/>
                      </a:stretch>
                    </p:blipFill>
                    <p:spPr>
                      <a:xfrm>
                        <a:off x="1963777" y="3012772"/>
                        <a:ext cx="2542126" cy="2733353"/>
                      </a:xfrm>
                      <a:prstGeom prst="rect">
                        <a:avLst/>
                      </a:prstGeom>
                    </p:spPr>
                  </p:pic>
                </p:oleObj>
              </mc:Fallback>
            </mc:AlternateContent>
          </a:graphicData>
        </a:graphic>
      </p:graphicFrame>
      <p:pic>
        <p:nvPicPr>
          <p:cNvPr id="3" name="Immagine 2"/>
          <p:cNvPicPr>
            <a:picLocks noChangeAspect="1"/>
          </p:cNvPicPr>
          <p:nvPr/>
        </p:nvPicPr>
        <p:blipFill>
          <a:blip r:embed="rId5">
            <a:lum contrast="40000"/>
          </a:blip>
          <a:stretch>
            <a:fillRect/>
          </a:stretch>
        </p:blipFill>
        <p:spPr>
          <a:xfrm>
            <a:off x="115375" y="1500321"/>
            <a:ext cx="1619655" cy="1214012"/>
          </a:xfrm>
          <a:prstGeom prst="rect">
            <a:avLst/>
          </a:prstGeom>
        </p:spPr>
      </p:pic>
      <p:pic>
        <p:nvPicPr>
          <p:cNvPr id="11" name="Immagine 10"/>
          <p:cNvPicPr>
            <a:picLocks noChangeAspect="1"/>
          </p:cNvPicPr>
          <p:nvPr/>
        </p:nvPicPr>
        <p:blipFill>
          <a:blip r:embed="rId6">
            <a:lum contrast="40000"/>
          </a:blip>
          <a:stretch>
            <a:fillRect/>
          </a:stretch>
        </p:blipFill>
        <p:spPr>
          <a:xfrm>
            <a:off x="3425321" y="1510953"/>
            <a:ext cx="1619655" cy="1214012"/>
          </a:xfrm>
          <a:prstGeom prst="rect">
            <a:avLst/>
          </a:prstGeom>
        </p:spPr>
      </p:pic>
      <p:pic>
        <p:nvPicPr>
          <p:cNvPr id="12" name="Immagine 11"/>
          <p:cNvPicPr>
            <a:picLocks noChangeAspect="1"/>
          </p:cNvPicPr>
          <p:nvPr/>
        </p:nvPicPr>
        <p:blipFill>
          <a:blip r:embed="rId7">
            <a:lum contrast="40000"/>
          </a:blip>
          <a:stretch>
            <a:fillRect/>
          </a:stretch>
        </p:blipFill>
        <p:spPr>
          <a:xfrm>
            <a:off x="1770834" y="1506089"/>
            <a:ext cx="1618683" cy="1214985"/>
          </a:xfrm>
          <a:prstGeom prst="rect">
            <a:avLst/>
          </a:prstGeom>
        </p:spPr>
      </p:pic>
      <p:pic>
        <p:nvPicPr>
          <p:cNvPr id="13" name="Immagine 12"/>
          <p:cNvPicPr>
            <a:picLocks noChangeAspect="1"/>
          </p:cNvPicPr>
          <p:nvPr/>
        </p:nvPicPr>
        <p:blipFill>
          <a:blip r:embed="rId8">
            <a:lum contrast="40000"/>
          </a:blip>
          <a:stretch>
            <a:fillRect/>
          </a:stretch>
        </p:blipFill>
        <p:spPr>
          <a:xfrm>
            <a:off x="5080780" y="1495457"/>
            <a:ext cx="1619655" cy="1214985"/>
          </a:xfrm>
          <a:prstGeom prst="rect">
            <a:avLst/>
          </a:prstGeom>
        </p:spPr>
      </p:pic>
      <p:cxnSp>
        <p:nvCxnSpPr>
          <p:cNvPr id="19" name="Connettore diritto 18"/>
          <p:cNvCxnSpPr/>
          <p:nvPr/>
        </p:nvCxnSpPr>
        <p:spPr>
          <a:xfrm>
            <a:off x="173228" y="2631281"/>
            <a:ext cx="144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Connettore diritto 19"/>
          <p:cNvCxnSpPr/>
          <p:nvPr/>
        </p:nvCxnSpPr>
        <p:spPr>
          <a:xfrm>
            <a:off x="1834937" y="2631281"/>
            <a:ext cx="144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Connettore diritto 20"/>
          <p:cNvCxnSpPr/>
          <p:nvPr/>
        </p:nvCxnSpPr>
        <p:spPr>
          <a:xfrm>
            <a:off x="3496648" y="2631281"/>
            <a:ext cx="144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Connettore diritto 21"/>
          <p:cNvCxnSpPr/>
          <p:nvPr/>
        </p:nvCxnSpPr>
        <p:spPr>
          <a:xfrm>
            <a:off x="5136323" y="2631281"/>
            <a:ext cx="144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1516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stretch>
            <a:fillRect/>
          </a:stretch>
        </p:blipFill>
        <p:spPr>
          <a:xfrm>
            <a:off x="2923773" y="1470321"/>
            <a:ext cx="2743438" cy="2463607"/>
          </a:xfrm>
          <a:prstGeom prst="rect">
            <a:avLst/>
          </a:prstGeom>
        </p:spPr>
      </p:pic>
      <p:sp>
        <p:nvSpPr>
          <p:cNvPr id="2" name="CasellaDiTesto 1"/>
          <p:cNvSpPr txBox="1"/>
          <p:nvPr/>
        </p:nvSpPr>
        <p:spPr>
          <a:xfrm>
            <a:off x="152944" y="4558394"/>
            <a:ext cx="6474279" cy="1569660"/>
          </a:xfrm>
          <a:prstGeom prst="rect">
            <a:avLst/>
          </a:prstGeom>
          <a:noFill/>
        </p:spPr>
        <p:txBody>
          <a:bodyPr wrap="square" rtlCol="0">
            <a:spAutoFit/>
          </a:bodyPr>
          <a:lstStyle/>
          <a:p>
            <a:r>
              <a:rPr lang="it-IT" sz="1200" b="1">
                <a:latin typeface="Arial" panose="020B0604020202020204" pitchFamily="34" charset="0"/>
                <a:cs typeface="Arial" panose="020B0604020202020204" pitchFamily="34" charset="0"/>
              </a:rPr>
              <a:t>Figure S2</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Inhibition</a:t>
            </a:r>
            <a:r>
              <a:rPr lang="it-IT" sz="1200">
                <a:latin typeface="Arial" panose="020B0604020202020204" pitchFamily="34" charset="0"/>
                <a:cs typeface="Arial" panose="020B0604020202020204" pitchFamily="34" charset="0"/>
              </a:rPr>
              <a:t> of </a:t>
            </a:r>
            <a:r>
              <a:rPr lang="it-IT" sz="1200" err="1">
                <a:latin typeface="Arial" panose="020B0604020202020204" pitchFamily="34" charset="0"/>
                <a:cs typeface="Arial" panose="020B0604020202020204" pitchFamily="34" charset="0"/>
              </a:rPr>
              <a:t>eosinophil</a:t>
            </a:r>
            <a:r>
              <a:rPr lang="it-IT" sz="1200">
                <a:latin typeface="Arial" panose="020B0604020202020204" pitchFamily="34" charset="0"/>
                <a:cs typeface="Arial" panose="020B0604020202020204" pitchFamily="34" charset="0"/>
              </a:rPr>
              <a:t> EV </a:t>
            </a:r>
            <a:r>
              <a:rPr lang="it-IT" sz="1200" err="1">
                <a:latin typeface="Arial" panose="020B0604020202020204" pitchFamily="34" charset="0"/>
                <a:cs typeface="Arial" panose="020B0604020202020204" pitchFamily="34" charset="0"/>
              </a:rPr>
              <a:t>secretion</a:t>
            </a:r>
            <a:r>
              <a:rPr lang="it-IT" sz="1200">
                <a:latin typeface="Arial" panose="020B0604020202020204" pitchFamily="34" charset="0"/>
                <a:cs typeface="Arial" panose="020B0604020202020204" pitchFamily="34" charset="0"/>
              </a:rPr>
              <a:t> by GW4869. </a:t>
            </a:r>
            <a:r>
              <a:rPr lang="en-US" sz="1200">
                <a:latin typeface="Arial" panose="020B0604020202020204" pitchFamily="34" charset="0"/>
                <a:cs typeface="Arial" panose="020B0604020202020204" pitchFamily="34" charset="0"/>
              </a:rPr>
              <a:t>IL-33 activated (Eo33) and control IL-5 stimulated eosinophils (Eo5) were incubated for 4 h with 7 </a:t>
            </a:r>
            <a:r>
              <a:rPr lang="en-US" sz="1200">
                <a:latin typeface="Arial" panose="020B0604020202020204" pitchFamily="34" charset="0"/>
                <a:cs typeface="Arial" panose="020B0604020202020204" pitchFamily="34" charset="0"/>
                <a:sym typeface="Symbol" panose="05050102010706020507" pitchFamily="18" charset="2"/>
              </a:rPr>
              <a:t>M</a:t>
            </a:r>
            <a:r>
              <a:rPr lang="en-US" sz="1200">
                <a:latin typeface="Arial" panose="020B0604020202020204" pitchFamily="34" charset="0"/>
                <a:cs typeface="Arial" panose="020B0604020202020204" pitchFamily="34" charset="0"/>
              </a:rPr>
              <a:t> </a:t>
            </a:r>
            <a:r>
              <a:rPr lang="en-US" sz="1200" err="1">
                <a:latin typeface="Arial" panose="020B0604020202020204" pitchFamily="34" charset="0"/>
                <a:cs typeface="Arial" panose="020B0604020202020204" pitchFamily="34" charset="0"/>
              </a:rPr>
              <a:t>Bodipy</a:t>
            </a:r>
            <a:r>
              <a:rPr lang="en-US" sz="1200">
                <a:latin typeface="Arial" panose="020B0604020202020204" pitchFamily="34" charset="0"/>
                <a:cs typeface="Arial" panose="020B0604020202020204" pitchFamily="34" charset="0"/>
              </a:rPr>
              <a:t> FL C16 in the absence or presence of GW4869 at the indicated concentrations. After washing, cells were further incubated with or without GW4869 for further 4 h. Fluorescent C16</a:t>
            </a:r>
            <a:r>
              <a:rPr lang="en-US" sz="1200" baseline="30000">
                <a:latin typeface="Arial" panose="020B0604020202020204" pitchFamily="34" charset="0"/>
                <a:cs typeface="Arial" panose="020B0604020202020204" pitchFamily="34" charset="0"/>
              </a:rPr>
              <a:t>+</a:t>
            </a:r>
            <a:r>
              <a:rPr lang="en-US" sz="1200">
                <a:latin typeface="Arial" panose="020B0604020202020204" pitchFamily="34" charset="0"/>
                <a:cs typeface="Arial" panose="020B0604020202020204" pitchFamily="34" charset="0"/>
              </a:rPr>
              <a:t> EV were isolated from the conditioned media and quantified by flow cytometry. Data are expressed as number of EV released per cell. Percentage of inhibition of EV release is indicated on top of each histogram, highlighting the requirement of higher dosage (8 </a:t>
            </a:r>
            <a:r>
              <a:rPr lang="en-US" sz="1200">
                <a:latin typeface="Arial" panose="020B0604020202020204" pitchFamily="34" charset="0"/>
                <a:cs typeface="Arial" panose="020B0604020202020204" pitchFamily="34" charset="0"/>
                <a:sym typeface="Symbol" panose="05050102010706020507" pitchFamily="18" charset="2"/>
              </a:rPr>
              <a:t></a:t>
            </a:r>
            <a:r>
              <a:rPr lang="en-US" sz="1200">
                <a:latin typeface="Arial" panose="020B0604020202020204" pitchFamily="34" charset="0"/>
                <a:cs typeface="Arial" panose="020B0604020202020204" pitchFamily="34" charset="0"/>
              </a:rPr>
              <a:t>M GW) by Eo33 with respect to Eo5 (2 </a:t>
            </a:r>
            <a:r>
              <a:rPr lang="en-US" sz="1200">
                <a:latin typeface="Arial" panose="020B0604020202020204" pitchFamily="34" charset="0"/>
                <a:cs typeface="Arial" panose="020B0604020202020204" pitchFamily="34" charset="0"/>
                <a:sym typeface="Symbol" panose="05050102010706020507" pitchFamily="18" charset="2"/>
              </a:rPr>
              <a:t></a:t>
            </a:r>
            <a:r>
              <a:rPr lang="en-US" sz="1200">
                <a:latin typeface="Arial" panose="020B0604020202020204" pitchFamily="34" charset="0"/>
                <a:cs typeface="Arial" panose="020B0604020202020204" pitchFamily="34" charset="0"/>
              </a:rPr>
              <a:t>M GW) for efficient inhibition of EV secretion.</a:t>
            </a:r>
            <a:endParaRPr lang="it-IT" sz="1200" b="1">
              <a:latin typeface="Arial" panose="020B0604020202020204" pitchFamily="34" charset="0"/>
              <a:cs typeface="Arial" panose="020B0604020202020204" pitchFamily="34" charset="0"/>
            </a:endParaRPr>
          </a:p>
        </p:txBody>
      </p:sp>
      <p:sp>
        <p:nvSpPr>
          <p:cNvPr id="29" name="CasellaDiTesto 28">
            <a:extLst>
              <a:ext uri="{FF2B5EF4-FFF2-40B4-BE49-F238E27FC236}">
                <a16:creationId xmlns:a16="http://schemas.microsoft.com/office/drawing/2014/main" id="{8C1F3FBC-9024-401A-97A5-2D09AB5FD963}"/>
              </a:ext>
            </a:extLst>
          </p:cNvPr>
          <p:cNvSpPr txBox="1"/>
          <p:nvPr/>
        </p:nvSpPr>
        <p:spPr>
          <a:xfrm>
            <a:off x="4148737" y="1018880"/>
            <a:ext cx="860277" cy="276999"/>
          </a:xfrm>
          <a:prstGeom prst="rect">
            <a:avLst/>
          </a:prstGeom>
          <a:noFill/>
        </p:spPr>
        <p:txBody>
          <a:bodyPr wrap="square" rtlCol="0">
            <a:spAutoFit/>
          </a:bodyPr>
          <a:lstStyle/>
          <a:p>
            <a:pPr algn="ctr"/>
            <a:r>
              <a:rPr lang="it-IT" sz="1200">
                <a:latin typeface="Arial" panose="020B0604020202020204" pitchFamily="34" charset="0"/>
                <a:cs typeface="Arial" panose="020B0604020202020204" pitchFamily="34" charset="0"/>
              </a:rPr>
              <a:t>Eo33-EV</a:t>
            </a:r>
          </a:p>
        </p:txBody>
      </p:sp>
      <p:sp>
        <p:nvSpPr>
          <p:cNvPr id="31" name="CasellaDiTesto 30">
            <a:extLst>
              <a:ext uri="{FF2B5EF4-FFF2-40B4-BE49-F238E27FC236}">
                <a16:creationId xmlns:a16="http://schemas.microsoft.com/office/drawing/2014/main" id="{8C1F3FBC-9024-401A-97A5-2D09AB5FD963}"/>
              </a:ext>
            </a:extLst>
          </p:cNvPr>
          <p:cNvSpPr txBox="1"/>
          <p:nvPr/>
        </p:nvSpPr>
        <p:spPr>
          <a:xfrm>
            <a:off x="5028847" y="2600847"/>
            <a:ext cx="547088" cy="246221"/>
          </a:xfrm>
          <a:prstGeom prst="rect">
            <a:avLst/>
          </a:prstGeom>
          <a:noFill/>
        </p:spPr>
        <p:txBody>
          <a:bodyPr wrap="square" rtlCol="0">
            <a:spAutoFit/>
          </a:bodyPr>
          <a:lstStyle/>
          <a:p>
            <a:pPr algn="ctr"/>
            <a:r>
              <a:rPr lang="it-IT" sz="1000">
                <a:latin typeface="Arial" panose="020B0604020202020204" pitchFamily="34" charset="0"/>
                <a:cs typeface="Arial" panose="020B0604020202020204" pitchFamily="34" charset="0"/>
              </a:rPr>
              <a:t>69,5%</a:t>
            </a:r>
          </a:p>
        </p:txBody>
      </p:sp>
      <p:sp>
        <p:nvSpPr>
          <p:cNvPr id="38" name="CasellaDiTesto 37">
            <a:extLst>
              <a:ext uri="{FF2B5EF4-FFF2-40B4-BE49-F238E27FC236}">
                <a16:creationId xmlns:a16="http://schemas.microsoft.com/office/drawing/2014/main" id="{8C1F3FBC-9024-401A-97A5-2D09AB5FD963}"/>
              </a:ext>
            </a:extLst>
          </p:cNvPr>
          <p:cNvSpPr txBox="1"/>
          <p:nvPr/>
        </p:nvSpPr>
        <p:spPr>
          <a:xfrm>
            <a:off x="4510144" y="1774352"/>
            <a:ext cx="547088" cy="246221"/>
          </a:xfrm>
          <a:prstGeom prst="rect">
            <a:avLst/>
          </a:prstGeom>
          <a:noFill/>
        </p:spPr>
        <p:txBody>
          <a:bodyPr wrap="square" rtlCol="0">
            <a:spAutoFit/>
          </a:bodyPr>
          <a:lstStyle/>
          <a:p>
            <a:pPr algn="ctr"/>
            <a:r>
              <a:rPr lang="it-IT" sz="1000">
                <a:latin typeface="Arial" panose="020B0604020202020204" pitchFamily="34" charset="0"/>
                <a:cs typeface="Arial" panose="020B0604020202020204" pitchFamily="34" charset="0"/>
              </a:rPr>
              <a:t>16%</a:t>
            </a:r>
          </a:p>
        </p:txBody>
      </p:sp>
      <p:sp>
        <p:nvSpPr>
          <p:cNvPr id="11" name="CasellaDiTesto 10">
            <a:extLst>
              <a:ext uri="{FF2B5EF4-FFF2-40B4-BE49-F238E27FC236}">
                <a16:creationId xmlns:a16="http://schemas.microsoft.com/office/drawing/2014/main" id="{8C1F3FBC-9024-401A-97A5-2D09AB5FD963}"/>
              </a:ext>
            </a:extLst>
          </p:cNvPr>
          <p:cNvSpPr txBox="1"/>
          <p:nvPr/>
        </p:nvSpPr>
        <p:spPr>
          <a:xfrm>
            <a:off x="4009401" y="1839665"/>
            <a:ext cx="547088" cy="246221"/>
          </a:xfrm>
          <a:prstGeom prst="rect">
            <a:avLst/>
          </a:prstGeom>
          <a:noFill/>
        </p:spPr>
        <p:txBody>
          <a:bodyPr wrap="square" rtlCol="0">
            <a:spAutoFit/>
          </a:bodyPr>
          <a:lstStyle/>
          <a:p>
            <a:pPr algn="ctr"/>
            <a:r>
              <a:rPr lang="it-IT" sz="1000">
                <a:latin typeface="Arial" panose="020B0604020202020204" pitchFamily="34" charset="0"/>
                <a:cs typeface="Arial" panose="020B0604020202020204" pitchFamily="34" charset="0"/>
              </a:rPr>
              <a:t>20,4%</a:t>
            </a:r>
          </a:p>
        </p:txBody>
      </p:sp>
      <p:pic>
        <p:nvPicPr>
          <p:cNvPr id="4" name="Immagine 3"/>
          <p:cNvPicPr>
            <a:picLocks noChangeAspect="1"/>
          </p:cNvPicPr>
          <p:nvPr/>
        </p:nvPicPr>
        <p:blipFill>
          <a:blip r:embed="rId3"/>
          <a:stretch>
            <a:fillRect/>
          </a:stretch>
        </p:blipFill>
        <p:spPr>
          <a:xfrm>
            <a:off x="975273" y="1467272"/>
            <a:ext cx="1783235" cy="2469094"/>
          </a:xfrm>
          <a:prstGeom prst="rect">
            <a:avLst/>
          </a:prstGeom>
        </p:spPr>
      </p:pic>
      <p:sp>
        <p:nvSpPr>
          <p:cNvPr id="13" name="CasellaDiTesto 12">
            <a:extLst>
              <a:ext uri="{FF2B5EF4-FFF2-40B4-BE49-F238E27FC236}">
                <a16:creationId xmlns:a16="http://schemas.microsoft.com/office/drawing/2014/main" id="{8C1F3FBC-9024-401A-97A5-2D09AB5FD963}"/>
              </a:ext>
            </a:extLst>
          </p:cNvPr>
          <p:cNvSpPr txBox="1"/>
          <p:nvPr/>
        </p:nvSpPr>
        <p:spPr>
          <a:xfrm>
            <a:off x="2080996" y="2552951"/>
            <a:ext cx="547088" cy="246221"/>
          </a:xfrm>
          <a:prstGeom prst="rect">
            <a:avLst/>
          </a:prstGeom>
          <a:noFill/>
        </p:spPr>
        <p:txBody>
          <a:bodyPr wrap="square" rtlCol="0">
            <a:spAutoFit/>
          </a:bodyPr>
          <a:lstStyle/>
          <a:p>
            <a:pPr algn="ctr"/>
            <a:r>
              <a:rPr lang="it-IT" sz="1000">
                <a:latin typeface="Arial" panose="020B0604020202020204" pitchFamily="34" charset="0"/>
                <a:cs typeface="Arial" panose="020B0604020202020204" pitchFamily="34" charset="0"/>
              </a:rPr>
              <a:t>66,4%</a:t>
            </a:r>
          </a:p>
        </p:txBody>
      </p:sp>
      <p:sp>
        <p:nvSpPr>
          <p:cNvPr id="14" name="CasellaDiTesto 13">
            <a:extLst>
              <a:ext uri="{FF2B5EF4-FFF2-40B4-BE49-F238E27FC236}">
                <a16:creationId xmlns:a16="http://schemas.microsoft.com/office/drawing/2014/main" id="{8C1F3FBC-9024-401A-97A5-2D09AB5FD963}"/>
              </a:ext>
            </a:extLst>
          </p:cNvPr>
          <p:cNvSpPr txBox="1"/>
          <p:nvPr/>
        </p:nvSpPr>
        <p:spPr>
          <a:xfrm>
            <a:off x="1662443" y="1018880"/>
            <a:ext cx="860277" cy="276999"/>
          </a:xfrm>
          <a:prstGeom prst="rect">
            <a:avLst/>
          </a:prstGeom>
          <a:noFill/>
        </p:spPr>
        <p:txBody>
          <a:bodyPr wrap="square" rtlCol="0">
            <a:spAutoFit/>
          </a:bodyPr>
          <a:lstStyle/>
          <a:p>
            <a:pPr algn="ctr"/>
            <a:r>
              <a:rPr lang="it-IT" sz="1200">
                <a:latin typeface="Arial" panose="020B0604020202020204" pitchFamily="34" charset="0"/>
                <a:cs typeface="Arial" panose="020B0604020202020204" pitchFamily="34" charset="0"/>
              </a:rPr>
              <a:t>Eo5-EV</a:t>
            </a:r>
          </a:p>
        </p:txBody>
      </p:sp>
    </p:spTree>
    <p:extLst>
      <p:ext uri="{BB962C8B-B14F-4D97-AF65-F5344CB8AC3E}">
        <p14:creationId xmlns:p14="http://schemas.microsoft.com/office/powerpoint/2010/main" val="3529783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magine 25"/>
          <p:cNvPicPr>
            <a:picLocks noChangeAspect="1"/>
          </p:cNvPicPr>
          <p:nvPr/>
        </p:nvPicPr>
        <p:blipFill rotWithShape="1">
          <a:blip r:embed="rId2"/>
          <a:srcRect t="6048"/>
          <a:stretch/>
        </p:blipFill>
        <p:spPr>
          <a:xfrm>
            <a:off x="3900695" y="1076356"/>
            <a:ext cx="1660476" cy="1540365"/>
          </a:xfrm>
          <a:prstGeom prst="rect">
            <a:avLst/>
          </a:prstGeom>
        </p:spPr>
      </p:pic>
      <p:pic>
        <p:nvPicPr>
          <p:cNvPr id="28" name="Immagine 27"/>
          <p:cNvPicPr>
            <a:picLocks noChangeAspect="1"/>
          </p:cNvPicPr>
          <p:nvPr/>
        </p:nvPicPr>
        <p:blipFill rotWithShape="1">
          <a:blip r:embed="rId3"/>
          <a:srcRect t="5972"/>
          <a:stretch/>
        </p:blipFill>
        <p:spPr>
          <a:xfrm>
            <a:off x="3900695" y="2736393"/>
            <a:ext cx="1660476" cy="1541612"/>
          </a:xfrm>
          <a:prstGeom prst="rect">
            <a:avLst/>
          </a:prstGeom>
        </p:spPr>
      </p:pic>
      <p:pic>
        <p:nvPicPr>
          <p:cNvPr id="27" name="Immagine 26"/>
          <p:cNvPicPr>
            <a:picLocks noChangeAspect="1"/>
          </p:cNvPicPr>
          <p:nvPr/>
        </p:nvPicPr>
        <p:blipFill rotWithShape="1">
          <a:blip r:embed="rId4"/>
          <a:srcRect t="5972"/>
          <a:stretch/>
        </p:blipFill>
        <p:spPr>
          <a:xfrm>
            <a:off x="2398297" y="2736393"/>
            <a:ext cx="1660476" cy="1541612"/>
          </a:xfrm>
          <a:prstGeom prst="rect">
            <a:avLst/>
          </a:prstGeom>
        </p:spPr>
      </p:pic>
      <p:pic>
        <p:nvPicPr>
          <p:cNvPr id="25" name="Immagine 24"/>
          <p:cNvPicPr>
            <a:picLocks noChangeAspect="1"/>
          </p:cNvPicPr>
          <p:nvPr/>
        </p:nvPicPr>
        <p:blipFill rotWithShape="1">
          <a:blip r:embed="rId5"/>
          <a:srcRect t="5819"/>
          <a:stretch/>
        </p:blipFill>
        <p:spPr>
          <a:xfrm>
            <a:off x="2398297" y="1072601"/>
            <a:ext cx="1660476" cy="1544120"/>
          </a:xfrm>
          <a:prstGeom prst="rect">
            <a:avLst/>
          </a:prstGeom>
        </p:spPr>
      </p:pic>
      <p:sp>
        <p:nvSpPr>
          <p:cNvPr id="5" name="CasellaDiTesto 2">
            <a:extLst>
              <a:ext uri="{FF2B5EF4-FFF2-40B4-BE49-F238E27FC236}">
                <a16:creationId xmlns:a16="http://schemas.microsoft.com/office/drawing/2014/main" id="{723D1BE5-5F8F-A596-9CFD-C064D15FF699}"/>
              </a:ext>
            </a:extLst>
          </p:cNvPr>
          <p:cNvSpPr txBox="1">
            <a:spLocks noChangeArrowheads="1"/>
          </p:cNvSpPr>
          <p:nvPr/>
        </p:nvSpPr>
        <p:spPr bwMode="auto">
          <a:xfrm>
            <a:off x="1476457" y="800424"/>
            <a:ext cx="83067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it-IT" altLang="it-IT" sz="1050"/>
              <a:t>B16  alone</a:t>
            </a:r>
          </a:p>
        </p:txBody>
      </p:sp>
      <p:sp>
        <p:nvSpPr>
          <p:cNvPr id="6" name="CasellaDiTesto 4">
            <a:extLst>
              <a:ext uri="{FF2B5EF4-FFF2-40B4-BE49-F238E27FC236}">
                <a16:creationId xmlns:a16="http://schemas.microsoft.com/office/drawing/2014/main" id="{4610E867-6E5D-BD5B-9CCF-E2A3D659E052}"/>
              </a:ext>
            </a:extLst>
          </p:cNvPr>
          <p:cNvSpPr txBox="1">
            <a:spLocks noChangeArrowheads="1"/>
          </p:cNvSpPr>
          <p:nvPr/>
        </p:nvSpPr>
        <p:spPr bwMode="auto">
          <a:xfrm>
            <a:off x="2928169" y="808759"/>
            <a:ext cx="88357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it-IT" altLang="it-IT" sz="1050"/>
              <a:t>B16  + Eo5</a:t>
            </a:r>
          </a:p>
        </p:txBody>
      </p:sp>
      <p:sp>
        <p:nvSpPr>
          <p:cNvPr id="9" name="CasellaDiTesto 7">
            <a:extLst>
              <a:ext uri="{FF2B5EF4-FFF2-40B4-BE49-F238E27FC236}">
                <a16:creationId xmlns:a16="http://schemas.microsoft.com/office/drawing/2014/main" id="{C67B5E6E-EE71-3448-E079-A77B5B1B4AD8}"/>
              </a:ext>
            </a:extLst>
          </p:cNvPr>
          <p:cNvSpPr txBox="1">
            <a:spLocks noChangeArrowheads="1"/>
          </p:cNvSpPr>
          <p:nvPr/>
        </p:nvSpPr>
        <p:spPr bwMode="auto">
          <a:xfrm>
            <a:off x="4415093" y="808759"/>
            <a:ext cx="95891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it-IT" altLang="it-IT" sz="1050"/>
              <a:t>B16  + Eo33</a:t>
            </a:r>
          </a:p>
        </p:txBody>
      </p:sp>
      <p:sp>
        <p:nvSpPr>
          <p:cNvPr id="11" name="CasellaDiTesto 9">
            <a:extLst>
              <a:ext uri="{FF2B5EF4-FFF2-40B4-BE49-F238E27FC236}">
                <a16:creationId xmlns:a16="http://schemas.microsoft.com/office/drawing/2014/main" id="{75AA1462-A60C-3451-AD5F-BC1A0916E24A}"/>
              </a:ext>
            </a:extLst>
          </p:cNvPr>
          <p:cNvSpPr txBox="1">
            <a:spLocks noChangeArrowheads="1"/>
          </p:cNvSpPr>
          <p:nvPr/>
        </p:nvSpPr>
        <p:spPr bwMode="auto">
          <a:xfrm>
            <a:off x="5514883" y="3259913"/>
            <a:ext cx="795411"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it-IT" altLang="it-IT" sz="1050"/>
              <a:t>+GW4869</a:t>
            </a:r>
          </a:p>
        </p:txBody>
      </p:sp>
      <p:pic>
        <p:nvPicPr>
          <p:cNvPr id="23" name="Immagine 22"/>
          <p:cNvPicPr>
            <a:picLocks noChangeAspect="1"/>
          </p:cNvPicPr>
          <p:nvPr/>
        </p:nvPicPr>
        <p:blipFill rotWithShape="1">
          <a:blip r:embed="rId6"/>
          <a:srcRect t="5586"/>
          <a:stretch/>
        </p:blipFill>
        <p:spPr>
          <a:xfrm>
            <a:off x="895899" y="2730060"/>
            <a:ext cx="1660476" cy="1547945"/>
          </a:xfrm>
          <a:prstGeom prst="rect">
            <a:avLst/>
          </a:prstGeom>
        </p:spPr>
      </p:pic>
      <p:pic>
        <p:nvPicPr>
          <p:cNvPr id="24" name="Immagine 23"/>
          <p:cNvPicPr>
            <a:picLocks noChangeAspect="1"/>
          </p:cNvPicPr>
          <p:nvPr/>
        </p:nvPicPr>
        <p:blipFill rotWithShape="1">
          <a:blip r:embed="rId7"/>
          <a:srcRect t="5819"/>
          <a:stretch/>
        </p:blipFill>
        <p:spPr>
          <a:xfrm>
            <a:off x="895899" y="1072601"/>
            <a:ext cx="1660476" cy="1544120"/>
          </a:xfrm>
          <a:prstGeom prst="rect">
            <a:avLst/>
          </a:prstGeom>
        </p:spPr>
      </p:pic>
      <p:grpSp>
        <p:nvGrpSpPr>
          <p:cNvPr id="3" name="Gruppo 2"/>
          <p:cNvGrpSpPr/>
          <p:nvPr/>
        </p:nvGrpSpPr>
        <p:grpSpPr>
          <a:xfrm>
            <a:off x="1773662" y="4623486"/>
            <a:ext cx="2692227" cy="2194750"/>
            <a:chOff x="1773662" y="4817546"/>
            <a:chExt cx="2692227" cy="2194750"/>
          </a:xfrm>
        </p:grpSpPr>
        <p:pic>
          <p:nvPicPr>
            <p:cNvPr id="30" name="Immagine 29"/>
            <p:cNvPicPr>
              <a:picLocks noChangeAspect="1"/>
            </p:cNvPicPr>
            <p:nvPr/>
          </p:nvPicPr>
          <p:blipFill>
            <a:blip r:embed="rId8"/>
            <a:stretch>
              <a:fillRect/>
            </a:stretch>
          </p:blipFill>
          <p:spPr>
            <a:xfrm>
              <a:off x="1773662" y="4817546"/>
              <a:ext cx="2692227" cy="2194750"/>
            </a:xfrm>
            <a:prstGeom prst="rect">
              <a:avLst/>
            </a:prstGeom>
          </p:spPr>
        </p:pic>
        <p:cxnSp>
          <p:nvCxnSpPr>
            <p:cNvPr id="32" name="Connettore diritto 31"/>
            <p:cNvCxnSpPr/>
            <p:nvPr/>
          </p:nvCxnSpPr>
          <p:spPr>
            <a:xfrm>
              <a:off x="3220871" y="5704765"/>
              <a:ext cx="68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Connettore diritto 32"/>
            <p:cNvCxnSpPr/>
            <p:nvPr/>
          </p:nvCxnSpPr>
          <p:spPr>
            <a:xfrm>
              <a:off x="2572871" y="5536436"/>
              <a:ext cx="133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Connettore diritto 33"/>
            <p:cNvCxnSpPr/>
            <p:nvPr/>
          </p:nvCxnSpPr>
          <p:spPr>
            <a:xfrm>
              <a:off x="3898711" y="5379494"/>
              <a:ext cx="216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CasellaDiTesto 34"/>
            <p:cNvSpPr txBox="1"/>
            <p:nvPr/>
          </p:nvSpPr>
          <p:spPr>
            <a:xfrm>
              <a:off x="3057099" y="5356746"/>
              <a:ext cx="421910" cy="276999"/>
            </a:xfrm>
            <a:prstGeom prst="rect">
              <a:avLst/>
            </a:prstGeom>
            <a:noFill/>
          </p:spPr>
          <p:txBody>
            <a:bodyPr wrap="none" rtlCol="0">
              <a:spAutoFit/>
            </a:bodyPr>
            <a:lstStyle/>
            <a:p>
              <a:r>
                <a:rPr lang="it-IT" sz="1200">
                  <a:latin typeface="Arial" panose="020B0604020202020204" pitchFamily="34" charset="0"/>
                  <a:cs typeface="Arial" panose="020B0604020202020204" pitchFamily="34" charset="0"/>
                </a:rPr>
                <a:t>****</a:t>
              </a:r>
            </a:p>
          </p:txBody>
        </p:sp>
        <p:sp>
          <p:nvSpPr>
            <p:cNvPr id="36" name="CasellaDiTesto 35"/>
            <p:cNvSpPr txBox="1"/>
            <p:nvPr/>
          </p:nvSpPr>
          <p:spPr>
            <a:xfrm>
              <a:off x="3366451" y="5536442"/>
              <a:ext cx="421910" cy="276999"/>
            </a:xfrm>
            <a:prstGeom prst="rect">
              <a:avLst/>
            </a:prstGeom>
            <a:noFill/>
          </p:spPr>
          <p:txBody>
            <a:bodyPr wrap="none" rtlCol="0">
              <a:spAutoFit/>
            </a:bodyPr>
            <a:lstStyle/>
            <a:p>
              <a:r>
                <a:rPr lang="it-IT" sz="1200">
                  <a:latin typeface="Arial" panose="020B0604020202020204" pitchFamily="34" charset="0"/>
                  <a:cs typeface="Arial" panose="020B0604020202020204" pitchFamily="34" charset="0"/>
                </a:rPr>
                <a:t>****</a:t>
              </a:r>
            </a:p>
          </p:txBody>
        </p:sp>
        <p:sp>
          <p:nvSpPr>
            <p:cNvPr id="37" name="CasellaDiTesto 36"/>
            <p:cNvSpPr txBox="1"/>
            <p:nvPr/>
          </p:nvSpPr>
          <p:spPr>
            <a:xfrm>
              <a:off x="3832832" y="5202066"/>
              <a:ext cx="362599" cy="276999"/>
            </a:xfrm>
            <a:prstGeom prst="rect">
              <a:avLst/>
            </a:prstGeom>
            <a:noFill/>
          </p:spPr>
          <p:txBody>
            <a:bodyPr wrap="none" rtlCol="0">
              <a:spAutoFit/>
            </a:bodyPr>
            <a:lstStyle/>
            <a:p>
              <a:pPr algn="ctr"/>
              <a:r>
                <a:rPr lang="it-IT" sz="1200">
                  <a:latin typeface="Arial" panose="020B0604020202020204" pitchFamily="34" charset="0"/>
                  <a:cs typeface="Arial" panose="020B0604020202020204" pitchFamily="34" charset="0"/>
                </a:rPr>
                <a:t>***</a:t>
              </a:r>
            </a:p>
          </p:txBody>
        </p:sp>
      </p:grpSp>
      <p:sp>
        <p:nvSpPr>
          <p:cNvPr id="22" name="CasellaDiTesto 21"/>
          <p:cNvSpPr txBox="1"/>
          <p:nvPr/>
        </p:nvSpPr>
        <p:spPr>
          <a:xfrm>
            <a:off x="213103" y="7181277"/>
            <a:ext cx="6474279" cy="1015663"/>
          </a:xfrm>
          <a:prstGeom prst="rect">
            <a:avLst/>
          </a:prstGeom>
          <a:noFill/>
        </p:spPr>
        <p:txBody>
          <a:bodyPr wrap="square" rtlCol="0">
            <a:spAutoFit/>
          </a:bodyPr>
          <a:lstStyle/>
          <a:p>
            <a:r>
              <a:rPr lang="it-IT" sz="1200" b="1">
                <a:latin typeface="Arial" panose="020B0604020202020204" pitchFamily="34" charset="0"/>
                <a:cs typeface="Arial" panose="020B0604020202020204" pitchFamily="34" charset="0"/>
              </a:rPr>
              <a:t>Figure S3</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Involvement</a:t>
            </a:r>
            <a:r>
              <a:rPr lang="it-IT" sz="1200">
                <a:latin typeface="Arial" panose="020B0604020202020204" pitchFamily="34" charset="0"/>
                <a:cs typeface="Arial" panose="020B0604020202020204" pitchFamily="34" charset="0"/>
              </a:rPr>
              <a:t> of EV in </a:t>
            </a:r>
            <a:r>
              <a:rPr lang="it-IT" sz="1200" err="1">
                <a:latin typeface="Arial" panose="020B0604020202020204" pitchFamily="34" charset="0"/>
                <a:cs typeface="Arial" panose="020B0604020202020204" pitchFamily="34" charset="0"/>
              </a:rPr>
              <a:t>eosinophil-mediated</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tumor</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cytotoxicity</a:t>
            </a:r>
            <a:r>
              <a:rPr lang="it-IT" sz="1200">
                <a:latin typeface="Arial" panose="020B0604020202020204" pitchFamily="34" charset="0"/>
                <a:cs typeface="Arial" panose="020B0604020202020204" pitchFamily="34" charset="0"/>
              </a:rPr>
              <a:t>. </a:t>
            </a:r>
            <a:r>
              <a:rPr lang="en-US" sz="1200">
                <a:latin typeface="Arial" panose="020B0604020202020204" pitchFamily="34" charset="0"/>
                <a:cs typeface="Arial" panose="020B0604020202020204" pitchFamily="34" charset="0"/>
              </a:rPr>
              <a:t>Eo33 and Eo5 were co-cultured with PKH26-labelled </a:t>
            </a:r>
            <a:r>
              <a:rPr lang="it-IT" sz="1200">
                <a:latin typeface="Arial" panose="020B0604020202020204" pitchFamily="34" charset="0"/>
                <a:cs typeface="Arial" panose="020B0604020202020204" pitchFamily="34" charset="0"/>
              </a:rPr>
              <a:t>B16.F10 melanoma </a:t>
            </a:r>
            <a:r>
              <a:rPr lang="it-IT" sz="1200" err="1">
                <a:latin typeface="Arial" panose="020B0604020202020204" pitchFamily="34" charset="0"/>
                <a:cs typeface="Arial" panose="020B0604020202020204" pitchFamily="34" charset="0"/>
              </a:rPr>
              <a:t>cells</a:t>
            </a:r>
            <a:r>
              <a:rPr lang="it-IT" sz="1200">
                <a:latin typeface="Arial" panose="020B0604020202020204" pitchFamily="34" charset="0"/>
                <a:cs typeface="Arial" panose="020B0604020202020204" pitchFamily="34" charset="0"/>
              </a:rPr>
              <a:t> </a:t>
            </a:r>
            <a:r>
              <a:rPr lang="en-US" sz="1200">
                <a:latin typeface="Arial" panose="020B0604020202020204" pitchFamily="34" charset="0"/>
                <a:cs typeface="Arial" panose="020B0604020202020204" pitchFamily="34" charset="0"/>
              </a:rPr>
              <a:t>at a 40:1 ratio </a:t>
            </a:r>
            <a:r>
              <a:rPr lang="it-IT" sz="1200">
                <a:latin typeface="Arial" panose="020B0604020202020204" pitchFamily="34" charset="0"/>
                <a:cs typeface="Arial" panose="020B0604020202020204" pitchFamily="34" charset="0"/>
              </a:rPr>
              <a:t>for 5 h. </a:t>
            </a:r>
            <a:r>
              <a:rPr lang="it-IT" sz="1200" err="1">
                <a:latin typeface="Arial" panose="020B0604020202020204" pitchFamily="34" charset="0"/>
                <a:cs typeface="Arial" panose="020B0604020202020204" pitchFamily="34" charset="0"/>
              </a:rPr>
              <a:t>Where</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indicated</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eosinophils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were</a:t>
            </a:r>
            <a:r>
              <a:rPr lang="it-IT" sz="1200">
                <a:latin typeface="Arial" panose="020B0604020202020204" pitchFamily="34" charset="0"/>
                <a:cs typeface="Arial" panose="020B0604020202020204" pitchFamily="34" charset="0"/>
              </a:rPr>
              <a:t> </a:t>
            </a:r>
            <a:r>
              <a:rPr lang="en-US" sz="1200">
                <a:latin typeface="Arial" panose="020B0604020202020204" pitchFamily="34" charset="0"/>
                <a:cs typeface="Arial" panose="020B0604020202020204" pitchFamily="34" charset="0"/>
              </a:rPr>
              <a:t>pre-treated with 2 </a:t>
            </a:r>
            <a:r>
              <a:rPr lang="en-US" sz="1200">
                <a:latin typeface="Arial" panose="020B0604020202020204" pitchFamily="34" charset="0"/>
                <a:cs typeface="Arial" panose="020B0604020202020204" pitchFamily="34" charset="0"/>
                <a:sym typeface="Symbol" panose="05050102010706020507" pitchFamily="18" charset="2"/>
              </a:rPr>
              <a:t></a:t>
            </a:r>
            <a:r>
              <a:rPr lang="en-US" sz="1200">
                <a:latin typeface="Arial" panose="020B0604020202020204" pitchFamily="34" charset="0"/>
                <a:cs typeface="Arial" panose="020B0604020202020204" pitchFamily="34" charset="0"/>
              </a:rPr>
              <a:t>M (Eo5) or 8 </a:t>
            </a:r>
            <a:r>
              <a:rPr lang="en-US" sz="1200">
                <a:latin typeface="Arial" panose="020B0604020202020204" pitchFamily="34" charset="0"/>
                <a:cs typeface="Arial" panose="020B0604020202020204" pitchFamily="34" charset="0"/>
                <a:sym typeface="Symbol" panose="05050102010706020507" pitchFamily="18" charset="2"/>
              </a:rPr>
              <a:t></a:t>
            </a:r>
            <a:r>
              <a:rPr lang="en-US" sz="1200">
                <a:latin typeface="Arial" panose="020B0604020202020204" pitchFamily="34" charset="0"/>
                <a:cs typeface="Arial" panose="020B0604020202020204" pitchFamily="34" charset="0"/>
              </a:rPr>
              <a:t>M (Eo33) GW4869 prior to co-culture with tumor cells. (</a:t>
            </a:r>
            <a:r>
              <a:rPr lang="en-US" sz="1200" b="1">
                <a:latin typeface="Arial" panose="020B0604020202020204" pitchFamily="34" charset="0"/>
                <a:cs typeface="Arial" panose="020B0604020202020204" pitchFamily="34" charset="0"/>
              </a:rPr>
              <a:t>A</a:t>
            </a:r>
            <a:r>
              <a:rPr lang="en-US"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Apoptosis</a:t>
            </a:r>
            <a:r>
              <a:rPr lang="it-IT" sz="1200">
                <a:latin typeface="Arial" panose="020B0604020202020204" pitchFamily="34" charset="0"/>
                <a:cs typeface="Arial" panose="020B0604020202020204" pitchFamily="34" charset="0"/>
              </a:rPr>
              <a:t> in PKH</a:t>
            </a:r>
            <a:r>
              <a:rPr lang="it-IT" sz="1200" baseline="30000">
                <a:latin typeface="Arial" panose="020B0604020202020204" pitchFamily="34" charset="0"/>
                <a:cs typeface="Arial" panose="020B0604020202020204" pitchFamily="34" charset="0"/>
              </a:rPr>
              <a:t>+</a:t>
            </a:r>
            <a:r>
              <a:rPr lang="it-IT" sz="1200">
                <a:latin typeface="Arial" panose="020B0604020202020204" pitchFamily="34" charset="0"/>
                <a:cs typeface="Arial" panose="020B0604020202020204" pitchFamily="34" charset="0"/>
              </a:rPr>
              <a:t> B16 </a:t>
            </a:r>
            <a:r>
              <a:rPr lang="it-IT" sz="1200" err="1">
                <a:latin typeface="Arial" panose="020B0604020202020204" pitchFamily="34" charset="0"/>
                <a:cs typeface="Arial" panose="020B0604020202020204" pitchFamily="34" charset="0"/>
              </a:rPr>
              <a:t>tumor</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cells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was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determined</a:t>
            </a:r>
            <a:r>
              <a:rPr lang="it-IT" sz="1200">
                <a:latin typeface="Arial" panose="020B0604020202020204" pitchFamily="34" charset="0"/>
                <a:cs typeface="Arial" panose="020B0604020202020204" pitchFamily="34" charset="0"/>
              </a:rPr>
              <a:t> by </a:t>
            </a:r>
            <a:r>
              <a:rPr lang="it-IT" sz="1200" err="1">
                <a:latin typeface="Arial" panose="020B0604020202020204" pitchFamily="34" charset="0"/>
                <a:cs typeface="Arial" panose="020B0604020202020204" pitchFamily="34" charset="0"/>
              </a:rPr>
              <a:t>Annexin</a:t>
            </a:r>
            <a:r>
              <a:rPr lang="it-IT" sz="1200">
                <a:latin typeface="Arial" panose="020B0604020202020204" pitchFamily="34" charset="0"/>
                <a:cs typeface="Arial" panose="020B0604020202020204" pitchFamily="34" charset="0"/>
              </a:rPr>
              <a:t> V </a:t>
            </a:r>
            <a:r>
              <a:rPr lang="it-IT" sz="1200" err="1">
                <a:latin typeface="Arial" panose="020B0604020202020204" pitchFamily="34" charset="0"/>
                <a:cs typeface="Arial" panose="020B0604020202020204" pitchFamily="34" charset="0"/>
              </a:rPr>
              <a:t>labelling</a:t>
            </a:r>
            <a:r>
              <a:rPr lang="it-IT" sz="1200">
                <a:latin typeface="Arial" panose="020B0604020202020204" pitchFamily="34" charset="0"/>
                <a:cs typeface="Arial" panose="020B0604020202020204" pitchFamily="34" charset="0"/>
              </a:rPr>
              <a:t>.</a:t>
            </a:r>
            <a:r>
              <a:rPr lang="en-US" sz="1200">
                <a:latin typeface="Arial" panose="020B0604020202020204" pitchFamily="34" charset="0"/>
                <a:cs typeface="Arial" panose="020B0604020202020204" pitchFamily="34" charset="0"/>
              </a:rPr>
              <a:t> (</a:t>
            </a:r>
            <a:r>
              <a:rPr lang="en-US" sz="1200" b="1">
                <a:latin typeface="Arial" panose="020B0604020202020204" pitchFamily="34" charset="0"/>
                <a:cs typeface="Arial" panose="020B0604020202020204" pitchFamily="34" charset="0"/>
              </a:rPr>
              <a:t>B</a:t>
            </a:r>
            <a:r>
              <a:rPr lang="en-US" sz="1200">
                <a:latin typeface="Arial" panose="020B0604020202020204" pitchFamily="34" charset="0"/>
                <a:cs typeface="Arial" panose="020B0604020202020204" pitchFamily="34" charset="0"/>
              </a:rPr>
              <a:t>) Mean of three replicates ± SD is shown. ***</a:t>
            </a:r>
            <a:r>
              <a:rPr lang="en-US" sz="1200" i="1">
                <a:latin typeface="Arial" panose="020B0604020202020204" pitchFamily="34" charset="0"/>
                <a:cs typeface="Arial" panose="020B0604020202020204" pitchFamily="34" charset="0"/>
              </a:rPr>
              <a:t>P</a:t>
            </a:r>
            <a:r>
              <a:rPr lang="en-US" sz="1200">
                <a:latin typeface="Arial" panose="020B0604020202020204" pitchFamily="34" charset="0"/>
                <a:cs typeface="Arial" panose="020B0604020202020204" pitchFamily="34" charset="0"/>
              </a:rPr>
              <a:t>&lt; 0.001; ****</a:t>
            </a:r>
            <a:r>
              <a:rPr lang="en-US" sz="1200" i="1">
                <a:latin typeface="Arial" panose="020B0604020202020204" pitchFamily="34" charset="0"/>
                <a:cs typeface="Arial" panose="020B0604020202020204" pitchFamily="34" charset="0"/>
              </a:rPr>
              <a:t>P</a:t>
            </a:r>
            <a:r>
              <a:rPr lang="en-US" sz="1200">
                <a:latin typeface="Arial" panose="020B0604020202020204" pitchFamily="34" charset="0"/>
                <a:cs typeface="Arial" panose="020B0604020202020204" pitchFamily="34" charset="0"/>
              </a:rPr>
              <a:t>&lt;0.0001.</a:t>
            </a:r>
            <a:endParaRPr lang="it-IT" sz="1200" b="1">
              <a:latin typeface="Arial" panose="020B0604020202020204" pitchFamily="34" charset="0"/>
              <a:cs typeface="Arial" panose="020B0604020202020204" pitchFamily="34" charset="0"/>
            </a:endParaRPr>
          </a:p>
        </p:txBody>
      </p:sp>
      <p:sp>
        <p:nvSpPr>
          <p:cNvPr id="21" name="CasellaDiTesto 20"/>
          <p:cNvSpPr txBox="1"/>
          <p:nvPr/>
        </p:nvSpPr>
        <p:spPr>
          <a:xfrm>
            <a:off x="822211" y="619585"/>
            <a:ext cx="338554" cy="369332"/>
          </a:xfrm>
          <a:prstGeom prst="rect">
            <a:avLst/>
          </a:prstGeom>
          <a:noFill/>
        </p:spPr>
        <p:txBody>
          <a:bodyPr wrap="none" rtlCol="0">
            <a:spAutoFit/>
          </a:bodyPr>
          <a:lstStyle/>
          <a:p>
            <a:r>
              <a:rPr lang="it-IT">
                <a:latin typeface="Arial" panose="020B0604020202020204" pitchFamily="34" charset="0"/>
                <a:cs typeface="Arial" panose="020B0604020202020204" pitchFamily="34" charset="0"/>
              </a:rPr>
              <a:t>A</a:t>
            </a:r>
          </a:p>
        </p:txBody>
      </p:sp>
      <p:sp>
        <p:nvSpPr>
          <p:cNvPr id="29" name="CasellaDiTesto 28"/>
          <p:cNvSpPr txBox="1"/>
          <p:nvPr/>
        </p:nvSpPr>
        <p:spPr>
          <a:xfrm>
            <a:off x="1751851" y="4566745"/>
            <a:ext cx="338554" cy="369332"/>
          </a:xfrm>
          <a:prstGeom prst="rect">
            <a:avLst/>
          </a:prstGeom>
          <a:noFill/>
        </p:spPr>
        <p:txBody>
          <a:bodyPr wrap="none" rtlCol="0">
            <a:spAutoFit/>
          </a:bodyPr>
          <a:lstStyle/>
          <a:p>
            <a:r>
              <a:rPr lang="it-IT">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1051420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91837" y="7754701"/>
            <a:ext cx="6474279" cy="1384995"/>
          </a:xfrm>
          <a:prstGeom prst="rect">
            <a:avLst/>
          </a:prstGeom>
          <a:noFill/>
        </p:spPr>
        <p:txBody>
          <a:bodyPr wrap="square" rtlCol="0">
            <a:spAutoFit/>
          </a:bodyPr>
          <a:lstStyle/>
          <a:p>
            <a:r>
              <a:rPr lang="it-IT" sz="1200" b="1" dirty="0">
                <a:latin typeface="Arial" panose="020B0604020202020204" pitchFamily="34" charset="0"/>
                <a:cs typeface="Arial" panose="020B0604020202020204" pitchFamily="34" charset="0"/>
              </a:rPr>
              <a:t>Figure S4</a:t>
            </a:r>
            <a:r>
              <a:rPr lang="it-IT" sz="1200" dirty="0">
                <a:latin typeface="Arial" panose="020B0604020202020204" pitchFamily="34" charset="0"/>
                <a:cs typeface="Arial" panose="020B0604020202020204" pitchFamily="34" charset="0"/>
              </a:rPr>
              <a:t>. Crystal </a:t>
            </a:r>
            <a:r>
              <a:rPr lang="it-IT" sz="1200" dirty="0" err="1">
                <a:latin typeface="Arial" panose="020B0604020202020204" pitchFamily="34" charset="0"/>
                <a:cs typeface="Arial" panose="020B0604020202020204" pitchFamily="34" charset="0"/>
              </a:rPr>
              <a:t>violet</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proliferation</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assay</a:t>
            </a:r>
            <a:r>
              <a:rPr lang="it-IT" sz="1200" dirty="0">
                <a:latin typeface="Arial" panose="020B0604020202020204" pitchFamily="34" charset="0"/>
                <a:cs typeface="Arial" panose="020B0604020202020204" pitchFamily="34" charset="0"/>
              </a:rPr>
              <a:t> of </a:t>
            </a:r>
            <a:r>
              <a:rPr lang="it-IT" sz="1200" dirty="0" err="1">
                <a:latin typeface="Arial" panose="020B0604020202020204" pitchFamily="34" charset="0"/>
                <a:cs typeface="Arial" panose="020B0604020202020204" pitchFamily="34" charset="0"/>
              </a:rPr>
              <a:t>tumor</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cells</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exposed</a:t>
            </a:r>
            <a:r>
              <a:rPr lang="it-IT" sz="1200" dirty="0">
                <a:latin typeface="Arial" panose="020B0604020202020204" pitchFamily="34" charset="0"/>
                <a:cs typeface="Arial" panose="020B0604020202020204" pitchFamily="34" charset="0"/>
              </a:rPr>
              <a:t> to </a:t>
            </a:r>
            <a:r>
              <a:rPr lang="it-IT" sz="1200" dirty="0" err="1">
                <a:latin typeface="Arial" panose="020B0604020202020204" pitchFamily="34" charset="0"/>
                <a:cs typeface="Arial" panose="020B0604020202020204" pitchFamily="34" charset="0"/>
              </a:rPr>
              <a:t>eosinophil-derived</a:t>
            </a:r>
            <a:r>
              <a:rPr lang="it-IT" sz="1200" dirty="0">
                <a:latin typeface="Arial" panose="020B0604020202020204" pitchFamily="34" charset="0"/>
                <a:cs typeface="Arial" panose="020B0604020202020204" pitchFamily="34" charset="0"/>
              </a:rPr>
              <a:t> EV. B16, TC1 and MCA205 </a:t>
            </a:r>
            <a:r>
              <a:rPr lang="it-IT" sz="1200" dirty="0" err="1">
                <a:latin typeface="Arial" panose="020B0604020202020204" pitchFamily="34" charset="0"/>
                <a:cs typeface="Arial" panose="020B0604020202020204" pitchFamily="34" charset="0"/>
              </a:rPr>
              <a:t>were</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cultured</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untreated</a:t>
            </a:r>
            <a:r>
              <a:rPr lang="it-IT" sz="1200" dirty="0">
                <a:latin typeface="Arial" panose="020B0604020202020204" pitchFamily="34" charset="0"/>
                <a:cs typeface="Arial" panose="020B0604020202020204" pitchFamily="34" charset="0"/>
              </a:rPr>
              <a:t> (CTR) or in the </a:t>
            </a:r>
            <a:r>
              <a:rPr lang="it-IT" sz="1200" dirty="0" err="1">
                <a:latin typeface="Arial" panose="020B0604020202020204" pitchFamily="34" charset="0"/>
                <a:cs typeface="Arial" panose="020B0604020202020204" pitchFamily="34" charset="0"/>
              </a:rPr>
              <a:t>presence</a:t>
            </a:r>
            <a:r>
              <a:rPr lang="it-IT" sz="1200" dirty="0">
                <a:latin typeface="Arial" panose="020B0604020202020204" pitchFamily="34" charset="0"/>
                <a:cs typeface="Arial" panose="020B0604020202020204" pitchFamily="34" charset="0"/>
              </a:rPr>
              <a:t> of Eo5-EV, Eo33-EV or a 1:2 </a:t>
            </a:r>
            <a:r>
              <a:rPr lang="it-IT" sz="1200" dirty="0" err="1">
                <a:latin typeface="Arial" panose="020B0604020202020204" pitchFamily="34" charset="0"/>
                <a:cs typeface="Arial" panose="020B0604020202020204" pitchFamily="34" charset="0"/>
              </a:rPr>
              <a:t>dilution</a:t>
            </a:r>
            <a:r>
              <a:rPr lang="it-IT" sz="1200" dirty="0">
                <a:latin typeface="Arial" panose="020B0604020202020204" pitchFamily="34" charset="0"/>
                <a:cs typeface="Arial" panose="020B0604020202020204" pitchFamily="34" charset="0"/>
              </a:rPr>
              <a:t> of Eo33-EV (</a:t>
            </a:r>
            <a:r>
              <a:rPr lang="it-IT" sz="1200" dirty="0" err="1">
                <a:latin typeface="Arial" panose="020B0604020202020204" pitchFamily="34" charset="0"/>
                <a:cs typeface="Arial" panose="020B0604020202020204" pitchFamily="34" charset="0"/>
              </a:rPr>
              <a:t>half</a:t>
            </a:r>
            <a:r>
              <a:rPr lang="it-IT" sz="1200" dirty="0">
                <a:latin typeface="Arial" panose="020B0604020202020204" pitchFamily="34" charset="0"/>
                <a:cs typeface="Arial" panose="020B0604020202020204" pitchFamily="34" charset="0"/>
              </a:rPr>
              <a:t>). Crystal </a:t>
            </a:r>
            <a:r>
              <a:rPr lang="it-IT" sz="1200" dirty="0" err="1">
                <a:latin typeface="Arial" panose="020B0604020202020204" pitchFamily="34" charset="0"/>
                <a:cs typeface="Arial" panose="020B0604020202020204" pitchFamily="34" charset="0"/>
              </a:rPr>
              <a:t>violet</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staining</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was</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carried</a:t>
            </a:r>
            <a:r>
              <a:rPr lang="it-IT" sz="1200" dirty="0">
                <a:latin typeface="Arial" panose="020B0604020202020204" pitchFamily="34" charset="0"/>
                <a:cs typeface="Arial" panose="020B0604020202020204" pitchFamily="34" charset="0"/>
              </a:rPr>
              <a:t> out </a:t>
            </a:r>
            <a:r>
              <a:rPr lang="it-IT" sz="1200" dirty="0" err="1">
                <a:latin typeface="Arial" panose="020B0604020202020204" pitchFamily="34" charset="0"/>
                <a:cs typeface="Arial" panose="020B0604020202020204" pitchFamily="34" charset="0"/>
              </a:rPr>
              <a:t>at</a:t>
            </a:r>
            <a:r>
              <a:rPr lang="it-IT" sz="1200" dirty="0">
                <a:latin typeface="Arial" panose="020B0604020202020204" pitchFamily="34" charset="0"/>
                <a:cs typeface="Arial" panose="020B0604020202020204" pitchFamily="34" charset="0"/>
              </a:rPr>
              <a:t> 48 h (B16) or 72 h (TC1 and MCA). </a:t>
            </a:r>
            <a:r>
              <a:rPr lang="it-IT" sz="1200" dirty="0" err="1">
                <a:latin typeface="Arial" panose="020B0604020202020204" pitchFamily="34" charset="0"/>
                <a:cs typeface="Arial" panose="020B0604020202020204" pitchFamily="34" charset="0"/>
              </a:rPr>
              <a:t>Phase</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contrast</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microphotographs</a:t>
            </a:r>
            <a:r>
              <a:rPr lang="it-IT" sz="1200" dirty="0">
                <a:latin typeface="Arial" panose="020B0604020202020204" pitchFamily="34" charset="0"/>
                <a:cs typeface="Arial" panose="020B0604020202020204" pitchFamily="34" charset="0"/>
              </a:rPr>
              <a:t> are </a:t>
            </a:r>
            <a:r>
              <a:rPr lang="it-IT" sz="1200" dirty="0" err="1">
                <a:latin typeface="Arial" panose="020B0604020202020204" pitchFamily="34" charset="0"/>
                <a:cs typeface="Arial" panose="020B0604020202020204" pitchFamily="34" charset="0"/>
              </a:rPr>
              <a:t>shown</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where</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white</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regions</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represent</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proliferating</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tumor</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cells</a:t>
            </a:r>
            <a:r>
              <a:rPr lang="it-IT"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Data in histograms represent the quantification of tumor covered area obtained by </a:t>
            </a:r>
            <a:r>
              <a:rPr lang="en-US" sz="1200" dirty="0" err="1">
                <a:latin typeface="Arial" panose="020B0604020202020204" pitchFamily="34" charset="0"/>
                <a:cs typeface="Arial" panose="020B0604020202020204" pitchFamily="34" charset="0"/>
              </a:rPr>
              <a:t>ImageJ</a:t>
            </a:r>
            <a:r>
              <a:rPr lang="en-US" sz="1200" dirty="0">
                <a:latin typeface="Arial" panose="020B0604020202020204" pitchFamily="34" charset="0"/>
                <a:cs typeface="Arial" panose="020B0604020202020204" pitchFamily="34" charset="0"/>
              </a:rPr>
              <a:t> analysis. Mean ± SD of culture triplicates is shown. *</a:t>
            </a:r>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&lt;0.05; **</a:t>
            </a:r>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&lt;0.01; ***</a:t>
            </a:r>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&lt;0.001. </a:t>
            </a:r>
            <a:r>
              <a:rPr lang="en-US" sz="1200" dirty="0" err="1">
                <a:latin typeface="Arial" panose="020B0604020202020204" pitchFamily="34" charset="0"/>
                <a:cs typeface="Arial" panose="020B0604020202020204" pitchFamily="34" charset="0"/>
              </a:rPr>
              <a:t>Scalebar</a:t>
            </a:r>
            <a:r>
              <a:rPr lang="en-US" sz="1200" dirty="0">
                <a:latin typeface="Arial" panose="020B0604020202020204" pitchFamily="34" charset="0"/>
                <a:cs typeface="Arial" panose="020B0604020202020204" pitchFamily="34" charset="0"/>
              </a:rPr>
              <a:t>, 100 </a:t>
            </a:r>
            <a:r>
              <a:rPr lang="en-US" sz="1200" dirty="0">
                <a:latin typeface="Symbol" panose="05050102010706020507" pitchFamily="18" charset="2"/>
                <a:cs typeface="Arial" panose="020B0604020202020204" pitchFamily="34" charset="0"/>
              </a:rPr>
              <a:t>m</a:t>
            </a:r>
            <a:r>
              <a:rPr lang="en-US" sz="1200" dirty="0">
                <a:latin typeface="Arial" panose="020B0604020202020204" pitchFamily="34" charset="0"/>
                <a:cs typeface="Arial" panose="020B0604020202020204" pitchFamily="34" charset="0"/>
              </a:rPr>
              <a:t>m.</a:t>
            </a:r>
            <a:endParaRPr lang="it-IT" sz="1200" b="1" dirty="0">
              <a:latin typeface="Arial" panose="020B0604020202020204" pitchFamily="34" charset="0"/>
              <a:cs typeface="Arial" panose="020B0604020202020204" pitchFamily="34" charset="0"/>
            </a:endParaRPr>
          </a:p>
        </p:txBody>
      </p:sp>
      <p:graphicFrame>
        <p:nvGraphicFramePr>
          <p:cNvPr id="5" name="Oggetto 4"/>
          <p:cNvGraphicFramePr>
            <a:graphicFrameLocks noChangeAspect="1"/>
          </p:cNvGraphicFramePr>
          <p:nvPr>
            <p:extLst>
              <p:ext uri="{D42A27DB-BD31-4B8C-83A1-F6EECF244321}">
                <p14:modId xmlns:p14="http://schemas.microsoft.com/office/powerpoint/2010/main" val="2555889019"/>
              </p:ext>
            </p:extLst>
          </p:nvPr>
        </p:nvGraphicFramePr>
        <p:xfrm>
          <a:off x="2308174" y="5416865"/>
          <a:ext cx="2184367" cy="2423260"/>
        </p:xfrm>
        <a:graphic>
          <a:graphicData uri="http://schemas.openxmlformats.org/presentationml/2006/ole">
            <mc:AlternateContent xmlns:mc="http://schemas.openxmlformats.org/markup-compatibility/2006">
              <mc:Choice xmlns:v="urn:schemas-microsoft-com:vml" Requires="v">
                <p:oleObj spid="_x0000_s6158" name="Prism 6" r:id="rId3" imgW="3640612" imgH="4038767" progId="Prism6.Document">
                  <p:embed/>
                </p:oleObj>
              </mc:Choice>
              <mc:Fallback>
                <p:oleObj name="Prism 6" r:id="rId3" imgW="3640612" imgH="4038767" progId="Prism6.Document">
                  <p:embed/>
                  <p:pic>
                    <p:nvPicPr>
                      <p:cNvPr id="5" name="Oggetto 4"/>
                      <p:cNvPicPr/>
                      <p:nvPr/>
                    </p:nvPicPr>
                    <p:blipFill>
                      <a:blip r:embed="rId4"/>
                      <a:stretch>
                        <a:fillRect/>
                      </a:stretch>
                    </p:blipFill>
                    <p:spPr>
                      <a:xfrm>
                        <a:off x="2308174" y="5416865"/>
                        <a:ext cx="2184367" cy="2423260"/>
                      </a:xfrm>
                      <a:prstGeom prst="rect">
                        <a:avLst/>
                      </a:prstGeom>
                    </p:spPr>
                  </p:pic>
                </p:oleObj>
              </mc:Fallback>
            </mc:AlternateContent>
          </a:graphicData>
        </a:graphic>
      </p:graphicFrame>
      <p:sp>
        <p:nvSpPr>
          <p:cNvPr id="6" name="CasellaDiTesto 5"/>
          <p:cNvSpPr txBox="1"/>
          <p:nvPr/>
        </p:nvSpPr>
        <p:spPr>
          <a:xfrm>
            <a:off x="3375607" y="133200"/>
            <a:ext cx="474810" cy="276999"/>
          </a:xfrm>
          <a:prstGeom prst="rect">
            <a:avLst/>
          </a:prstGeom>
          <a:noFill/>
        </p:spPr>
        <p:txBody>
          <a:bodyPr wrap="none" rtlCol="0">
            <a:spAutoFit/>
          </a:bodyPr>
          <a:lstStyle/>
          <a:p>
            <a:pPr algn="ctr"/>
            <a:r>
              <a:rPr lang="it-IT" sz="1200">
                <a:latin typeface="Arial" panose="020B0604020202020204" pitchFamily="34" charset="0"/>
                <a:cs typeface="Arial" panose="020B0604020202020204" pitchFamily="34" charset="0"/>
              </a:rPr>
              <a:t>TC1</a:t>
            </a:r>
          </a:p>
        </p:txBody>
      </p:sp>
      <p:graphicFrame>
        <p:nvGraphicFramePr>
          <p:cNvPr id="7" name="Oggetto 6"/>
          <p:cNvGraphicFramePr>
            <a:graphicFrameLocks noChangeAspect="1"/>
          </p:cNvGraphicFramePr>
          <p:nvPr>
            <p:extLst>
              <p:ext uri="{D42A27DB-BD31-4B8C-83A1-F6EECF244321}">
                <p14:modId xmlns:p14="http://schemas.microsoft.com/office/powerpoint/2010/main" val="1217116003"/>
              </p:ext>
            </p:extLst>
          </p:nvPr>
        </p:nvGraphicFramePr>
        <p:xfrm>
          <a:off x="4494448" y="5565104"/>
          <a:ext cx="2184367" cy="2275021"/>
        </p:xfrm>
        <a:graphic>
          <a:graphicData uri="http://schemas.openxmlformats.org/presentationml/2006/ole">
            <mc:AlternateContent xmlns:mc="http://schemas.openxmlformats.org/markup-compatibility/2006">
              <mc:Choice xmlns:v="urn:schemas-microsoft-com:vml" Requires="v">
                <p:oleObj spid="_x0000_s6159" name="Prism 6" r:id="rId5" imgW="3640612" imgH="3791702" progId="Prism6.Document">
                  <p:embed/>
                </p:oleObj>
              </mc:Choice>
              <mc:Fallback>
                <p:oleObj name="Prism 6" r:id="rId5" imgW="3640612" imgH="3791702" progId="Prism6.Document">
                  <p:embed/>
                  <p:pic>
                    <p:nvPicPr>
                      <p:cNvPr id="7" name="Oggetto 6"/>
                      <p:cNvPicPr/>
                      <p:nvPr/>
                    </p:nvPicPr>
                    <p:blipFill>
                      <a:blip r:embed="rId6"/>
                      <a:stretch>
                        <a:fillRect/>
                      </a:stretch>
                    </p:blipFill>
                    <p:spPr>
                      <a:xfrm>
                        <a:off x="4494448" y="5565104"/>
                        <a:ext cx="2184367" cy="2275021"/>
                      </a:xfrm>
                      <a:prstGeom prst="rect">
                        <a:avLst/>
                      </a:prstGeom>
                    </p:spPr>
                  </p:pic>
                </p:oleObj>
              </mc:Fallback>
            </mc:AlternateContent>
          </a:graphicData>
        </a:graphic>
      </p:graphicFrame>
      <p:sp>
        <p:nvSpPr>
          <p:cNvPr id="8" name="CasellaDiTesto 7"/>
          <p:cNvSpPr txBox="1"/>
          <p:nvPr/>
        </p:nvSpPr>
        <p:spPr>
          <a:xfrm>
            <a:off x="5444795" y="133200"/>
            <a:ext cx="780983" cy="276999"/>
          </a:xfrm>
          <a:prstGeom prst="rect">
            <a:avLst/>
          </a:prstGeom>
          <a:noFill/>
        </p:spPr>
        <p:txBody>
          <a:bodyPr wrap="none" rtlCol="0">
            <a:spAutoFit/>
          </a:bodyPr>
          <a:lstStyle/>
          <a:p>
            <a:pPr algn="ctr"/>
            <a:r>
              <a:rPr lang="it-IT" sz="1200">
                <a:latin typeface="Arial" panose="020B0604020202020204" pitchFamily="34" charset="0"/>
                <a:cs typeface="Arial" panose="020B0604020202020204" pitchFamily="34" charset="0"/>
              </a:rPr>
              <a:t>MCA205</a:t>
            </a:r>
          </a:p>
        </p:txBody>
      </p:sp>
      <p:graphicFrame>
        <p:nvGraphicFramePr>
          <p:cNvPr id="9" name="Oggetto 8"/>
          <p:cNvGraphicFramePr>
            <a:graphicFrameLocks noChangeAspect="1"/>
          </p:cNvGraphicFramePr>
          <p:nvPr>
            <p:extLst>
              <p:ext uri="{D42A27DB-BD31-4B8C-83A1-F6EECF244321}">
                <p14:modId xmlns:p14="http://schemas.microsoft.com/office/powerpoint/2010/main" val="1443519234"/>
              </p:ext>
            </p:extLst>
          </p:nvPr>
        </p:nvGraphicFramePr>
        <p:xfrm>
          <a:off x="132457" y="5581527"/>
          <a:ext cx="2167945" cy="2258598"/>
        </p:xfrm>
        <a:graphic>
          <a:graphicData uri="http://schemas.openxmlformats.org/presentationml/2006/ole">
            <mc:AlternateContent xmlns:mc="http://schemas.openxmlformats.org/markup-compatibility/2006">
              <mc:Choice xmlns:v="urn:schemas-microsoft-com:vml" Requires="v">
                <p:oleObj spid="_x0000_s6160" name="Prism 6" r:id="rId7" imgW="3613242" imgH="3764330" progId="Prism6.Document">
                  <p:embed/>
                </p:oleObj>
              </mc:Choice>
              <mc:Fallback>
                <p:oleObj name="Prism 6" r:id="rId7" imgW="3613242" imgH="3764330" progId="Prism6.Document">
                  <p:embed/>
                  <p:pic>
                    <p:nvPicPr>
                      <p:cNvPr id="9" name="Oggetto 8"/>
                      <p:cNvPicPr/>
                      <p:nvPr/>
                    </p:nvPicPr>
                    <p:blipFill>
                      <a:blip r:embed="rId8"/>
                      <a:stretch>
                        <a:fillRect/>
                      </a:stretch>
                    </p:blipFill>
                    <p:spPr>
                      <a:xfrm>
                        <a:off x="132457" y="5581527"/>
                        <a:ext cx="2167945" cy="2258598"/>
                      </a:xfrm>
                      <a:prstGeom prst="rect">
                        <a:avLst/>
                      </a:prstGeom>
                    </p:spPr>
                  </p:pic>
                </p:oleObj>
              </mc:Fallback>
            </mc:AlternateContent>
          </a:graphicData>
        </a:graphic>
      </p:graphicFrame>
      <p:sp>
        <p:nvSpPr>
          <p:cNvPr id="10" name="CasellaDiTesto 9"/>
          <p:cNvSpPr txBox="1"/>
          <p:nvPr/>
        </p:nvSpPr>
        <p:spPr>
          <a:xfrm>
            <a:off x="1179230" y="133200"/>
            <a:ext cx="457176" cy="276999"/>
          </a:xfrm>
          <a:prstGeom prst="rect">
            <a:avLst/>
          </a:prstGeom>
          <a:noFill/>
        </p:spPr>
        <p:txBody>
          <a:bodyPr wrap="none" rtlCol="0">
            <a:spAutoFit/>
          </a:bodyPr>
          <a:lstStyle/>
          <a:p>
            <a:pPr algn="ctr"/>
            <a:r>
              <a:rPr lang="it-IT" sz="1200">
                <a:latin typeface="Arial" panose="020B0604020202020204" pitchFamily="34" charset="0"/>
                <a:cs typeface="Arial" panose="020B0604020202020204" pitchFamily="34" charset="0"/>
              </a:rPr>
              <a:t>B16</a:t>
            </a:r>
          </a:p>
        </p:txBody>
      </p:sp>
      <p:pic>
        <p:nvPicPr>
          <p:cNvPr id="37" name="Immagine 36"/>
          <p:cNvPicPr>
            <a:picLocks noChangeAspect="1"/>
          </p:cNvPicPr>
          <p:nvPr/>
        </p:nvPicPr>
        <p:blipFill>
          <a:blip r:embed="rId9">
            <a:lum contrast="40000"/>
          </a:blip>
          <a:stretch>
            <a:fillRect/>
          </a:stretch>
        </p:blipFill>
        <p:spPr>
          <a:xfrm>
            <a:off x="5008378" y="435937"/>
            <a:ext cx="1618683" cy="1214012"/>
          </a:xfrm>
          <a:prstGeom prst="rect">
            <a:avLst/>
          </a:prstGeom>
        </p:spPr>
      </p:pic>
      <p:sp>
        <p:nvSpPr>
          <p:cNvPr id="39" name="CasellaDiTesto 38"/>
          <p:cNvSpPr txBox="1"/>
          <p:nvPr/>
        </p:nvSpPr>
        <p:spPr>
          <a:xfrm>
            <a:off x="41885" y="912921"/>
            <a:ext cx="500458" cy="276999"/>
          </a:xfrm>
          <a:prstGeom prst="rect">
            <a:avLst/>
          </a:prstGeom>
          <a:noFill/>
        </p:spPr>
        <p:txBody>
          <a:bodyPr wrap="none" rtlCol="0">
            <a:spAutoFit/>
          </a:bodyPr>
          <a:lstStyle/>
          <a:p>
            <a:pPr algn="ctr"/>
            <a:r>
              <a:rPr lang="it-IT" sz="1200">
                <a:latin typeface="Arial" panose="020B0604020202020204" pitchFamily="34" charset="0"/>
                <a:cs typeface="Arial" panose="020B0604020202020204" pitchFamily="34" charset="0"/>
              </a:rPr>
              <a:t>CTR</a:t>
            </a:r>
          </a:p>
        </p:txBody>
      </p:sp>
      <p:pic>
        <p:nvPicPr>
          <p:cNvPr id="43" name="Immagine 42"/>
          <p:cNvPicPr>
            <a:picLocks noChangeAspect="1"/>
          </p:cNvPicPr>
          <p:nvPr/>
        </p:nvPicPr>
        <p:blipFill>
          <a:blip r:embed="rId10">
            <a:lum contrast="40000"/>
          </a:blip>
          <a:stretch>
            <a:fillRect/>
          </a:stretch>
        </p:blipFill>
        <p:spPr>
          <a:xfrm>
            <a:off x="2789007" y="435937"/>
            <a:ext cx="1618683" cy="1214012"/>
          </a:xfrm>
          <a:prstGeom prst="rect">
            <a:avLst/>
          </a:prstGeom>
        </p:spPr>
      </p:pic>
      <p:pic>
        <p:nvPicPr>
          <p:cNvPr id="47" name="Immagine 46"/>
          <p:cNvPicPr>
            <a:picLocks noChangeAspect="1"/>
          </p:cNvPicPr>
          <p:nvPr/>
        </p:nvPicPr>
        <p:blipFill>
          <a:blip r:embed="rId11">
            <a:lum contrast="40000"/>
          </a:blip>
          <a:stretch>
            <a:fillRect/>
          </a:stretch>
        </p:blipFill>
        <p:spPr>
          <a:xfrm>
            <a:off x="598714" y="435937"/>
            <a:ext cx="1618683" cy="1214985"/>
          </a:xfrm>
          <a:prstGeom prst="rect">
            <a:avLst/>
          </a:prstGeom>
        </p:spPr>
      </p:pic>
      <p:pic>
        <p:nvPicPr>
          <p:cNvPr id="36" name="Immagine 35"/>
          <p:cNvPicPr>
            <a:picLocks noChangeAspect="1"/>
          </p:cNvPicPr>
          <p:nvPr/>
        </p:nvPicPr>
        <p:blipFill>
          <a:blip r:embed="rId12">
            <a:lum contrast="40000"/>
          </a:blip>
          <a:stretch>
            <a:fillRect/>
          </a:stretch>
        </p:blipFill>
        <p:spPr>
          <a:xfrm>
            <a:off x="4989949" y="2945969"/>
            <a:ext cx="1618683" cy="1210121"/>
          </a:xfrm>
          <a:prstGeom prst="rect">
            <a:avLst/>
          </a:prstGeom>
        </p:spPr>
      </p:pic>
      <p:sp>
        <p:nvSpPr>
          <p:cNvPr id="40" name="CasellaDiTesto 39"/>
          <p:cNvSpPr txBox="1"/>
          <p:nvPr/>
        </p:nvSpPr>
        <p:spPr>
          <a:xfrm>
            <a:off x="21046" y="3340090"/>
            <a:ext cx="542136" cy="461665"/>
          </a:xfrm>
          <a:prstGeom prst="rect">
            <a:avLst/>
          </a:prstGeom>
          <a:noFill/>
        </p:spPr>
        <p:txBody>
          <a:bodyPr wrap="none" rtlCol="0">
            <a:spAutoFit/>
          </a:bodyPr>
          <a:lstStyle/>
          <a:p>
            <a:pPr algn="ctr"/>
            <a:r>
              <a:rPr lang="it-IT" sz="1200">
                <a:latin typeface="Arial" panose="020B0604020202020204" pitchFamily="34" charset="0"/>
                <a:cs typeface="Arial" panose="020B0604020202020204" pitchFamily="34" charset="0"/>
              </a:rPr>
              <a:t>Eo33</a:t>
            </a:r>
          </a:p>
          <a:p>
            <a:pPr algn="ctr"/>
            <a:r>
              <a:rPr lang="it-IT" sz="1200">
                <a:latin typeface="Arial" panose="020B0604020202020204" pitchFamily="34" charset="0"/>
                <a:cs typeface="Arial" panose="020B0604020202020204" pitchFamily="34" charset="0"/>
              </a:rPr>
              <a:t>EV</a:t>
            </a:r>
          </a:p>
        </p:txBody>
      </p:sp>
      <p:pic>
        <p:nvPicPr>
          <p:cNvPr id="44" name="Immagine 43"/>
          <p:cNvPicPr>
            <a:picLocks noChangeAspect="1"/>
          </p:cNvPicPr>
          <p:nvPr/>
        </p:nvPicPr>
        <p:blipFill>
          <a:blip r:embed="rId13">
            <a:lum contrast="40000"/>
          </a:blip>
          <a:stretch>
            <a:fillRect/>
          </a:stretch>
        </p:blipFill>
        <p:spPr>
          <a:xfrm>
            <a:off x="2788035" y="2945969"/>
            <a:ext cx="1619655" cy="1214985"/>
          </a:xfrm>
          <a:prstGeom prst="rect">
            <a:avLst/>
          </a:prstGeom>
        </p:spPr>
      </p:pic>
      <p:pic>
        <p:nvPicPr>
          <p:cNvPr id="48" name="Immagine 47"/>
          <p:cNvPicPr>
            <a:picLocks noChangeAspect="1"/>
          </p:cNvPicPr>
          <p:nvPr/>
        </p:nvPicPr>
        <p:blipFill>
          <a:blip r:embed="rId14">
            <a:lum contrast="40000"/>
          </a:blip>
          <a:stretch>
            <a:fillRect/>
          </a:stretch>
        </p:blipFill>
        <p:spPr>
          <a:xfrm>
            <a:off x="597742" y="2946942"/>
            <a:ext cx="1619655" cy="1214012"/>
          </a:xfrm>
          <a:prstGeom prst="rect">
            <a:avLst/>
          </a:prstGeom>
        </p:spPr>
      </p:pic>
      <p:pic>
        <p:nvPicPr>
          <p:cNvPr id="38" name="Immagine 37"/>
          <p:cNvPicPr>
            <a:picLocks noChangeAspect="1"/>
          </p:cNvPicPr>
          <p:nvPr/>
        </p:nvPicPr>
        <p:blipFill>
          <a:blip r:embed="rId15">
            <a:lum contrast="40000"/>
          </a:blip>
          <a:stretch>
            <a:fillRect/>
          </a:stretch>
        </p:blipFill>
        <p:spPr>
          <a:xfrm>
            <a:off x="4988977" y="1690953"/>
            <a:ext cx="1619655" cy="1214985"/>
          </a:xfrm>
          <a:prstGeom prst="rect">
            <a:avLst/>
          </a:prstGeom>
        </p:spPr>
      </p:pic>
      <p:sp>
        <p:nvSpPr>
          <p:cNvPr id="41" name="CasellaDiTesto 40"/>
          <p:cNvSpPr txBox="1"/>
          <p:nvPr/>
        </p:nvSpPr>
        <p:spPr>
          <a:xfrm>
            <a:off x="21046" y="1974200"/>
            <a:ext cx="542136" cy="646331"/>
          </a:xfrm>
          <a:prstGeom prst="rect">
            <a:avLst/>
          </a:prstGeom>
          <a:noFill/>
        </p:spPr>
        <p:txBody>
          <a:bodyPr wrap="none" rtlCol="0">
            <a:spAutoFit/>
          </a:bodyPr>
          <a:lstStyle/>
          <a:p>
            <a:pPr algn="ctr"/>
            <a:r>
              <a:rPr lang="it-IT" sz="1200">
                <a:latin typeface="Arial" panose="020B0604020202020204" pitchFamily="34" charset="0"/>
                <a:cs typeface="Arial" panose="020B0604020202020204" pitchFamily="34" charset="0"/>
              </a:rPr>
              <a:t>Eo33</a:t>
            </a:r>
          </a:p>
          <a:p>
            <a:pPr algn="ctr"/>
            <a:r>
              <a:rPr lang="it-IT" sz="1200">
                <a:latin typeface="Arial" panose="020B0604020202020204" pitchFamily="34" charset="0"/>
                <a:cs typeface="Arial" panose="020B0604020202020204" pitchFamily="34" charset="0"/>
              </a:rPr>
              <a:t>EV</a:t>
            </a:r>
          </a:p>
          <a:p>
            <a:pPr algn="ctr"/>
            <a:r>
              <a:rPr lang="it-IT" sz="1200" err="1">
                <a:latin typeface="Arial" panose="020B0604020202020204" pitchFamily="34" charset="0"/>
                <a:cs typeface="Arial" panose="020B0604020202020204" pitchFamily="34" charset="0"/>
              </a:rPr>
              <a:t>half</a:t>
            </a:r>
            <a:endParaRPr lang="it-IT" sz="1200">
              <a:latin typeface="Arial" panose="020B0604020202020204" pitchFamily="34" charset="0"/>
              <a:cs typeface="Arial" panose="020B0604020202020204" pitchFamily="34" charset="0"/>
            </a:endParaRPr>
          </a:p>
        </p:txBody>
      </p:sp>
      <p:pic>
        <p:nvPicPr>
          <p:cNvPr id="45" name="Immagine 44"/>
          <p:cNvPicPr>
            <a:picLocks noChangeAspect="1"/>
          </p:cNvPicPr>
          <p:nvPr/>
        </p:nvPicPr>
        <p:blipFill>
          <a:blip r:embed="rId16">
            <a:lum contrast="40000"/>
          </a:blip>
          <a:stretch>
            <a:fillRect/>
          </a:stretch>
        </p:blipFill>
        <p:spPr>
          <a:xfrm>
            <a:off x="2788035" y="1691926"/>
            <a:ext cx="1619655" cy="1214012"/>
          </a:xfrm>
          <a:prstGeom prst="rect">
            <a:avLst/>
          </a:prstGeom>
        </p:spPr>
      </p:pic>
      <p:pic>
        <p:nvPicPr>
          <p:cNvPr id="49" name="Immagine 48"/>
          <p:cNvPicPr>
            <a:picLocks noChangeAspect="1"/>
          </p:cNvPicPr>
          <p:nvPr/>
        </p:nvPicPr>
        <p:blipFill>
          <a:blip r:embed="rId17">
            <a:lum contrast="40000"/>
          </a:blip>
          <a:stretch>
            <a:fillRect/>
          </a:stretch>
        </p:blipFill>
        <p:spPr>
          <a:xfrm>
            <a:off x="597742" y="1690953"/>
            <a:ext cx="1619655" cy="1214985"/>
          </a:xfrm>
          <a:prstGeom prst="rect">
            <a:avLst/>
          </a:prstGeom>
        </p:spPr>
      </p:pic>
      <p:pic>
        <p:nvPicPr>
          <p:cNvPr id="35" name="Immagine 34"/>
          <p:cNvPicPr>
            <a:picLocks noChangeAspect="1"/>
          </p:cNvPicPr>
          <p:nvPr/>
        </p:nvPicPr>
        <p:blipFill>
          <a:blip r:embed="rId18">
            <a:lum contrast="40000"/>
          </a:blip>
          <a:stretch>
            <a:fillRect/>
          </a:stretch>
        </p:blipFill>
        <p:spPr>
          <a:xfrm>
            <a:off x="4988977" y="4200986"/>
            <a:ext cx="1618683" cy="1214012"/>
          </a:xfrm>
          <a:prstGeom prst="rect">
            <a:avLst/>
          </a:prstGeom>
        </p:spPr>
      </p:pic>
      <p:sp>
        <p:nvSpPr>
          <p:cNvPr id="42" name="CasellaDiTesto 41"/>
          <p:cNvSpPr txBox="1"/>
          <p:nvPr/>
        </p:nvSpPr>
        <p:spPr>
          <a:xfrm>
            <a:off x="63526" y="4623679"/>
            <a:ext cx="457176" cy="461665"/>
          </a:xfrm>
          <a:prstGeom prst="rect">
            <a:avLst/>
          </a:prstGeom>
          <a:noFill/>
        </p:spPr>
        <p:txBody>
          <a:bodyPr wrap="none" rtlCol="0">
            <a:spAutoFit/>
          </a:bodyPr>
          <a:lstStyle/>
          <a:p>
            <a:pPr algn="ctr"/>
            <a:r>
              <a:rPr lang="it-IT" sz="1200">
                <a:latin typeface="Arial" panose="020B0604020202020204" pitchFamily="34" charset="0"/>
                <a:cs typeface="Arial" panose="020B0604020202020204" pitchFamily="34" charset="0"/>
              </a:rPr>
              <a:t>Eo5</a:t>
            </a:r>
          </a:p>
          <a:p>
            <a:pPr algn="ctr"/>
            <a:r>
              <a:rPr lang="it-IT" sz="1200">
                <a:latin typeface="Arial" panose="020B0604020202020204" pitchFamily="34" charset="0"/>
                <a:cs typeface="Arial" panose="020B0604020202020204" pitchFamily="34" charset="0"/>
              </a:rPr>
              <a:t>EV</a:t>
            </a:r>
          </a:p>
        </p:txBody>
      </p:sp>
      <p:pic>
        <p:nvPicPr>
          <p:cNvPr id="46" name="Immagine 45"/>
          <p:cNvPicPr>
            <a:picLocks noChangeAspect="1"/>
          </p:cNvPicPr>
          <p:nvPr/>
        </p:nvPicPr>
        <p:blipFill>
          <a:blip r:embed="rId19">
            <a:lum contrast="40000"/>
          </a:blip>
          <a:stretch>
            <a:fillRect/>
          </a:stretch>
        </p:blipFill>
        <p:spPr>
          <a:xfrm>
            <a:off x="2788035" y="4200986"/>
            <a:ext cx="1619655" cy="1214012"/>
          </a:xfrm>
          <a:prstGeom prst="rect">
            <a:avLst/>
          </a:prstGeom>
        </p:spPr>
      </p:pic>
      <p:pic>
        <p:nvPicPr>
          <p:cNvPr id="50" name="Immagine 49"/>
          <p:cNvPicPr>
            <a:picLocks noChangeAspect="1"/>
          </p:cNvPicPr>
          <p:nvPr/>
        </p:nvPicPr>
        <p:blipFill>
          <a:blip r:embed="rId20">
            <a:lum contrast="40000"/>
          </a:blip>
          <a:stretch>
            <a:fillRect/>
          </a:stretch>
        </p:blipFill>
        <p:spPr>
          <a:xfrm>
            <a:off x="598714" y="4200986"/>
            <a:ext cx="1618683" cy="1214012"/>
          </a:xfrm>
          <a:prstGeom prst="rect">
            <a:avLst/>
          </a:prstGeom>
        </p:spPr>
      </p:pic>
      <p:cxnSp>
        <p:nvCxnSpPr>
          <p:cNvPr id="25" name="Connettore diritto 24"/>
          <p:cNvCxnSpPr/>
          <p:nvPr/>
        </p:nvCxnSpPr>
        <p:spPr>
          <a:xfrm>
            <a:off x="643555" y="1588903"/>
            <a:ext cx="144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Connettore diritto 25"/>
          <p:cNvCxnSpPr/>
          <p:nvPr/>
        </p:nvCxnSpPr>
        <p:spPr>
          <a:xfrm>
            <a:off x="643555" y="2838583"/>
            <a:ext cx="144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Connettore diritto 26"/>
          <p:cNvCxnSpPr/>
          <p:nvPr/>
        </p:nvCxnSpPr>
        <p:spPr>
          <a:xfrm>
            <a:off x="643555" y="4103503"/>
            <a:ext cx="144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Connettore diritto 27"/>
          <p:cNvCxnSpPr/>
          <p:nvPr/>
        </p:nvCxnSpPr>
        <p:spPr>
          <a:xfrm>
            <a:off x="643555" y="5360803"/>
            <a:ext cx="144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Connettore diritto 28"/>
          <p:cNvCxnSpPr/>
          <p:nvPr/>
        </p:nvCxnSpPr>
        <p:spPr>
          <a:xfrm>
            <a:off x="2845735" y="1588903"/>
            <a:ext cx="144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Connettore diritto 29"/>
          <p:cNvCxnSpPr/>
          <p:nvPr/>
        </p:nvCxnSpPr>
        <p:spPr>
          <a:xfrm>
            <a:off x="2845735" y="2838583"/>
            <a:ext cx="144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Connettore diritto 30"/>
          <p:cNvCxnSpPr/>
          <p:nvPr/>
        </p:nvCxnSpPr>
        <p:spPr>
          <a:xfrm>
            <a:off x="2845735" y="4103503"/>
            <a:ext cx="144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Connettore diritto 31"/>
          <p:cNvCxnSpPr/>
          <p:nvPr/>
        </p:nvCxnSpPr>
        <p:spPr>
          <a:xfrm>
            <a:off x="2845735" y="5360803"/>
            <a:ext cx="144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Connettore diritto 32"/>
          <p:cNvCxnSpPr/>
          <p:nvPr/>
        </p:nvCxnSpPr>
        <p:spPr>
          <a:xfrm>
            <a:off x="5040295" y="1588903"/>
            <a:ext cx="144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Connettore diritto 33"/>
          <p:cNvCxnSpPr/>
          <p:nvPr/>
        </p:nvCxnSpPr>
        <p:spPr>
          <a:xfrm>
            <a:off x="5040295" y="2838583"/>
            <a:ext cx="144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Connettore diritto 50"/>
          <p:cNvCxnSpPr/>
          <p:nvPr/>
        </p:nvCxnSpPr>
        <p:spPr>
          <a:xfrm>
            <a:off x="5040295" y="4103503"/>
            <a:ext cx="144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Connettore diritto 51"/>
          <p:cNvCxnSpPr/>
          <p:nvPr/>
        </p:nvCxnSpPr>
        <p:spPr>
          <a:xfrm>
            <a:off x="5040295" y="5360803"/>
            <a:ext cx="144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1172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10093" y="1811382"/>
            <a:ext cx="463588" cy="307777"/>
          </a:xfrm>
          <a:prstGeom prst="rect">
            <a:avLst/>
          </a:prstGeom>
          <a:noFill/>
        </p:spPr>
        <p:txBody>
          <a:bodyPr wrap="none" rtlCol="0">
            <a:spAutoFit/>
          </a:bodyPr>
          <a:lstStyle/>
          <a:p>
            <a:pPr algn="ctr"/>
            <a:r>
              <a:rPr lang="it-IT" sz="1400" err="1">
                <a:latin typeface="Arial" panose="020B0604020202020204" pitchFamily="34" charset="0"/>
                <a:cs typeface="Arial" panose="020B0604020202020204" pitchFamily="34" charset="0"/>
              </a:rPr>
              <a:t>Pre</a:t>
            </a:r>
            <a:endParaRPr lang="it-IT" sz="1400">
              <a:latin typeface="Arial" panose="020B0604020202020204" pitchFamily="34" charset="0"/>
              <a:cs typeface="Arial" panose="020B0604020202020204" pitchFamily="34" charset="0"/>
            </a:endParaRPr>
          </a:p>
        </p:txBody>
      </p:sp>
      <p:sp>
        <p:nvSpPr>
          <p:cNvPr id="7" name="CasellaDiTesto 6"/>
          <p:cNvSpPr txBox="1"/>
          <p:nvPr/>
        </p:nvSpPr>
        <p:spPr>
          <a:xfrm>
            <a:off x="4405618" y="1811382"/>
            <a:ext cx="906018" cy="307777"/>
          </a:xfrm>
          <a:prstGeom prst="rect">
            <a:avLst/>
          </a:prstGeom>
          <a:noFill/>
        </p:spPr>
        <p:txBody>
          <a:bodyPr wrap="none" rtlCol="0">
            <a:spAutoFit/>
          </a:bodyPr>
          <a:lstStyle/>
          <a:p>
            <a:pPr algn="ctr"/>
            <a:r>
              <a:rPr lang="it-IT" sz="1400" err="1">
                <a:latin typeface="Arial" panose="020B0604020202020204" pitchFamily="34" charset="0"/>
                <a:cs typeface="Arial" panose="020B0604020202020204" pitchFamily="34" charset="0"/>
              </a:rPr>
              <a:t>Pre+post</a:t>
            </a:r>
            <a:endParaRPr lang="it-IT" sz="1400">
              <a:latin typeface="Arial" panose="020B0604020202020204" pitchFamily="34" charset="0"/>
              <a:cs typeface="Arial" panose="020B0604020202020204" pitchFamily="34" charset="0"/>
            </a:endParaRPr>
          </a:p>
        </p:txBody>
      </p:sp>
      <p:sp>
        <p:nvSpPr>
          <p:cNvPr id="8" name="CasellaDiTesto 7"/>
          <p:cNvSpPr txBox="1"/>
          <p:nvPr/>
        </p:nvSpPr>
        <p:spPr>
          <a:xfrm>
            <a:off x="213103" y="5600127"/>
            <a:ext cx="6474279" cy="1200329"/>
          </a:xfrm>
          <a:prstGeom prst="rect">
            <a:avLst/>
          </a:prstGeom>
          <a:noFill/>
        </p:spPr>
        <p:txBody>
          <a:bodyPr wrap="square" rtlCol="0">
            <a:spAutoFit/>
          </a:bodyPr>
          <a:lstStyle/>
          <a:p>
            <a:r>
              <a:rPr lang="it-IT" sz="1200" b="1">
                <a:latin typeface="Arial" panose="020B0604020202020204" pitchFamily="34" charset="0"/>
                <a:cs typeface="Arial" panose="020B0604020202020204" pitchFamily="34" charset="0"/>
              </a:rPr>
              <a:t>Figure S5</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Pre-exposure</a:t>
            </a:r>
            <a:r>
              <a:rPr lang="it-IT" sz="1200">
                <a:latin typeface="Arial" panose="020B0604020202020204" pitchFamily="34" charset="0"/>
                <a:cs typeface="Arial" panose="020B0604020202020204" pitchFamily="34" charset="0"/>
              </a:rPr>
              <a:t> to Eo33-EV </a:t>
            </a:r>
            <a:r>
              <a:rPr lang="it-IT" sz="1200" err="1">
                <a:latin typeface="Arial" panose="020B0604020202020204" pitchFamily="34" charset="0"/>
                <a:cs typeface="Arial" panose="020B0604020202020204" pitchFamily="34" charset="0"/>
              </a:rPr>
              <a:t>is</a:t>
            </a:r>
            <a:r>
              <a:rPr lang="it-IT" sz="1200">
                <a:latin typeface="Arial" panose="020B0604020202020204" pitchFamily="34" charset="0"/>
                <a:cs typeface="Arial" panose="020B0604020202020204" pitchFamily="34" charset="0"/>
              </a:rPr>
              <a:t> </a:t>
            </a:r>
            <a:r>
              <a:rPr lang="it-IT" sz="1200" err="1">
                <a:latin typeface="Arial" panose="020B0604020202020204" pitchFamily="34" charset="0"/>
                <a:cs typeface="Arial" panose="020B0604020202020204" pitchFamily="34" charset="0"/>
              </a:rPr>
              <a:t>sufficient</a:t>
            </a:r>
            <a:r>
              <a:rPr lang="it-IT" sz="1200">
                <a:latin typeface="Arial" panose="020B0604020202020204" pitchFamily="34" charset="0"/>
                <a:cs typeface="Arial" panose="020B0604020202020204" pitchFamily="34" charset="0"/>
              </a:rPr>
              <a:t> to </a:t>
            </a:r>
            <a:r>
              <a:rPr lang="it-IT" sz="1200" err="1">
                <a:latin typeface="Arial" panose="020B0604020202020204" pitchFamily="34" charset="0"/>
                <a:cs typeface="Arial" panose="020B0604020202020204" pitchFamily="34" charset="0"/>
              </a:rPr>
              <a:t>inhibit</a:t>
            </a:r>
            <a:r>
              <a:rPr lang="it-IT" sz="1200">
                <a:latin typeface="Arial" panose="020B0604020202020204" pitchFamily="34" charset="0"/>
                <a:cs typeface="Arial" panose="020B0604020202020204" pitchFamily="34" charset="0"/>
              </a:rPr>
              <a:t> melanoma </a:t>
            </a:r>
            <a:r>
              <a:rPr lang="it-IT" sz="1200" err="1">
                <a:latin typeface="Arial" panose="020B0604020202020204" pitchFamily="34" charset="0"/>
                <a:cs typeface="Arial" panose="020B0604020202020204" pitchFamily="34" charset="0"/>
              </a:rPr>
              <a:t>migration</a:t>
            </a:r>
            <a:r>
              <a:rPr lang="it-IT" sz="1200">
                <a:latin typeface="Arial" panose="020B0604020202020204" pitchFamily="34" charset="0"/>
                <a:cs typeface="Arial" panose="020B0604020202020204" pitchFamily="34" charset="0"/>
              </a:rPr>
              <a:t> in a </a:t>
            </a:r>
            <a:r>
              <a:rPr lang="it-IT" sz="1200" err="1">
                <a:latin typeface="Arial" panose="020B0604020202020204" pitchFamily="34" charset="0"/>
                <a:cs typeface="Arial" panose="020B0604020202020204" pitchFamily="34" charset="0"/>
              </a:rPr>
              <a:t>wound-healing</a:t>
            </a:r>
            <a:r>
              <a:rPr lang="it-IT" sz="1200">
                <a:latin typeface="Arial" panose="020B0604020202020204" pitchFamily="34" charset="0"/>
                <a:cs typeface="Arial" panose="020B0604020202020204" pitchFamily="34" charset="0"/>
              </a:rPr>
              <a:t> scratch </a:t>
            </a:r>
            <a:r>
              <a:rPr lang="it-IT" sz="1200" err="1">
                <a:latin typeface="Arial" panose="020B0604020202020204" pitchFamily="34" charset="0"/>
                <a:cs typeface="Arial" panose="020B0604020202020204" pitchFamily="34" charset="0"/>
              </a:rPr>
              <a:t>assay</a:t>
            </a:r>
            <a:r>
              <a:rPr lang="it-IT" sz="1200">
                <a:latin typeface="Arial" panose="020B0604020202020204" pitchFamily="34" charset="0"/>
                <a:cs typeface="Arial" panose="020B0604020202020204" pitchFamily="34" charset="0"/>
              </a:rPr>
              <a:t>  </a:t>
            </a:r>
            <a:r>
              <a:rPr lang="en-US" sz="1200">
                <a:latin typeface="Arial" panose="020B0604020202020204" pitchFamily="34" charset="0"/>
                <a:cs typeface="Arial" panose="020B0604020202020204" pitchFamily="34" charset="0"/>
              </a:rPr>
              <a:t>B16 cells were either left untreated or exposed to Eo5-EV or Eo33-EV for 24 h before the scratch only (Pre) or further treated with the EV after the scratch (</a:t>
            </a:r>
            <a:r>
              <a:rPr lang="en-US" sz="1200" err="1">
                <a:latin typeface="Arial" panose="020B0604020202020204" pitchFamily="34" charset="0"/>
                <a:cs typeface="Arial" panose="020B0604020202020204" pitchFamily="34" charset="0"/>
              </a:rPr>
              <a:t>Pre+post</a:t>
            </a:r>
            <a:r>
              <a:rPr lang="en-US" sz="1200">
                <a:latin typeface="Arial" panose="020B0604020202020204" pitchFamily="34" charset="0"/>
                <a:cs typeface="Arial" panose="020B0604020202020204" pitchFamily="34" charset="0"/>
              </a:rPr>
              <a:t>). Cell migration to the wounded area was monitored by microscopy analysis. Data represent the quantification of cell-free area by </a:t>
            </a:r>
            <a:r>
              <a:rPr lang="en-US" sz="1200" err="1">
                <a:latin typeface="Arial" panose="020B0604020202020204" pitchFamily="34" charset="0"/>
                <a:cs typeface="Arial" panose="020B0604020202020204" pitchFamily="34" charset="0"/>
              </a:rPr>
              <a:t>ImageJ</a:t>
            </a:r>
            <a:r>
              <a:rPr lang="en-US" sz="1200">
                <a:latin typeface="Arial" panose="020B0604020202020204" pitchFamily="34" charset="0"/>
                <a:cs typeface="Arial" panose="020B0604020202020204" pitchFamily="34" charset="0"/>
              </a:rPr>
              <a:t> analysis (24 h). Mean ± SD of several fields from culture triplicates is shown. ****</a:t>
            </a:r>
            <a:r>
              <a:rPr lang="en-US" sz="1200" i="1">
                <a:latin typeface="Arial" panose="020B0604020202020204" pitchFamily="34" charset="0"/>
                <a:cs typeface="Arial" panose="020B0604020202020204" pitchFamily="34" charset="0"/>
              </a:rPr>
              <a:t>P</a:t>
            </a:r>
            <a:r>
              <a:rPr lang="en-US" sz="1200">
                <a:latin typeface="Arial" panose="020B0604020202020204" pitchFamily="34" charset="0"/>
                <a:cs typeface="Arial" panose="020B0604020202020204" pitchFamily="34" charset="0"/>
              </a:rPr>
              <a:t>&lt;0.0001.</a:t>
            </a:r>
            <a:endParaRPr lang="it-IT" sz="1200" b="1">
              <a:latin typeface="Arial" panose="020B0604020202020204" pitchFamily="34" charset="0"/>
              <a:cs typeface="Arial" panose="020B0604020202020204" pitchFamily="34" charset="0"/>
            </a:endParaRPr>
          </a:p>
        </p:txBody>
      </p:sp>
      <p:graphicFrame>
        <p:nvGraphicFramePr>
          <p:cNvPr id="9" name="Oggetto 8">
            <a:extLst>
              <a:ext uri="{FF2B5EF4-FFF2-40B4-BE49-F238E27FC236}">
                <a16:creationId xmlns:a16="http://schemas.microsoft.com/office/drawing/2014/main" id="{E88ABF9F-760E-4B33-A4A4-B07182B86FB3}"/>
              </a:ext>
            </a:extLst>
          </p:cNvPr>
          <p:cNvGraphicFramePr>
            <a:graphicFrameLocks noChangeAspect="1"/>
          </p:cNvGraphicFramePr>
          <p:nvPr>
            <p:extLst>
              <p:ext uri="{D42A27DB-BD31-4B8C-83A1-F6EECF244321}">
                <p14:modId xmlns:p14="http://schemas.microsoft.com/office/powerpoint/2010/main" val="2075238495"/>
              </p:ext>
            </p:extLst>
          </p:nvPr>
        </p:nvGraphicFramePr>
        <p:xfrm>
          <a:off x="450850" y="2655888"/>
          <a:ext cx="3001963" cy="2112962"/>
        </p:xfrm>
        <a:graphic>
          <a:graphicData uri="http://schemas.openxmlformats.org/presentationml/2006/ole">
            <mc:AlternateContent xmlns:mc="http://schemas.openxmlformats.org/markup-compatibility/2006">
              <mc:Choice xmlns:v="urn:schemas-microsoft-com:vml" Requires="v">
                <p:oleObj spid="_x0000_s7180" name="Prism Project" r:id="rId3" imgW="3528000" imgH="2484000" progId="Prism5.Document">
                  <p:embed/>
                </p:oleObj>
              </mc:Choice>
              <mc:Fallback>
                <p:oleObj name="Prism Project" r:id="rId3" imgW="3528000" imgH="2484000" progId="Prism5.Document">
                  <p:embed/>
                  <p:pic>
                    <p:nvPicPr>
                      <p:cNvPr id="2" name="Oggetto 1">
                        <a:extLst>
                          <a:ext uri="{FF2B5EF4-FFF2-40B4-BE49-F238E27FC236}">
                            <a16:creationId xmlns:a16="http://schemas.microsoft.com/office/drawing/2014/main" id="{12015FCC-D146-4D49-9C7C-69B018089F04}"/>
                          </a:ext>
                        </a:extLst>
                      </p:cNvPr>
                      <p:cNvPicPr/>
                      <p:nvPr/>
                    </p:nvPicPr>
                    <p:blipFill>
                      <a:blip r:embed="rId4"/>
                      <a:stretch>
                        <a:fillRect/>
                      </a:stretch>
                    </p:blipFill>
                    <p:spPr>
                      <a:xfrm>
                        <a:off x="450850" y="2655888"/>
                        <a:ext cx="3001963" cy="2112962"/>
                      </a:xfrm>
                      <a:prstGeom prst="rect">
                        <a:avLst/>
                      </a:prstGeom>
                    </p:spPr>
                  </p:pic>
                </p:oleObj>
              </mc:Fallback>
            </mc:AlternateContent>
          </a:graphicData>
        </a:graphic>
      </p:graphicFrame>
      <p:graphicFrame>
        <p:nvGraphicFramePr>
          <p:cNvPr id="10" name="Oggetto 9">
            <a:extLst>
              <a:ext uri="{FF2B5EF4-FFF2-40B4-BE49-F238E27FC236}">
                <a16:creationId xmlns:a16="http://schemas.microsoft.com/office/drawing/2014/main" id="{C44BDE39-BE51-4145-8F86-18C83D9F33DF}"/>
              </a:ext>
            </a:extLst>
          </p:cNvPr>
          <p:cNvGraphicFramePr>
            <a:graphicFrameLocks noChangeAspect="1"/>
          </p:cNvGraphicFramePr>
          <p:nvPr>
            <p:extLst>
              <p:ext uri="{D42A27DB-BD31-4B8C-83A1-F6EECF244321}">
                <p14:modId xmlns:p14="http://schemas.microsoft.com/office/powerpoint/2010/main" val="3168144362"/>
              </p:ext>
            </p:extLst>
          </p:nvPr>
        </p:nvGraphicFramePr>
        <p:xfrm>
          <a:off x="3279775" y="2654300"/>
          <a:ext cx="2971800" cy="2114550"/>
        </p:xfrm>
        <a:graphic>
          <a:graphicData uri="http://schemas.openxmlformats.org/presentationml/2006/ole">
            <mc:AlternateContent xmlns:mc="http://schemas.openxmlformats.org/markup-compatibility/2006">
              <mc:Choice xmlns:v="urn:schemas-microsoft-com:vml" Requires="v">
                <p:oleObj spid="_x0000_s7181" name="Prism Project" r:id="rId5" imgW="3492000" imgH="2484000" progId="Prism5.Document">
                  <p:embed/>
                </p:oleObj>
              </mc:Choice>
              <mc:Fallback>
                <p:oleObj name="Prism Project" r:id="rId5" imgW="3492000" imgH="2484000" progId="Prism5.Document">
                  <p:embed/>
                  <p:pic>
                    <p:nvPicPr>
                      <p:cNvPr id="3" name="Oggetto 2">
                        <a:extLst>
                          <a:ext uri="{FF2B5EF4-FFF2-40B4-BE49-F238E27FC236}">
                            <a16:creationId xmlns:a16="http://schemas.microsoft.com/office/drawing/2014/main" id="{476B99F8-993E-453D-893A-15803DD91CCB}"/>
                          </a:ext>
                        </a:extLst>
                      </p:cNvPr>
                      <p:cNvPicPr/>
                      <p:nvPr/>
                    </p:nvPicPr>
                    <p:blipFill>
                      <a:blip r:embed="rId6"/>
                      <a:stretch>
                        <a:fillRect/>
                      </a:stretch>
                    </p:blipFill>
                    <p:spPr>
                      <a:xfrm>
                        <a:off x="3279775" y="2654300"/>
                        <a:ext cx="2971800" cy="2114550"/>
                      </a:xfrm>
                      <a:prstGeom prst="rect">
                        <a:avLst/>
                      </a:prstGeom>
                    </p:spPr>
                  </p:pic>
                </p:oleObj>
              </mc:Fallback>
            </mc:AlternateContent>
          </a:graphicData>
        </a:graphic>
      </p:graphicFrame>
    </p:spTree>
    <p:extLst>
      <p:ext uri="{BB962C8B-B14F-4D97-AF65-F5344CB8AC3E}">
        <p14:creationId xmlns:p14="http://schemas.microsoft.com/office/powerpoint/2010/main" val="625573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170639" y="96487"/>
            <a:ext cx="1459054" cy="276999"/>
          </a:xfrm>
          <a:prstGeom prst="rect">
            <a:avLst/>
          </a:prstGeom>
          <a:noFill/>
        </p:spPr>
        <p:txBody>
          <a:bodyPr wrap="none" rtlCol="0">
            <a:spAutoFit/>
          </a:bodyPr>
          <a:lstStyle/>
          <a:p>
            <a:r>
              <a:rPr lang="it-IT" sz="1200" b="1">
                <a:solidFill>
                  <a:srgbClr val="FF0000"/>
                </a:solidFill>
                <a:latin typeface="Arial" panose="020B0604020202020204" pitchFamily="34" charset="0"/>
                <a:cs typeface="Arial" panose="020B0604020202020204" pitchFamily="34" charset="0"/>
              </a:rPr>
              <a:t>Eo5-EV </a:t>
            </a:r>
            <a:r>
              <a:rPr lang="it-IT" sz="1200" b="1" err="1">
                <a:solidFill>
                  <a:srgbClr val="FF0000"/>
                </a:solidFill>
                <a:latin typeface="Arial" panose="020B0604020202020204" pitchFamily="34" charset="0"/>
                <a:cs typeface="Arial" panose="020B0604020202020204" pitchFamily="34" charset="0"/>
              </a:rPr>
              <a:t>signature</a:t>
            </a:r>
            <a:endParaRPr lang="it-IT" sz="1200" b="1">
              <a:solidFill>
                <a:srgbClr val="FF0000"/>
              </a:solidFill>
              <a:latin typeface="Arial" panose="020B0604020202020204" pitchFamily="34" charset="0"/>
              <a:cs typeface="Arial" panose="020B0604020202020204" pitchFamily="34" charset="0"/>
            </a:endParaRPr>
          </a:p>
        </p:txBody>
      </p:sp>
      <p:sp>
        <p:nvSpPr>
          <p:cNvPr id="5" name="CasellaDiTesto 4"/>
          <p:cNvSpPr txBox="1"/>
          <p:nvPr/>
        </p:nvSpPr>
        <p:spPr>
          <a:xfrm>
            <a:off x="4501901" y="96487"/>
            <a:ext cx="1544012" cy="276999"/>
          </a:xfrm>
          <a:prstGeom prst="rect">
            <a:avLst/>
          </a:prstGeom>
          <a:noFill/>
        </p:spPr>
        <p:txBody>
          <a:bodyPr wrap="none" rtlCol="0">
            <a:spAutoFit/>
          </a:bodyPr>
          <a:lstStyle/>
          <a:p>
            <a:r>
              <a:rPr lang="it-IT" sz="1200" b="1">
                <a:solidFill>
                  <a:srgbClr val="0000FF"/>
                </a:solidFill>
                <a:latin typeface="Arial" panose="020B0604020202020204" pitchFamily="34" charset="0"/>
                <a:cs typeface="Arial" panose="020B0604020202020204" pitchFamily="34" charset="0"/>
              </a:rPr>
              <a:t>Eo33-EV </a:t>
            </a:r>
            <a:r>
              <a:rPr lang="it-IT" sz="1200" b="1" err="1">
                <a:solidFill>
                  <a:srgbClr val="0000FF"/>
                </a:solidFill>
                <a:latin typeface="Arial" panose="020B0604020202020204" pitchFamily="34" charset="0"/>
                <a:cs typeface="Arial" panose="020B0604020202020204" pitchFamily="34" charset="0"/>
              </a:rPr>
              <a:t>signature</a:t>
            </a:r>
            <a:endParaRPr lang="it-IT" sz="1200" b="1">
              <a:solidFill>
                <a:srgbClr val="0000FF"/>
              </a:solidFill>
              <a:latin typeface="Arial" panose="020B0604020202020204" pitchFamily="34" charset="0"/>
              <a:cs typeface="Arial" panose="020B0604020202020204" pitchFamily="34" charset="0"/>
            </a:endParaRPr>
          </a:p>
        </p:txBody>
      </p:sp>
      <p:grpSp>
        <p:nvGrpSpPr>
          <p:cNvPr id="18" name="Gruppo 17"/>
          <p:cNvGrpSpPr>
            <a:grpSpLocks noChangeAspect="1"/>
          </p:cNvGrpSpPr>
          <p:nvPr/>
        </p:nvGrpSpPr>
        <p:grpSpPr>
          <a:xfrm>
            <a:off x="109413" y="422660"/>
            <a:ext cx="3325474" cy="3524490"/>
            <a:chOff x="663887" y="4211960"/>
            <a:chExt cx="3325474" cy="3524490"/>
          </a:xfrm>
        </p:grpSpPr>
        <p:pic>
          <p:nvPicPr>
            <p:cNvPr id="9" name="Immagine 8"/>
            <p:cNvPicPr>
              <a:picLocks noChangeAspect="1"/>
            </p:cNvPicPr>
            <p:nvPr/>
          </p:nvPicPr>
          <p:blipFill rotWithShape="1">
            <a:blip r:embed="rId2">
              <a:extLst>
                <a:ext uri="{28A0092B-C50C-407E-A947-70E740481C1C}">
                  <a14:useLocalDpi xmlns:a14="http://schemas.microsoft.com/office/drawing/2010/main" val="0"/>
                </a:ext>
              </a:extLst>
            </a:blip>
            <a:srcRect l="33858" t="14628" b="3492"/>
            <a:stretch/>
          </p:blipFill>
          <p:spPr>
            <a:xfrm>
              <a:off x="1340768" y="4211960"/>
              <a:ext cx="2648593" cy="3418243"/>
            </a:xfrm>
            <a:prstGeom prst="rect">
              <a:avLst/>
            </a:prstGeom>
          </p:spPr>
        </p:pic>
        <p:pic>
          <p:nvPicPr>
            <p:cNvPr id="15" name="Immagine 14"/>
            <p:cNvPicPr>
              <a:picLocks/>
            </p:cNvPicPr>
            <p:nvPr/>
          </p:nvPicPr>
          <p:blipFill rotWithShape="1">
            <a:blip r:embed="rId2">
              <a:extLst>
                <a:ext uri="{28A0092B-C50C-407E-A947-70E740481C1C}">
                  <a14:useLocalDpi xmlns:a14="http://schemas.microsoft.com/office/drawing/2010/main" val="0"/>
                </a:ext>
              </a:extLst>
            </a:blip>
            <a:srcRect t="14628" r="65451"/>
            <a:stretch/>
          </p:blipFill>
          <p:spPr>
            <a:xfrm>
              <a:off x="663887" y="4211960"/>
              <a:ext cx="720000" cy="3524490"/>
            </a:xfrm>
            <a:prstGeom prst="rect">
              <a:avLst/>
            </a:prstGeom>
          </p:spPr>
        </p:pic>
      </p:grpSp>
      <p:grpSp>
        <p:nvGrpSpPr>
          <p:cNvPr id="17" name="Gruppo 16"/>
          <p:cNvGrpSpPr/>
          <p:nvPr/>
        </p:nvGrpSpPr>
        <p:grpSpPr>
          <a:xfrm>
            <a:off x="3467017" y="168494"/>
            <a:ext cx="3280458" cy="5256585"/>
            <a:chOff x="4541030" y="3923927"/>
            <a:chExt cx="3280458" cy="5256585"/>
          </a:xfrm>
        </p:grpSpPr>
        <p:pic>
          <p:nvPicPr>
            <p:cNvPr id="7" name="Immagine 6"/>
            <p:cNvPicPr>
              <a:picLocks noChangeAspect="1"/>
            </p:cNvPicPr>
            <p:nvPr/>
          </p:nvPicPr>
          <p:blipFill rotWithShape="1">
            <a:blip r:embed="rId3">
              <a:extLst>
                <a:ext uri="{28A0092B-C50C-407E-A947-70E740481C1C}">
                  <a14:useLocalDpi xmlns:a14="http://schemas.microsoft.com/office/drawing/2010/main" val="0"/>
                </a:ext>
              </a:extLst>
            </a:blip>
            <a:srcRect l="32720" t="44486" b="2720"/>
            <a:stretch/>
          </p:blipFill>
          <p:spPr>
            <a:xfrm>
              <a:off x="5157192" y="6012159"/>
              <a:ext cx="2664296" cy="3168353"/>
            </a:xfrm>
            <a:prstGeom prst="rect">
              <a:avLst/>
            </a:prstGeom>
          </p:spPr>
        </p:pic>
        <p:pic>
          <p:nvPicPr>
            <p:cNvPr id="16" name="Immagine 15"/>
            <p:cNvPicPr>
              <a:picLocks/>
            </p:cNvPicPr>
            <p:nvPr/>
          </p:nvPicPr>
          <p:blipFill rotWithShape="1">
            <a:blip r:embed="rId3">
              <a:extLst>
                <a:ext uri="{28A0092B-C50C-407E-A947-70E740481C1C}">
                  <a14:useLocalDpi xmlns:a14="http://schemas.microsoft.com/office/drawing/2010/main" val="0"/>
                </a:ext>
              </a:extLst>
            </a:blip>
            <a:srcRect t="9691" r="66977" b="3920"/>
            <a:stretch/>
          </p:blipFill>
          <p:spPr>
            <a:xfrm>
              <a:off x="4541030" y="3923927"/>
              <a:ext cx="720000" cy="5184577"/>
            </a:xfrm>
            <a:prstGeom prst="rect">
              <a:avLst/>
            </a:prstGeom>
          </p:spPr>
        </p:pic>
      </p:grpSp>
      <p:grpSp>
        <p:nvGrpSpPr>
          <p:cNvPr id="25" name="Gruppo 24"/>
          <p:cNvGrpSpPr/>
          <p:nvPr/>
        </p:nvGrpSpPr>
        <p:grpSpPr>
          <a:xfrm>
            <a:off x="2445683" y="3923928"/>
            <a:ext cx="551271" cy="1180907"/>
            <a:chOff x="2171913" y="7699592"/>
            <a:chExt cx="591765" cy="1337206"/>
          </a:xfrm>
        </p:grpSpPr>
        <p:pic>
          <p:nvPicPr>
            <p:cNvPr id="14" name="Immagine 13"/>
            <p:cNvPicPr>
              <a:picLocks noChangeAspect="1"/>
            </p:cNvPicPr>
            <p:nvPr/>
          </p:nvPicPr>
          <p:blipFill rotWithShape="1">
            <a:blip r:embed="rId4">
              <a:extLst>
                <a:ext uri="{28A0092B-C50C-407E-A947-70E740481C1C}">
                  <a14:useLocalDpi xmlns:a14="http://schemas.microsoft.com/office/drawing/2010/main" val="0"/>
                </a:ext>
              </a:extLst>
            </a:blip>
            <a:srcRect l="37965" t="6974" r="26091" b="89374"/>
            <a:stretch/>
          </p:blipFill>
          <p:spPr>
            <a:xfrm rot="16200000">
              <a:off x="2052329" y="8212167"/>
              <a:ext cx="1223923" cy="198774"/>
            </a:xfrm>
            <a:prstGeom prst="rect">
              <a:avLst/>
            </a:prstGeom>
          </p:spPr>
        </p:pic>
        <p:sp>
          <p:nvSpPr>
            <p:cNvPr id="22" name="CasellaDiTesto 21"/>
            <p:cNvSpPr txBox="1"/>
            <p:nvPr/>
          </p:nvSpPr>
          <p:spPr>
            <a:xfrm>
              <a:off x="2171913" y="7781002"/>
              <a:ext cx="463226" cy="278810"/>
            </a:xfrm>
            <a:prstGeom prst="rect">
              <a:avLst/>
            </a:prstGeom>
            <a:noFill/>
          </p:spPr>
          <p:txBody>
            <a:bodyPr wrap="none" rtlCol="0">
              <a:spAutoFit/>
            </a:bodyPr>
            <a:lstStyle/>
            <a:p>
              <a:pPr algn="r"/>
              <a:r>
                <a:rPr lang="it-IT" sz="1000">
                  <a:latin typeface="Arial" panose="020B0604020202020204" pitchFamily="34" charset="0"/>
                  <a:cs typeface="Arial" panose="020B0604020202020204" pitchFamily="34" charset="0"/>
                </a:rPr>
                <a:t>11.4</a:t>
              </a:r>
            </a:p>
          </p:txBody>
        </p:sp>
        <p:sp>
          <p:nvSpPr>
            <p:cNvPr id="23" name="CasellaDiTesto 22"/>
            <p:cNvSpPr txBox="1"/>
            <p:nvPr/>
          </p:nvSpPr>
          <p:spPr>
            <a:xfrm>
              <a:off x="2274144" y="8235078"/>
              <a:ext cx="360996" cy="246222"/>
            </a:xfrm>
            <a:prstGeom prst="rect">
              <a:avLst/>
            </a:prstGeom>
            <a:noFill/>
          </p:spPr>
          <p:txBody>
            <a:bodyPr wrap="none" rtlCol="0">
              <a:spAutoFit/>
            </a:bodyPr>
            <a:lstStyle/>
            <a:p>
              <a:pPr algn="r"/>
              <a:r>
                <a:rPr lang="it-IT" sz="1000">
                  <a:latin typeface="Arial" panose="020B0604020202020204" pitchFamily="34" charset="0"/>
                  <a:cs typeface="Arial" panose="020B0604020202020204" pitchFamily="34" charset="0"/>
                </a:rPr>
                <a:t>6.7</a:t>
              </a:r>
            </a:p>
          </p:txBody>
        </p:sp>
        <p:sp>
          <p:nvSpPr>
            <p:cNvPr id="24" name="CasellaDiTesto 23"/>
            <p:cNvSpPr txBox="1"/>
            <p:nvPr/>
          </p:nvSpPr>
          <p:spPr>
            <a:xfrm>
              <a:off x="2246316" y="8757988"/>
              <a:ext cx="387513" cy="278810"/>
            </a:xfrm>
            <a:prstGeom prst="rect">
              <a:avLst/>
            </a:prstGeom>
            <a:noFill/>
          </p:spPr>
          <p:txBody>
            <a:bodyPr wrap="none" rtlCol="0">
              <a:spAutoFit/>
            </a:bodyPr>
            <a:lstStyle/>
            <a:p>
              <a:pPr algn="r"/>
              <a:r>
                <a:rPr lang="it-IT" sz="1000">
                  <a:latin typeface="Arial" panose="020B0604020202020204" pitchFamily="34" charset="0"/>
                  <a:cs typeface="Arial" panose="020B0604020202020204" pitchFamily="34" charset="0"/>
                </a:rPr>
                <a:t>1.3</a:t>
              </a:r>
            </a:p>
          </p:txBody>
        </p:sp>
      </p:grpSp>
      <p:pic>
        <p:nvPicPr>
          <p:cNvPr id="3" name="Immagine 2"/>
          <p:cNvPicPr>
            <a:picLocks noChangeAspect="1"/>
          </p:cNvPicPr>
          <p:nvPr/>
        </p:nvPicPr>
        <p:blipFill rotWithShape="1">
          <a:blip r:embed="rId5"/>
          <a:srcRect l="7682"/>
          <a:stretch/>
        </p:blipFill>
        <p:spPr>
          <a:xfrm>
            <a:off x="476672" y="6101091"/>
            <a:ext cx="3024336" cy="1942077"/>
          </a:xfrm>
          <a:prstGeom prst="rect">
            <a:avLst/>
          </a:prstGeom>
        </p:spPr>
      </p:pic>
      <p:pic>
        <p:nvPicPr>
          <p:cNvPr id="8" name="Immagine 7"/>
          <p:cNvPicPr>
            <a:picLocks noChangeAspect="1"/>
          </p:cNvPicPr>
          <p:nvPr/>
        </p:nvPicPr>
        <p:blipFill rotWithShape="1">
          <a:blip r:embed="rId6"/>
          <a:srcRect l="7682" r="6593" b="2251"/>
          <a:stretch/>
        </p:blipFill>
        <p:spPr>
          <a:xfrm>
            <a:off x="4005064" y="5981414"/>
            <a:ext cx="2808312" cy="3127090"/>
          </a:xfrm>
          <a:prstGeom prst="rect">
            <a:avLst/>
          </a:prstGeom>
        </p:spPr>
      </p:pic>
      <p:pic>
        <p:nvPicPr>
          <p:cNvPr id="10" name="Immagine 9"/>
          <p:cNvPicPr>
            <a:picLocks noChangeAspect="1"/>
          </p:cNvPicPr>
          <p:nvPr/>
        </p:nvPicPr>
        <p:blipFill rotWithShape="1">
          <a:blip r:embed="rId7">
            <a:extLst>
              <a:ext uri="{28A0092B-C50C-407E-A947-70E740481C1C}">
                <a14:useLocalDpi xmlns:a14="http://schemas.microsoft.com/office/drawing/2010/main" val="0"/>
              </a:ext>
            </a:extLst>
          </a:blip>
          <a:srcRect l="34192" t="13662" r="42230" b="43548"/>
          <a:stretch/>
        </p:blipFill>
        <p:spPr>
          <a:xfrm>
            <a:off x="4235236" y="422660"/>
            <a:ext cx="932973" cy="1767964"/>
          </a:xfrm>
          <a:prstGeom prst="rect">
            <a:avLst/>
          </a:prstGeom>
        </p:spPr>
      </p:pic>
      <p:sp>
        <p:nvSpPr>
          <p:cNvPr id="26" name="CasellaDiTesto 25"/>
          <p:cNvSpPr txBox="1"/>
          <p:nvPr/>
        </p:nvSpPr>
        <p:spPr>
          <a:xfrm>
            <a:off x="1033842" y="5807169"/>
            <a:ext cx="1459054" cy="276999"/>
          </a:xfrm>
          <a:prstGeom prst="rect">
            <a:avLst/>
          </a:prstGeom>
          <a:noFill/>
        </p:spPr>
        <p:txBody>
          <a:bodyPr wrap="none" rtlCol="0">
            <a:spAutoFit/>
          </a:bodyPr>
          <a:lstStyle/>
          <a:p>
            <a:r>
              <a:rPr lang="it-IT" sz="1200" b="1">
                <a:solidFill>
                  <a:srgbClr val="FF0000"/>
                </a:solidFill>
                <a:latin typeface="Arial" panose="020B0604020202020204" pitchFamily="34" charset="0"/>
                <a:cs typeface="Arial" panose="020B0604020202020204" pitchFamily="34" charset="0"/>
              </a:rPr>
              <a:t>Eo5-EV </a:t>
            </a:r>
            <a:r>
              <a:rPr lang="it-IT" sz="1200" b="1" err="1">
                <a:solidFill>
                  <a:srgbClr val="FF0000"/>
                </a:solidFill>
                <a:latin typeface="Arial" panose="020B0604020202020204" pitchFamily="34" charset="0"/>
                <a:cs typeface="Arial" panose="020B0604020202020204" pitchFamily="34" charset="0"/>
              </a:rPr>
              <a:t>signature</a:t>
            </a:r>
            <a:endParaRPr lang="it-IT" sz="1200" b="1">
              <a:solidFill>
                <a:srgbClr val="FF0000"/>
              </a:solidFill>
              <a:latin typeface="Arial" panose="020B0604020202020204" pitchFamily="34" charset="0"/>
              <a:cs typeface="Arial" panose="020B0604020202020204" pitchFamily="34" charset="0"/>
            </a:endParaRPr>
          </a:p>
        </p:txBody>
      </p:sp>
      <p:sp>
        <p:nvSpPr>
          <p:cNvPr id="27" name="CasellaDiTesto 26"/>
          <p:cNvSpPr txBox="1"/>
          <p:nvPr/>
        </p:nvSpPr>
        <p:spPr>
          <a:xfrm>
            <a:off x="4494963" y="5807169"/>
            <a:ext cx="1544012" cy="276999"/>
          </a:xfrm>
          <a:prstGeom prst="rect">
            <a:avLst/>
          </a:prstGeom>
          <a:noFill/>
        </p:spPr>
        <p:txBody>
          <a:bodyPr wrap="none" rtlCol="0">
            <a:spAutoFit/>
          </a:bodyPr>
          <a:lstStyle/>
          <a:p>
            <a:r>
              <a:rPr lang="it-IT" sz="1200" b="1">
                <a:solidFill>
                  <a:srgbClr val="0000FF"/>
                </a:solidFill>
                <a:latin typeface="Arial" panose="020B0604020202020204" pitchFamily="34" charset="0"/>
                <a:cs typeface="Arial" panose="020B0604020202020204" pitchFamily="34" charset="0"/>
              </a:rPr>
              <a:t>Eo33-EV </a:t>
            </a:r>
            <a:r>
              <a:rPr lang="it-IT" sz="1200" b="1" err="1">
                <a:solidFill>
                  <a:srgbClr val="0000FF"/>
                </a:solidFill>
                <a:latin typeface="Arial" panose="020B0604020202020204" pitchFamily="34" charset="0"/>
                <a:cs typeface="Arial" panose="020B0604020202020204" pitchFamily="34" charset="0"/>
              </a:rPr>
              <a:t>signature</a:t>
            </a:r>
            <a:endParaRPr lang="it-IT" sz="1200" b="1">
              <a:solidFill>
                <a:srgbClr val="0000FF"/>
              </a:solidFill>
              <a:latin typeface="Arial" panose="020B0604020202020204" pitchFamily="34" charset="0"/>
              <a:cs typeface="Arial" panose="020B0604020202020204" pitchFamily="34" charset="0"/>
            </a:endParaRPr>
          </a:p>
        </p:txBody>
      </p:sp>
      <p:sp>
        <p:nvSpPr>
          <p:cNvPr id="11" name="CasellaDiTesto 10"/>
          <p:cNvSpPr txBox="1"/>
          <p:nvPr/>
        </p:nvSpPr>
        <p:spPr>
          <a:xfrm>
            <a:off x="9025" y="-16172"/>
            <a:ext cx="351378" cy="369332"/>
          </a:xfrm>
          <a:prstGeom prst="rect">
            <a:avLst/>
          </a:prstGeom>
          <a:noFill/>
        </p:spPr>
        <p:txBody>
          <a:bodyPr wrap="none" rtlCol="0">
            <a:spAutoFit/>
          </a:bodyPr>
          <a:lstStyle/>
          <a:p>
            <a:r>
              <a:rPr lang="it-IT">
                <a:latin typeface="Arial" panose="020B0604020202020204" pitchFamily="34" charset="0"/>
                <a:cs typeface="Arial" panose="020B0604020202020204" pitchFamily="34" charset="0"/>
              </a:rPr>
              <a:t>A</a:t>
            </a:r>
          </a:p>
        </p:txBody>
      </p:sp>
      <p:sp>
        <p:nvSpPr>
          <p:cNvPr id="28" name="CasellaDiTesto 27"/>
          <p:cNvSpPr txBox="1"/>
          <p:nvPr/>
        </p:nvSpPr>
        <p:spPr>
          <a:xfrm>
            <a:off x="0" y="5570820"/>
            <a:ext cx="351378" cy="369332"/>
          </a:xfrm>
          <a:prstGeom prst="rect">
            <a:avLst/>
          </a:prstGeom>
          <a:noFill/>
        </p:spPr>
        <p:txBody>
          <a:bodyPr wrap="none" rtlCol="0">
            <a:spAutoFit/>
          </a:bodyPr>
          <a:lstStyle/>
          <a:p>
            <a:r>
              <a:rPr lang="it-IT">
                <a:latin typeface="Arial" panose="020B0604020202020204" pitchFamily="34" charset="0"/>
                <a:cs typeface="Arial" panose="020B0604020202020204" pitchFamily="34" charset="0"/>
              </a:rPr>
              <a:t>B</a:t>
            </a:r>
          </a:p>
        </p:txBody>
      </p:sp>
      <p:sp>
        <p:nvSpPr>
          <p:cNvPr id="12" name="CasellaDiTesto 11"/>
          <p:cNvSpPr txBox="1"/>
          <p:nvPr/>
        </p:nvSpPr>
        <p:spPr>
          <a:xfrm>
            <a:off x="1985657" y="1940754"/>
            <a:ext cx="1305165" cy="246221"/>
          </a:xfrm>
          <a:prstGeom prst="rect">
            <a:avLst/>
          </a:prstGeom>
          <a:noFill/>
        </p:spPr>
        <p:txBody>
          <a:bodyPr wrap="none" rtlCol="0">
            <a:spAutoFit/>
          </a:bodyPr>
          <a:lstStyle/>
          <a:p>
            <a:r>
              <a:rPr lang="it-IT" sz="1000">
                <a:latin typeface="Arial" panose="020B0604020202020204" pitchFamily="34" charset="0"/>
                <a:cs typeface="Arial" panose="020B0604020202020204" pitchFamily="34" charset="0"/>
              </a:rPr>
              <a:t>ENSEMBL Gene ID</a:t>
            </a:r>
          </a:p>
        </p:txBody>
      </p:sp>
      <p:sp>
        <p:nvSpPr>
          <p:cNvPr id="29" name="CasellaDiTesto 28"/>
          <p:cNvSpPr txBox="1"/>
          <p:nvPr/>
        </p:nvSpPr>
        <p:spPr>
          <a:xfrm>
            <a:off x="5314221" y="1940755"/>
            <a:ext cx="1305165" cy="246221"/>
          </a:xfrm>
          <a:prstGeom prst="rect">
            <a:avLst/>
          </a:prstGeom>
          <a:noFill/>
        </p:spPr>
        <p:txBody>
          <a:bodyPr wrap="none" rtlCol="0">
            <a:spAutoFit/>
          </a:bodyPr>
          <a:lstStyle/>
          <a:p>
            <a:r>
              <a:rPr lang="it-IT" sz="1000">
                <a:latin typeface="Arial" panose="020B0604020202020204" pitchFamily="34" charset="0"/>
                <a:cs typeface="Arial" panose="020B0604020202020204" pitchFamily="34" charset="0"/>
              </a:rPr>
              <a:t>ENSEMBL Gene ID</a:t>
            </a:r>
          </a:p>
        </p:txBody>
      </p:sp>
      <p:sp>
        <p:nvSpPr>
          <p:cNvPr id="30" name="CasellaDiTesto 29"/>
          <p:cNvSpPr txBox="1"/>
          <p:nvPr/>
        </p:nvSpPr>
        <p:spPr>
          <a:xfrm rot="16200000">
            <a:off x="-399175" y="6667917"/>
            <a:ext cx="1455848" cy="400110"/>
          </a:xfrm>
          <a:prstGeom prst="rect">
            <a:avLst/>
          </a:prstGeom>
          <a:noFill/>
        </p:spPr>
        <p:txBody>
          <a:bodyPr wrap="none" rtlCol="0">
            <a:spAutoFit/>
          </a:bodyPr>
          <a:lstStyle/>
          <a:p>
            <a:pPr algn="ctr"/>
            <a:r>
              <a:rPr lang="it-IT" sz="1000">
                <a:latin typeface="Arial" panose="020B0604020202020204" pitchFamily="34" charset="0"/>
                <a:cs typeface="Arial" panose="020B0604020202020204" pitchFamily="34" charset="0"/>
              </a:rPr>
              <a:t>Eo5-EV </a:t>
            </a:r>
            <a:r>
              <a:rPr lang="it-IT" sz="1000" err="1">
                <a:latin typeface="Arial" panose="020B0604020202020204" pitchFamily="34" charset="0"/>
                <a:cs typeface="Arial" panose="020B0604020202020204" pitchFamily="34" charset="0"/>
              </a:rPr>
              <a:t>lncRNAs</a:t>
            </a:r>
            <a:endParaRPr lang="it-IT" sz="1000">
              <a:latin typeface="Arial" panose="020B0604020202020204" pitchFamily="34" charset="0"/>
              <a:cs typeface="Arial" panose="020B0604020202020204" pitchFamily="34" charset="0"/>
            </a:endParaRPr>
          </a:p>
          <a:p>
            <a:pPr algn="ctr"/>
            <a:r>
              <a:rPr lang="it-IT" sz="1000">
                <a:latin typeface="Arial" panose="020B0604020202020204" pitchFamily="34" charset="0"/>
                <a:cs typeface="Arial" panose="020B0604020202020204" pitchFamily="34" charset="0"/>
              </a:rPr>
              <a:t>(ENSEMBL Gene </a:t>
            </a:r>
            <a:r>
              <a:rPr lang="it-IT" sz="1000" err="1">
                <a:latin typeface="Arial" panose="020B0604020202020204" pitchFamily="34" charset="0"/>
                <a:cs typeface="Arial" panose="020B0604020202020204" pitchFamily="34" charset="0"/>
              </a:rPr>
              <a:t>IDs</a:t>
            </a:r>
            <a:r>
              <a:rPr lang="it-IT" sz="1000">
                <a:latin typeface="Arial" panose="020B0604020202020204" pitchFamily="34" charset="0"/>
                <a:cs typeface="Arial" panose="020B0604020202020204" pitchFamily="34" charset="0"/>
              </a:rPr>
              <a:t>)</a:t>
            </a:r>
          </a:p>
        </p:txBody>
      </p:sp>
      <p:sp>
        <p:nvSpPr>
          <p:cNvPr id="31" name="CasellaDiTesto 30"/>
          <p:cNvSpPr txBox="1"/>
          <p:nvPr/>
        </p:nvSpPr>
        <p:spPr>
          <a:xfrm rot="16200000">
            <a:off x="3066362" y="7260109"/>
            <a:ext cx="1455848" cy="400110"/>
          </a:xfrm>
          <a:prstGeom prst="rect">
            <a:avLst/>
          </a:prstGeom>
          <a:noFill/>
        </p:spPr>
        <p:txBody>
          <a:bodyPr wrap="none" rtlCol="0">
            <a:spAutoFit/>
          </a:bodyPr>
          <a:lstStyle/>
          <a:p>
            <a:pPr algn="ctr"/>
            <a:r>
              <a:rPr lang="it-IT" sz="1000">
                <a:latin typeface="Arial" panose="020B0604020202020204" pitchFamily="34" charset="0"/>
                <a:cs typeface="Arial" panose="020B0604020202020204" pitchFamily="34" charset="0"/>
              </a:rPr>
              <a:t>Eo5-EV </a:t>
            </a:r>
            <a:r>
              <a:rPr lang="it-IT" sz="1000" err="1">
                <a:latin typeface="Arial" panose="020B0604020202020204" pitchFamily="34" charset="0"/>
                <a:cs typeface="Arial" panose="020B0604020202020204" pitchFamily="34" charset="0"/>
              </a:rPr>
              <a:t>lncRNAs</a:t>
            </a:r>
            <a:endParaRPr lang="it-IT" sz="1000">
              <a:latin typeface="Arial" panose="020B0604020202020204" pitchFamily="34" charset="0"/>
              <a:cs typeface="Arial" panose="020B0604020202020204" pitchFamily="34" charset="0"/>
            </a:endParaRPr>
          </a:p>
          <a:p>
            <a:pPr algn="ctr"/>
            <a:r>
              <a:rPr lang="it-IT" sz="1000">
                <a:latin typeface="Arial" panose="020B0604020202020204" pitchFamily="34" charset="0"/>
                <a:cs typeface="Arial" panose="020B0604020202020204" pitchFamily="34" charset="0"/>
              </a:rPr>
              <a:t>(ENSEMBL Gene </a:t>
            </a:r>
            <a:r>
              <a:rPr lang="it-IT" sz="1000" err="1">
                <a:latin typeface="Arial" panose="020B0604020202020204" pitchFamily="34" charset="0"/>
                <a:cs typeface="Arial" panose="020B0604020202020204" pitchFamily="34" charset="0"/>
              </a:rPr>
              <a:t>IDs</a:t>
            </a:r>
            <a:r>
              <a:rPr lang="it-IT" sz="1000">
                <a:latin typeface="Arial" panose="020B0604020202020204" pitchFamily="34" charset="0"/>
                <a:cs typeface="Arial" panose="020B0604020202020204" pitchFamily="34" charset="0"/>
              </a:rPr>
              <a:t>)</a:t>
            </a:r>
          </a:p>
        </p:txBody>
      </p:sp>
      <p:sp>
        <p:nvSpPr>
          <p:cNvPr id="2" name="CasellaDiTesto 1"/>
          <p:cNvSpPr txBox="1"/>
          <p:nvPr/>
        </p:nvSpPr>
        <p:spPr>
          <a:xfrm rot="16200000">
            <a:off x="2425733" y="4425349"/>
            <a:ext cx="1249060" cy="246221"/>
          </a:xfrm>
          <a:prstGeom prst="rect">
            <a:avLst/>
          </a:prstGeom>
          <a:noFill/>
        </p:spPr>
        <p:txBody>
          <a:bodyPr wrap="none" rtlCol="0">
            <a:spAutoFit/>
          </a:bodyPr>
          <a:lstStyle/>
          <a:p>
            <a:r>
              <a:rPr lang="it-IT" sz="1000">
                <a:latin typeface="Arial" panose="020B0604020202020204" pitchFamily="34" charset="0"/>
                <a:cs typeface="Arial" panose="020B0604020202020204" pitchFamily="34" charset="0"/>
              </a:rPr>
              <a:t>Log</a:t>
            </a:r>
            <a:r>
              <a:rPr lang="it-IT" sz="1000" baseline="-25000">
                <a:latin typeface="Arial" panose="020B0604020202020204" pitchFamily="34" charset="0"/>
                <a:cs typeface="Arial" panose="020B0604020202020204" pitchFamily="34" charset="0"/>
              </a:rPr>
              <a:t>2</a:t>
            </a:r>
            <a:r>
              <a:rPr lang="it-IT" sz="1000">
                <a:latin typeface="Arial" panose="020B0604020202020204" pitchFamily="34" charset="0"/>
                <a:cs typeface="Arial" panose="020B0604020202020204" pitchFamily="34" charset="0"/>
              </a:rPr>
              <a:t>(</a:t>
            </a:r>
            <a:r>
              <a:rPr lang="it-IT" sz="1000" err="1">
                <a:latin typeface="Arial" panose="020B0604020202020204" pitchFamily="34" charset="0"/>
                <a:cs typeface="Arial" panose="020B0604020202020204" pitchFamily="34" charset="0"/>
              </a:rPr>
              <a:t>NormCounts</a:t>
            </a:r>
            <a:r>
              <a:rPr lang="it-IT" sz="100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387910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00139" y="391123"/>
            <a:ext cx="6336783" cy="2308324"/>
          </a:xfrm>
          <a:prstGeom prst="rect">
            <a:avLst/>
          </a:prstGeom>
          <a:noFill/>
        </p:spPr>
        <p:txBody>
          <a:bodyPr wrap="square" rtlCol="0">
            <a:spAutoFit/>
          </a:bodyPr>
          <a:lstStyle/>
          <a:p>
            <a:r>
              <a:rPr lang="it-IT" sz="1200" b="1" dirty="0">
                <a:latin typeface="Arial" panose="020B0604020202020204" pitchFamily="34" charset="0"/>
                <a:cs typeface="Arial" panose="020B0604020202020204" pitchFamily="34" charset="0"/>
              </a:rPr>
              <a:t>Figure S6. </a:t>
            </a:r>
            <a:r>
              <a:rPr lang="it-IT" sz="1200" dirty="0">
                <a:latin typeface="Arial" panose="020B0604020202020204" pitchFamily="34" charset="0"/>
                <a:cs typeface="Arial" panose="020B0604020202020204" pitchFamily="34" charset="0"/>
              </a:rPr>
              <a:t>RNA-</a:t>
            </a:r>
            <a:r>
              <a:rPr lang="it-IT" sz="1200" dirty="0" err="1">
                <a:latin typeface="Arial" panose="020B0604020202020204" pitchFamily="34" charset="0"/>
                <a:cs typeface="Arial" panose="020B0604020202020204" pitchFamily="34" charset="0"/>
              </a:rPr>
              <a:t>Seq</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analysis</a:t>
            </a:r>
            <a:r>
              <a:rPr lang="it-IT" sz="1200" dirty="0">
                <a:latin typeface="Arial" panose="020B0604020202020204" pitchFamily="34" charset="0"/>
                <a:cs typeface="Arial" panose="020B0604020202020204" pitchFamily="34" charset="0"/>
              </a:rPr>
              <a:t> of </a:t>
            </a:r>
            <a:r>
              <a:rPr lang="it-IT" sz="1200" dirty="0" err="1">
                <a:latin typeface="Arial" panose="020B0604020202020204" pitchFamily="34" charset="0"/>
                <a:cs typeface="Arial" panose="020B0604020202020204" pitchFamily="34" charset="0"/>
              </a:rPr>
              <a:t>lncRNAs</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into</a:t>
            </a:r>
            <a:r>
              <a:rPr lang="it-IT" sz="1200" dirty="0">
                <a:latin typeface="Arial" panose="020B0604020202020204" pitchFamily="34" charset="0"/>
                <a:cs typeface="Arial" panose="020B0604020202020204" pitchFamily="34" charset="0"/>
              </a:rPr>
              <a:t> the </a:t>
            </a:r>
            <a:r>
              <a:rPr lang="it-IT" sz="1200" dirty="0" err="1">
                <a:latin typeface="Arial" panose="020B0604020202020204" pitchFamily="34" charset="0"/>
                <a:cs typeface="Arial" panose="020B0604020202020204" pitchFamily="34" charset="0"/>
              </a:rPr>
              <a:t>Eo</a:t>
            </a:r>
            <a:r>
              <a:rPr lang="it-IT" sz="1200" dirty="0">
                <a:latin typeface="Arial" panose="020B0604020202020204" pitchFamily="34" charset="0"/>
                <a:cs typeface="Arial" panose="020B0604020202020204" pitchFamily="34" charset="0"/>
              </a:rPr>
              <a:t>-EV </a:t>
            </a:r>
            <a:r>
              <a:rPr lang="it-IT" sz="1200" dirty="0" err="1">
                <a:latin typeface="Arial" panose="020B0604020202020204" pitchFamily="34" charset="0"/>
                <a:cs typeface="Arial" panose="020B0604020202020204" pitchFamily="34" charset="0"/>
              </a:rPr>
              <a:t>signatures</a:t>
            </a:r>
            <a:r>
              <a:rPr lang="it-IT" sz="1200" dirty="0">
                <a:latin typeface="Arial" panose="020B0604020202020204" pitchFamily="34" charset="0"/>
                <a:cs typeface="Arial" panose="020B0604020202020204" pitchFamily="34" charset="0"/>
              </a:rPr>
              <a:t>. (</a:t>
            </a:r>
            <a:r>
              <a:rPr lang="it-IT" sz="1200" b="1" dirty="0">
                <a:latin typeface="Arial" panose="020B0604020202020204" pitchFamily="34" charset="0"/>
                <a:cs typeface="Arial" panose="020B0604020202020204" pitchFamily="34" charset="0"/>
              </a:rPr>
              <a:t>A</a:t>
            </a:r>
            <a:r>
              <a:rPr lang="it-IT" sz="1200" dirty="0">
                <a:latin typeface="Arial" panose="020B0604020202020204" pitchFamily="34" charset="0"/>
                <a:cs typeface="Arial" panose="020B0604020202020204" pitchFamily="34" charset="0"/>
              </a:rPr>
              <a:t>) </a:t>
            </a:r>
            <a:r>
              <a:rPr lang="en-US" sz="1200" dirty="0">
                <a:solidFill>
                  <a:srgbClr val="FF0000"/>
                </a:solidFill>
                <a:latin typeface="Arial" panose="020B0604020202020204" pitchFamily="34" charset="0"/>
                <a:cs typeface="Arial" panose="020B0604020202020204" pitchFamily="34" charset="0"/>
              </a:rPr>
              <a:t>Differential expression of the significant </a:t>
            </a:r>
            <a:r>
              <a:rPr lang="en-US" sz="1200" dirty="0" err="1">
                <a:solidFill>
                  <a:srgbClr val="FF0000"/>
                </a:solidFill>
                <a:latin typeface="Arial" panose="020B0604020202020204" pitchFamily="34" charset="0"/>
                <a:cs typeface="Arial" panose="020B0604020202020204" pitchFamily="34" charset="0"/>
              </a:rPr>
              <a:t>lncRNAs</a:t>
            </a:r>
            <a:r>
              <a:rPr lang="en-US" sz="1200" dirty="0">
                <a:solidFill>
                  <a:srgbClr val="FF0000"/>
                </a:solidFill>
                <a:latin typeface="Arial" panose="020B0604020202020204" pitchFamily="34" charset="0"/>
                <a:cs typeface="Arial" panose="020B0604020202020204" pitchFamily="34" charset="0"/>
              </a:rPr>
              <a:t> in Eo5-EV and Eo33 signatures compared to the two experimental conditions. </a:t>
            </a:r>
            <a:r>
              <a:rPr lang="en-US" sz="1200" dirty="0" err="1">
                <a:latin typeface="Arial" panose="020B0604020202020204" pitchFamily="34" charset="0"/>
                <a:cs typeface="Arial" panose="020B0604020202020204" pitchFamily="34" charset="0"/>
              </a:rPr>
              <a:t>Heatmap</a:t>
            </a:r>
            <a:r>
              <a:rPr lang="en-US" sz="1200" dirty="0">
                <a:latin typeface="Arial" panose="020B0604020202020204" pitchFamily="34" charset="0"/>
                <a:cs typeface="Arial" panose="020B0604020202020204" pitchFamily="34" charset="0"/>
              </a:rPr>
              <a:t> shows the base 2 logarithm of differentially expressed </a:t>
            </a:r>
            <a:r>
              <a:rPr lang="en-US" sz="1200" dirty="0" err="1">
                <a:latin typeface="Arial" panose="020B0604020202020204" pitchFamily="34" charset="0"/>
                <a:cs typeface="Arial" panose="020B0604020202020204" pitchFamily="34" charset="0"/>
              </a:rPr>
              <a:t>lncRNAs</a:t>
            </a:r>
            <a:r>
              <a:rPr lang="en-US" sz="1200" dirty="0">
                <a:latin typeface="Arial" panose="020B0604020202020204" pitchFamily="34" charset="0"/>
                <a:cs typeface="Arial" panose="020B0604020202020204" pitchFamily="34" charset="0"/>
              </a:rPr>
              <a:t> replicates (R1, R2) for each indicated </a:t>
            </a:r>
            <a:r>
              <a:rPr lang="en-US" sz="1200" dirty="0" err="1">
                <a:latin typeface="Arial" panose="020B0604020202020204" pitchFamily="34" charset="0"/>
                <a:cs typeface="Arial" panose="020B0604020202020204" pitchFamily="34" charset="0"/>
              </a:rPr>
              <a:t>Eo</a:t>
            </a:r>
            <a:r>
              <a:rPr lang="en-US" sz="1200" dirty="0">
                <a:latin typeface="Arial" panose="020B0604020202020204" pitchFamily="34" charset="0"/>
                <a:cs typeface="Arial" panose="020B0604020202020204" pitchFamily="34" charset="0"/>
              </a:rPr>
              <a:t>-EV signature. </a:t>
            </a:r>
            <a:r>
              <a:rPr lang="en-US" sz="1200" dirty="0" err="1">
                <a:latin typeface="Arial" panose="020B0604020202020204" pitchFamily="34" charset="0"/>
                <a:cs typeface="Arial" panose="020B0604020202020204" pitchFamily="34" charset="0"/>
              </a:rPr>
              <a:t>Dendrograms</a:t>
            </a:r>
            <a:r>
              <a:rPr lang="en-US" sz="1200" dirty="0">
                <a:latin typeface="Arial" panose="020B0604020202020204" pitchFamily="34" charset="0"/>
                <a:cs typeface="Arial" panose="020B0604020202020204" pitchFamily="34" charset="0"/>
              </a:rPr>
              <a:t> show hierarchical clustering for experimental conditions (EXO5 for Eo5-EV, EXO33 for Eo33-EV) and </a:t>
            </a:r>
            <a:r>
              <a:rPr lang="en-US" sz="1200" dirty="0" err="1">
                <a:latin typeface="Arial" panose="020B0604020202020204" pitchFamily="34" charset="0"/>
                <a:cs typeface="Arial" panose="020B0604020202020204" pitchFamily="34" charset="0"/>
              </a:rPr>
              <a:t>lncRNAs</a:t>
            </a:r>
            <a:r>
              <a:rPr lang="en-US" sz="1200" dirty="0">
                <a:latin typeface="Arial" panose="020B0604020202020204" pitchFamily="34" charset="0"/>
                <a:cs typeface="Arial" panose="020B0604020202020204" pitchFamily="34" charset="0"/>
              </a:rPr>
              <a:t>. (</a:t>
            </a:r>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a:t>
            </a:r>
            <a:r>
              <a:rPr lang="en-US" sz="1200" dirty="0">
                <a:solidFill>
                  <a:srgbClr val="FF0000"/>
                </a:solidFill>
                <a:latin typeface="Arial" panose="020B0604020202020204" pitchFamily="34" charset="0"/>
                <a:cs typeface="Arial" panose="020B0604020202020204" pitchFamily="34" charset="0"/>
              </a:rPr>
              <a:t>List of </a:t>
            </a:r>
            <a:r>
              <a:rPr lang="en-US" sz="1200" dirty="0" err="1">
                <a:solidFill>
                  <a:srgbClr val="FF0000"/>
                </a:solidFill>
                <a:latin typeface="Arial" panose="020B0604020202020204" pitchFamily="34" charset="0"/>
                <a:cs typeface="Arial" panose="020B0604020202020204" pitchFamily="34" charset="0"/>
              </a:rPr>
              <a:t>lncRNA</a:t>
            </a:r>
            <a:r>
              <a:rPr lang="en-US" sz="1200" dirty="0">
                <a:solidFill>
                  <a:srgbClr val="FF0000"/>
                </a:solidFill>
                <a:latin typeface="Arial" panose="020B0604020202020204" pitchFamily="34" charset="0"/>
                <a:cs typeface="Arial" panose="020B0604020202020204" pitchFamily="34" charset="0"/>
              </a:rPr>
              <a:t> </a:t>
            </a:r>
            <a:r>
              <a:rPr lang="it-IT" sz="1200" dirty="0" err="1">
                <a:solidFill>
                  <a:srgbClr val="FF0000"/>
                </a:solidFill>
                <a:latin typeface="Arial" panose="020B0604020202020204" pitchFamily="34" charset="0"/>
                <a:cs typeface="Arial" panose="020B0604020202020204" pitchFamily="34" charset="0"/>
              </a:rPr>
              <a:t>significantly</a:t>
            </a:r>
            <a:r>
              <a:rPr lang="it-IT" sz="1200" dirty="0">
                <a:solidFill>
                  <a:srgbClr val="FF0000"/>
                </a:solidFill>
                <a:latin typeface="Arial" panose="020B0604020202020204" pitchFamily="34" charset="0"/>
                <a:cs typeface="Arial" panose="020B0604020202020204" pitchFamily="34" charset="0"/>
              </a:rPr>
              <a:t> up-</a:t>
            </a:r>
            <a:r>
              <a:rPr lang="it-IT" sz="1200" dirty="0" err="1">
                <a:solidFill>
                  <a:srgbClr val="FF0000"/>
                </a:solidFill>
                <a:latin typeface="Arial" panose="020B0604020202020204" pitchFamily="34" charset="0"/>
                <a:cs typeface="Arial" panose="020B0604020202020204" pitchFamily="34" charset="0"/>
              </a:rPr>
              <a:t>regulated</a:t>
            </a:r>
            <a:r>
              <a:rPr lang="it-IT" sz="1200" dirty="0">
                <a:solidFill>
                  <a:srgbClr val="FF0000"/>
                </a:solidFill>
                <a:latin typeface="Arial" panose="020B0604020202020204" pitchFamily="34" charset="0"/>
                <a:cs typeface="Arial" panose="020B0604020202020204" pitchFamily="34" charset="0"/>
              </a:rPr>
              <a:t> by </a:t>
            </a:r>
            <a:r>
              <a:rPr lang="it-IT" sz="1200" dirty="0" err="1">
                <a:solidFill>
                  <a:srgbClr val="FF0000"/>
                </a:solidFill>
                <a:latin typeface="Arial" panose="020B0604020202020204" pitchFamily="34" charset="0"/>
                <a:cs typeface="Arial" panose="020B0604020202020204" pitchFamily="34" charset="0"/>
              </a:rPr>
              <a:t>at</a:t>
            </a:r>
            <a:r>
              <a:rPr lang="it-IT" sz="1200" dirty="0">
                <a:solidFill>
                  <a:srgbClr val="FF0000"/>
                </a:solidFill>
                <a:latin typeface="Arial" panose="020B0604020202020204" pitchFamily="34" charset="0"/>
                <a:cs typeface="Arial" panose="020B0604020202020204" pitchFamily="34" charset="0"/>
              </a:rPr>
              <a:t> </a:t>
            </a:r>
            <a:r>
              <a:rPr lang="it-IT" sz="1200" dirty="0" err="1">
                <a:solidFill>
                  <a:srgbClr val="FF0000"/>
                </a:solidFill>
                <a:latin typeface="Arial" panose="020B0604020202020204" pitchFamily="34" charset="0"/>
                <a:cs typeface="Arial" panose="020B0604020202020204" pitchFamily="34" charset="0"/>
              </a:rPr>
              <a:t>least</a:t>
            </a:r>
            <a:r>
              <a:rPr lang="it-IT" sz="1200" dirty="0">
                <a:solidFill>
                  <a:srgbClr val="FF0000"/>
                </a:solidFill>
                <a:latin typeface="Arial" panose="020B0604020202020204" pitchFamily="34" charset="0"/>
                <a:cs typeface="Arial" panose="020B0604020202020204" pitchFamily="34" charset="0"/>
              </a:rPr>
              <a:t> 2-fold in Eo5-EV </a:t>
            </a:r>
            <a:r>
              <a:rPr lang="en-US" sz="1200" dirty="0">
                <a:solidFill>
                  <a:srgbClr val="FF0000"/>
                </a:solidFill>
                <a:latin typeface="Arial" panose="020B0604020202020204" pitchFamily="34" charset="0"/>
                <a:cs typeface="Arial" panose="020B0604020202020204" pitchFamily="34" charset="0"/>
              </a:rPr>
              <a:t>(n=11) </a:t>
            </a:r>
            <a:r>
              <a:rPr lang="it-IT" sz="1200" dirty="0">
                <a:solidFill>
                  <a:srgbClr val="FF0000"/>
                </a:solidFill>
                <a:latin typeface="Arial" panose="020B0604020202020204" pitchFamily="34" charset="0"/>
                <a:cs typeface="Arial" panose="020B0604020202020204" pitchFamily="34" charset="0"/>
              </a:rPr>
              <a:t>and Eo33-EV </a:t>
            </a:r>
            <a:r>
              <a:rPr lang="en-US" sz="1200" dirty="0">
                <a:solidFill>
                  <a:srgbClr val="FF0000"/>
                </a:solidFill>
                <a:latin typeface="Arial" panose="020B0604020202020204" pitchFamily="34" charset="0"/>
                <a:cs typeface="Arial" panose="020B0604020202020204" pitchFamily="34" charset="0"/>
              </a:rPr>
              <a:t>(n=23)</a:t>
            </a:r>
            <a:r>
              <a:rPr lang="it-IT" sz="1200" dirty="0">
                <a:solidFill>
                  <a:srgbClr val="FF0000"/>
                </a:solidFill>
                <a:latin typeface="Arial" panose="020B0604020202020204" pitchFamily="34" charset="0"/>
                <a:cs typeface="Arial" panose="020B0604020202020204" pitchFamily="34" charset="0"/>
              </a:rPr>
              <a:t>. </a:t>
            </a:r>
            <a:r>
              <a:rPr lang="it-IT" sz="1200" dirty="0" err="1">
                <a:solidFill>
                  <a:srgbClr val="FF0000"/>
                </a:solidFill>
                <a:latin typeface="Arial" panose="020B0604020202020204" pitchFamily="34" charset="0"/>
                <a:cs typeface="Arial" panose="020B0604020202020204" pitchFamily="34" charset="0"/>
              </a:rPr>
              <a:t>Histograms</a:t>
            </a:r>
            <a:r>
              <a:rPr lang="it-IT" sz="1200" dirty="0">
                <a:solidFill>
                  <a:srgbClr val="FF0000"/>
                </a:solidFill>
                <a:latin typeface="Arial" panose="020B0604020202020204" pitchFamily="34" charset="0"/>
                <a:cs typeface="Arial" panose="020B0604020202020204" pitchFamily="34" charset="0"/>
              </a:rPr>
              <a:t> illustrate  the </a:t>
            </a:r>
            <a:r>
              <a:rPr lang="it-IT" sz="1200" dirty="0" err="1">
                <a:solidFill>
                  <a:srgbClr val="FF0000"/>
                </a:solidFill>
                <a:latin typeface="Arial" panose="020B0604020202020204" pitchFamily="34" charset="0"/>
                <a:cs typeface="Arial" panose="020B0604020202020204" pitchFamily="34" charset="0"/>
              </a:rPr>
              <a:t>mean</a:t>
            </a:r>
            <a:r>
              <a:rPr lang="it-IT" sz="1200" dirty="0">
                <a:solidFill>
                  <a:srgbClr val="FF0000"/>
                </a:solidFill>
                <a:latin typeface="Arial" panose="020B0604020202020204" pitchFamily="34" charset="0"/>
                <a:cs typeface="Arial" panose="020B0604020202020204" pitchFamily="34" charset="0"/>
              </a:rPr>
              <a:t> </a:t>
            </a:r>
            <a:r>
              <a:rPr lang="it-IT" sz="1200" dirty="0" err="1">
                <a:solidFill>
                  <a:srgbClr val="FF0000"/>
                </a:solidFill>
                <a:latin typeface="Arial" panose="020B0604020202020204" pitchFamily="34" charset="0"/>
                <a:cs typeface="Arial" panose="020B0604020202020204" pitchFamily="34" charset="0"/>
              </a:rPr>
              <a:t>fold</a:t>
            </a:r>
            <a:r>
              <a:rPr lang="it-IT" sz="1200" dirty="0">
                <a:solidFill>
                  <a:srgbClr val="FF0000"/>
                </a:solidFill>
                <a:latin typeface="Arial" panose="020B0604020202020204" pitchFamily="34" charset="0"/>
                <a:cs typeface="Arial" panose="020B0604020202020204" pitchFamily="34" charset="0"/>
              </a:rPr>
              <a:t> </a:t>
            </a:r>
            <a:r>
              <a:rPr lang="it-IT" sz="1200" dirty="0" err="1">
                <a:solidFill>
                  <a:srgbClr val="FF0000"/>
                </a:solidFill>
                <a:latin typeface="Arial" panose="020B0604020202020204" pitchFamily="34" charset="0"/>
                <a:cs typeface="Arial" panose="020B0604020202020204" pitchFamily="34" charset="0"/>
              </a:rPr>
              <a:t>change</a:t>
            </a:r>
            <a:r>
              <a:rPr lang="it-IT" sz="1200" dirty="0">
                <a:solidFill>
                  <a:srgbClr val="FF0000"/>
                </a:solidFill>
                <a:latin typeface="Arial" panose="020B0604020202020204" pitchFamily="34" charset="0"/>
                <a:cs typeface="Arial" panose="020B0604020202020204" pitchFamily="34" charset="0"/>
              </a:rPr>
              <a:t> </a:t>
            </a:r>
            <a:r>
              <a:rPr lang="it-IT" sz="1200" dirty="0" err="1">
                <a:solidFill>
                  <a:srgbClr val="FF0000"/>
                </a:solidFill>
                <a:latin typeface="Arial" panose="020B0604020202020204" pitchFamily="34" charset="0"/>
                <a:cs typeface="Arial" panose="020B0604020202020204" pitchFamily="34" charset="0"/>
              </a:rPr>
              <a:t>values</a:t>
            </a:r>
            <a:r>
              <a:rPr lang="it-IT" sz="1200" dirty="0">
                <a:solidFill>
                  <a:srgbClr val="FF0000"/>
                </a:solidFill>
                <a:latin typeface="Arial" panose="020B0604020202020204" pitchFamily="34" charset="0"/>
                <a:cs typeface="Arial" panose="020B0604020202020204" pitchFamily="34" charset="0"/>
              </a:rPr>
              <a:t> for </a:t>
            </a:r>
            <a:r>
              <a:rPr lang="it-IT" sz="1200" dirty="0" err="1">
                <a:solidFill>
                  <a:srgbClr val="FF0000"/>
                </a:solidFill>
                <a:latin typeface="Arial" panose="020B0604020202020204" pitchFamily="34" charset="0"/>
                <a:cs typeface="Arial" panose="020B0604020202020204" pitchFamily="34" charset="0"/>
              </a:rPr>
              <a:t>lncRNAs</a:t>
            </a:r>
            <a:r>
              <a:rPr lang="it-IT" sz="1200" dirty="0">
                <a:solidFill>
                  <a:srgbClr val="FF0000"/>
                </a:solidFill>
                <a:latin typeface="Arial" panose="020B0604020202020204" pitchFamily="34" charset="0"/>
                <a:cs typeface="Arial" panose="020B0604020202020204" pitchFamily="34" charset="0"/>
              </a:rPr>
              <a:t> </a:t>
            </a:r>
            <a:r>
              <a:rPr lang="it-IT" sz="1200" dirty="0" err="1">
                <a:solidFill>
                  <a:srgbClr val="FF0000"/>
                </a:solidFill>
                <a:latin typeface="Arial" panose="020B0604020202020204" pitchFamily="34" charset="0"/>
                <a:cs typeface="Arial" panose="020B0604020202020204" pitchFamily="34" charset="0"/>
              </a:rPr>
              <a:t>belonging</a:t>
            </a:r>
            <a:r>
              <a:rPr lang="it-IT" sz="1200" dirty="0">
                <a:solidFill>
                  <a:srgbClr val="FF0000"/>
                </a:solidFill>
                <a:latin typeface="Arial" panose="020B0604020202020204" pitchFamily="34" charset="0"/>
                <a:cs typeface="Arial" panose="020B0604020202020204" pitchFamily="34" charset="0"/>
              </a:rPr>
              <a:t> to the </a:t>
            </a:r>
            <a:r>
              <a:rPr lang="it-IT" sz="1200" dirty="0" err="1">
                <a:solidFill>
                  <a:srgbClr val="FF0000"/>
                </a:solidFill>
                <a:latin typeface="Arial" panose="020B0604020202020204" pitchFamily="34" charset="0"/>
                <a:cs typeface="Arial" panose="020B0604020202020204" pitchFamily="34" charset="0"/>
              </a:rPr>
              <a:t>indicated</a:t>
            </a:r>
            <a:r>
              <a:rPr lang="it-IT" sz="1200" dirty="0">
                <a:solidFill>
                  <a:srgbClr val="FF0000"/>
                </a:solidFill>
                <a:latin typeface="Arial" panose="020B0604020202020204" pitchFamily="34" charset="0"/>
                <a:cs typeface="Arial" panose="020B0604020202020204" pitchFamily="34" charset="0"/>
              </a:rPr>
              <a:t> Eo5-EV (n=11 </a:t>
            </a:r>
            <a:r>
              <a:rPr lang="it-IT" sz="1200" dirty="0" err="1">
                <a:solidFill>
                  <a:srgbClr val="FF0000"/>
                </a:solidFill>
                <a:latin typeface="Arial" panose="020B0604020202020204" pitchFamily="34" charset="0"/>
                <a:cs typeface="Arial" panose="020B0604020202020204" pitchFamily="34" charset="0"/>
              </a:rPr>
              <a:t>lncRNAs</a:t>
            </a:r>
            <a:r>
              <a:rPr lang="it-IT" sz="1200" dirty="0">
                <a:solidFill>
                  <a:srgbClr val="FF0000"/>
                </a:solidFill>
                <a:latin typeface="Arial" panose="020B0604020202020204" pitchFamily="34" charset="0"/>
                <a:cs typeface="Arial" panose="020B0604020202020204" pitchFamily="34" charset="0"/>
              </a:rPr>
              <a:t>, </a:t>
            </a:r>
            <a:r>
              <a:rPr lang="it-IT" sz="1200" dirty="0" err="1">
                <a:solidFill>
                  <a:srgbClr val="FF0000"/>
                </a:solidFill>
                <a:latin typeface="Arial" panose="020B0604020202020204" pitchFamily="34" charset="0"/>
                <a:cs typeface="Arial" panose="020B0604020202020204" pitchFamily="34" charset="0"/>
              </a:rPr>
              <a:t>fold</a:t>
            </a:r>
            <a:r>
              <a:rPr lang="it-IT" sz="1200" dirty="0">
                <a:solidFill>
                  <a:srgbClr val="FF0000"/>
                </a:solidFill>
                <a:latin typeface="Arial" panose="020B0604020202020204" pitchFamily="34" charset="0"/>
                <a:cs typeface="Arial" panose="020B0604020202020204" pitchFamily="34" charset="0"/>
              </a:rPr>
              <a:t> </a:t>
            </a:r>
            <a:r>
              <a:rPr lang="it-IT" sz="1200" dirty="0" err="1">
                <a:solidFill>
                  <a:srgbClr val="FF0000"/>
                </a:solidFill>
                <a:latin typeface="Arial" panose="020B0604020202020204" pitchFamily="34" charset="0"/>
                <a:cs typeface="Arial" panose="020B0604020202020204" pitchFamily="34" charset="0"/>
              </a:rPr>
              <a:t>change</a:t>
            </a:r>
            <a:r>
              <a:rPr lang="it-IT" sz="1200" dirty="0">
                <a:solidFill>
                  <a:srgbClr val="FF0000"/>
                </a:solidFill>
                <a:latin typeface="Arial" panose="020B0604020202020204" pitchFamily="34" charset="0"/>
                <a:cs typeface="Arial" panose="020B0604020202020204" pitchFamily="34" charset="0"/>
              </a:rPr>
              <a:t> &lt;0.5) and Eo33-EV (n=23 </a:t>
            </a:r>
            <a:r>
              <a:rPr lang="it-IT" sz="1200" dirty="0" err="1">
                <a:solidFill>
                  <a:srgbClr val="FF0000"/>
                </a:solidFill>
                <a:latin typeface="Arial" panose="020B0604020202020204" pitchFamily="34" charset="0"/>
                <a:cs typeface="Arial" panose="020B0604020202020204" pitchFamily="34" charset="0"/>
              </a:rPr>
              <a:t>lncRNAs</a:t>
            </a:r>
            <a:r>
              <a:rPr lang="it-IT" sz="1200" dirty="0">
                <a:solidFill>
                  <a:srgbClr val="FF0000"/>
                </a:solidFill>
                <a:latin typeface="Arial" panose="020B0604020202020204" pitchFamily="34" charset="0"/>
                <a:cs typeface="Arial" panose="020B0604020202020204" pitchFamily="34" charset="0"/>
              </a:rPr>
              <a:t>, </a:t>
            </a:r>
            <a:r>
              <a:rPr lang="it-IT" sz="1200" dirty="0" err="1">
                <a:solidFill>
                  <a:srgbClr val="FF0000"/>
                </a:solidFill>
                <a:latin typeface="Arial" panose="020B0604020202020204" pitchFamily="34" charset="0"/>
                <a:cs typeface="Arial" panose="020B0604020202020204" pitchFamily="34" charset="0"/>
              </a:rPr>
              <a:t>fold</a:t>
            </a:r>
            <a:r>
              <a:rPr lang="it-IT" sz="1200" dirty="0">
                <a:solidFill>
                  <a:srgbClr val="FF0000"/>
                </a:solidFill>
                <a:latin typeface="Arial" panose="020B0604020202020204" pitchFamily="34" charset="0"/>
                <a:cs typeface="Arial" panose="020B0604020202020204" pitchFamily="34" charset="0"/>
              </a:rPr>
              <a:t> </a:t>
            </a:r>
            <a:r>
              <a:rPr lang="it-IT" sz="1200" dirty="0" err="1">
                <a:solidFill>
                  <a:srgbClr val="FF0000"/>
                </a:solidFill>
                <a:latin typeface="Arial" panose="020B0604020202020204" pitchFamily="34" charset="0"/>
                <a:cs typeface="Arial" panose="020B0604020202020204" pitchFamily="34" charset="0"/>
              </a:rPr>
              <a:t>change</a:t>
            </a:r>
            <a:r>
              <a:rPr lang="it-IT" sz="1200" dirty="0">
                <a:solidFill>
                  <a:srgbClr val="FF0000"/>
                </a:solidFill>
                <a:latin typeface="Arial" panose="020B0604020202020204" pitchFamily="34" charset="0"/>
                <a:cs typeface="Arial" panose="020B0604020202020204" pitchFamily="34" charset="0"/>
              </a:rPr>
              <a:t> &gt; 2.0) </a:t>
            </a:r>
            <a:r>
              <a:rPr lang="it-IT" sz="1200" dirty="0" err="1">
                <a:solidFill>
                  <a:srgbClr val="FF0000"/>
                </a:solidFill>
                <a:latin typeface="Arial" panose="020B0604020202020204" pitchFamily="34" charset="0"/>
                <a:cs typeface="Arial" panose="020B0604020202020204" pitchFamily="34" charset="0"/>
              </a:rPr>
              <a:t>signatures</a:t>
            </a:r>
            <a:r>
              <a:rPr lang="it-IT" sz="1200" dirty="0">
                <a:solidFill>
                  <a:srgbClr val="FF0000"/>
                </a:solidFill>
                <a:latin typeface="Arial" panose="020B0604020202020204" pitchFamily="34" charset="0"/>
                <a:cs typeface="Arial" panose="020B0604020202020204" pitchFamily="34" charset="0"/>
              </a:rPr>
              <a:t>. </a:t>
            </a:r>
            <a:r>
              <a:rPr lang="it-IT" sz="1200" dirty="0">
                <a:latin typeface="Arial" panose="020B0604020202020204" pitchFamily="34" charset="0"/>
                <a:cs typeface="Arial" panose="020B0604020202020204" pitchFamily="34" charset="0"/>
              </a:rPr>
              <a:t>Data are </a:t>
            </a:r>
            <a:r>
              <a:rPr lang="it-IT" sz="1200" dirty="0" err="1">
                <a:latin typeface="Arial" panose="020B0604020202020204" pitchFamily="34" charset="0"/>
                <a:cs typeface="Arial" panose="020B0604020202020204" pitchFamily="34" charset="0"/>
              </a:rPr>
              <a:t>expressed</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as</a:t>
            </a:r>
            <a:r>
              <a:rPr lang="it-IT" sz="1200" dirty="0">
                <a:latin typeface="Arial" panose="020B0604020202020204" pitchFamily="34" charset="0"/>
                <a:cs typeface="Arial" panose="020B0604020202020204" pitchFamily="34" charset="0"/>
              </a:rPr>
              <a:t> base-2 </a:t>
            </a:r>
            <a:r>
              <a:rPr lang="it-IT" sz="1200" dirty="0" err="1">
                <a:latin typeface="Arial" panose="020B0604020202020204" pitchFamily="34" charset="0"/>
                <a:cs typeface="Arial" panose="020B0604020202020204" pitchFamily="34" charset="0"/>
              </a:rPr>
              <a:t>logarithm</a:t>
            </a:r>
            <a:r>
              <a:rPr lang="it-IT" sz="1200" dirty="0">
                <a:latin typeface="Arial" panose="020B0604020202020204" pitchFamily="34" charset="0"/>
                <a:cs typeface="Arial" panose="020B0604020202020204" pitchFamily="34" charset="0"/>
              </a:rPr>
              <a:t> from the </a:t>
            </a:r>
            <a:r>
              <a:rPr lang="it-IT" sz="1200" dirty="0" err="1">
                <a:latin typeface="Arial" panose="020B0604020202020204" pitchFamily="34" charset="0"/>
                <a:cs typeface="Arial" panose="020B0604020202020204" pitchFamily="34" charset="0"/>
              </a:rPr>
              <a:t>mean</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fold</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change</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values</a:t>
            </a:r>
            <a:r>
              <a:rPr lang="it-IT" sz="1200" dirty="0">
                <a:latin typeface="Arial" panose="020B0604020202020204" pitchFamily="34" charset="0"/>
                <a:cs typeface="Arial" panose="020B0604020202020204" pitchFamily="34" charset="0"/>
              </a:rPr>
              <a:t> (+/- S.E.M.), </a:t>
            </a:r>
            <a:r>
              <a:rPr lang="it-IT" sz="1200" dirty="0" err="1">
                <a:latin typeface="Arial" panose="020B0604020202020204" pitchFamily="34" charset="0"/>
                <a:cs typeface="Arial" panose="020B0604020202020204" pitchFamily="34" charset="0"/>
              </a:rPr>
              <a:t>extrapolated</a:t>
            </a:r>
            <a:r>
              <a:rPr lang="it-IT" sz="1200" dirty="0">
                <a:latin typeface="Arial" panose="020B0604020202020204" pitchFamily="34" charset="0"/>
                <a:cs typeface="Arial" panose="020B0604020202020204" pitchFamily="34" charset="0"/>
              </a:rPr>
              <a:t> from the </a:t>
            </a:r>
            <a:r>
              <a:rPr lang="it-IT" sz="1200" dirty="0" err="1">
                <a:latin typeface="Arial" panose="020B0604020202020204" pitchFamily="34" charset="0"/>
                <a:cs typeface="Arial" panose="020B0604020202020204" pitchFamily="34" charset="0"/>
              </a:rPr>
              <a:t>fold</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change</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replicates</a:t>
            </a:r>
            <a:r>
              <a:rPr lang="it-IT" sz="1200" dirty="0">
                <a:latin typeface="Arial" panose="020B0604020202020204" pitchFamily="34" charset="0"/>
                <a:cs typeface="Arial" panose="020B0604020202020204" pitchFamily="34" charset="0"/>
              </a:rPr>
              <a:t> (n=4).</a:t>
            </a:r>
          </a:p>
          <a:p>
            <a:endParaRPr lang="it-IT"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5626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rotWithShape="1">
          <a:blip r:embed="rId2" cstate="print">
            <a:extLst>
              <a:ext uri="{28A0092B-C50C-407E-A947-70E740481C1C}">
                <a14:useLocalDpi xmlns:a14="http://schemas.microsoft.com/office/drawing/2010/main" val="0"/>
              </a:ext>
            </a:extLst>
          </a:blip>
          <a:srcRect t="2289"/>
          <a:stretch/>
        </p:blipFill>
        <p:spPr>
          <a:xfrm>
            <a:off x="1360478" y="209320"/>
            <a:ext cx="4137044" cy="8934680"/>
          </a:xfrm>
          <a:prstGeom prst="rect">
            <a:avLst/>
          </a:prstGeom>
        </p:spPr>
      </p:pic>
      <p:sp>
        <p:nvSpPr>
          <p:cNvPr id="4" name="CasellaDiTesto 3"/>
          <p:cNvSpPr txBox="1"/>
          <p:nvPr/>
        </p:nvSpPr>
        <p:spPr>
          <a:xfrm>
            <a:off x="812686" y="171910"/>
            <a:ext cx="338554" cy="369332"/>
          </a:xfrm>
          <a:prstGeom prst="rect">
            <a:avLst/>
          </a:prstGeom>
          <a:noFill/>
        </p:spPr>
        <p:txBody>
          <a:bodyPr wrap="none" rtlCol="0">
            <a:spAutoFit/>
          </a:bodyPr>
          <a:lstStyle/>
          <a:p>
            <a:r>
              <a:rPr lang="it-IT">
                <a:latin typeface="Arial" panose="020B0604020202020204" pitchFamily="34" charset="0"/>
                <a:cs typeface="Arial" panose="020B0604020202020204" pitchFamily="34" charset="0"/>
              </a:rPr>
              <a:t>A</a:t>
            </a:r>
          </a:p>
        </p:txBody>
      </p:sp>
    </p:spTree>
    <p:extLst>
      <p:ext uri="{BB962C8B-B14F-4D97-AF65-F5344CB8AC3E}">
        <p14:creationId xmlns:p14="http://schemas.microsoft.com/office/powerpoint/2010/main" val="479047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59685" y="0"/>
            <a:ext cx="4138630" cy="9144000"/>
          </a:xfrm>
          <a:prstGeom prst="rect">
            <a:avLst/>
          </a:prstGeom>
        </p:spPr>
      </p:pic>
      <p:sp>
        <p:nvSpPr>
          <p:cNvPr id="6" name="CasellaDiTesto 5"/>
          <p:cNvSpPr txBox="1"/>
          <p:nvPr/>
        </p:nvSpPr>
        <p:spPr>
          <a:xfrm>
            <a:off x="812686" y="171910"/>
            <a:ext cx="338554" cy="369332"/>
          </a:xfrm>
          <a:prstGeom prst="rect">
            <a:avLst/>
          </a:prstGeom>
          <a:noFill/>
        </p:spPr>
        <p:txBody>
          <a:bodyPr wrap="none" rtlCol="0">
            <a:spAutoFit/>
          </a:bodyPr>
          <a:lstStyle/>
          <a:p>
            <a:r>
              <a:rPr lang="it-IT">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3558247057"/>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761</TotalTime>
  <Words>1152</Words>
  <Application>Microsoft Office PowerPoint</Application>
  <PresentationFormat>Presentazione su schermo (4:3)</PresentationFormat>
  <Paragraphs>79</Paragraphs>
  <Slides>12</Slides>
  <Notes>0</Notes>
  <HiddenSlides>0</HiddenSlides>
  <MMClips>0</MMClips>
  <ScaleCrop>false</ScaleCrop>
  <HeadingPairs>
    <vt:vector size="8" baseType="variant">
      <vt:variant>
        <vt:lpstr>Caratteri utilizzati</vt:lpstr>
      </vt:variant>
      <vt:variant>
        <vt:i4>4</vt:i4>
      </vt:variant>
      <vt:variant>
        <vt:lpstr>Tema</vt:lpstr>
      </vt:variant>
      <vt:variant>
        <vt:i4>1</vt:i4>
      </vt:variant>
      <vt:variant>
        <vt:lpstr>Server OLE incorporati</vt:lpstr>
      </vt:variant>
      <vt:variant>
        <vt:i4>2</vt:i4>
      </vt:variant>
      <vt:variant>
        <vt:lpstr>Titoli diapositive</vt:lpstr>
      </vt:variant>
      <vt:variant>
        <vt:i4>12</vt:i4>
      </vt:variant>
    </vt:vector>
  </HeadingPairs>
  <TitlesOfParts>
    <vt:vector size="19" baseType="lpstr">
      <vt:lpstr>Arial</vt:lpstr>
      <vt:lpstr>Calibri</vt:lpstr>
      <vt:lpstr>Calibri Light</vt:lpstr>
      <vt:lpstr>Symbol</vt:lpstr>
      <vt:lpstr>Tema di Office</vt:lpstr>
      <vt:lpstr>Prism Project</vt:lpstr>
      <vt:lpstr>Prism 6</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Istituto Superiore di Sanità</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Schiavoni Giovanna</dc:creator>
  <cp:lastModifiedBy>Schiavoni Giovanna</cp:lastModifiedBy>
  <cp:revision>36</cp:revision>
  <cp:lastPrinted>2024-02-19T08:24:03Z</cp:lastPrinted>
  <dcterms:created xsi:type="dcterms:W3CDTF">2023-10-02T07:34:10Z</dcterms:created>
  <dcterms:modified xsi:type="dcterms:W3CDTF">2024-07-03T09:19:26Z</dcterms:modified>
</cp:coreProperties>
</file>