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378" r:id="rId5"/>
    <p:sldId id="389" r:id="rId6"/>
    <p:sldId id="384" r:id="rId7"/>
    <p:sldId id="390" r:id="rId8"/>
    <p:sldId id="383" r:id="rId9"/>
    <p:sldId id="391" r:id="rId10"/>
    <p:sldId id="375" r:id="rId11"/>
    <p:sldId id="392" r:id="rId12"/>
    <p:sldId id="381" r:id="rId13"/>
    <p:sldId id="393" r:id="rId14"/>
    <p:sldId id="387" r:id="rId15"/>
    <p:sldId id="388" r:id="rId1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82BC0BB-480C-DD49-974A-28D16D0830E4}">
          <p14:sldIdLst>
            <p14:sldId id="378"/>
            <p14:sldId id="389"/>
            <p14:sldId id="384"/>
            <p14:sldId id="390"/>
            <p14:sldId id="383"/>
            <p14:sldId id="391"/>
            <p14:sldId id="375"/>
            <p14:sldId id="392"/>
            <p14:sldId id="381"/>
            <p14:sldId id="393"/>
            <p14:sldId id="387"/>
            <p14:sldId id="38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266"/>
    <p:restoredTop sz="96095"/>
  </p:normalViewPr>
  <p:slideViewPr>
    <p:cSldViewPr snapToGrid="0" showGuides="1">
      <p:cViewPr varScale="1">
        <p:scale>
          <a:sx n="67" d="100"/>
          <a:sy n="67" d="100"/>
        </p:scale>
        <p:origin x="1422"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0D1987-1845-FC4A-8829-97C73B090ABE}" type="datetimeFigureOut">
              <a:rPr lang="en-US" smtClean="0"/>
              <a:t>5/22/2024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B7B743-97BC-624E-ACAB-648AD8F8ACC0}" type="slidenum">
              <a:rPr lang="en-US" smtClean="0"/>
              <a:t>‹#›</a:t>
            </a:fld>
            <a:endParaRPr lang="en-US"/>
          </a:p>
        </p:txBody>
      </p:sp>
    </p:spTree>
    <p:extLst>
      <p:ext uri="{BB962C8B-B14F-4D97-AF65-F5344CB8AC3E}">
        <p14:creationId xmlns:p14="http://schemas.microsoft.com/office/powerpoint/2010/main" val="1870157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0B7B743-97BC-624E-ACAB-648AD8F8ACC0}" type="slidenum">
              <a:rPr lang="en-US" smtClean="0"/>
              <a:t>1</a:t>
            </a:fld>
            <a:endParaRPr lang="en-US"/>
          </a:p>
        </p:txBody>
      </p:sp>
    </p:spTree>
    <p:extLst>
      <p:ext uri="{BB962C8B-B14F-4D97-AF65-F5344CB8AC3E}">
        <p14:creationId xmlns:p14="http://schemas.microsoft.com/office/powerpoint/2010/main" val="3088894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6" indent="0" algn="ctr">
              <a:buNone/>
              <a:defRPr sz="2000"/>
            </a:lvl2pPr>
            <a:lvl3pPr marL="914411" indent="0" algn="ctr">
              <a:buNone/>
              <a:defRPr sz="1800"/>
            </a:lvl3pPr>
            <a:lvl4pPr marL="1371617" indent="0" algn="ctr">
              <a:buNone/>
              <a:defRPr sz="1600"/>
            </a:lvl4pPr>
            <a:lvl5pPr marL="1828823" indent="0" algn="ctr">
              <a:buNone/>
              <a:defRPr sz="1600"/>
            </a:lvl5pPr>
            <a:lvl6pPr marL="2286029" indent="0" algn="ctr">
              <a:buNone/>
              <a:defRPr sz="1600"/>
            </a:lvl6pPr>
            <a:lvl7pPr marL="2743234" indent="0" algn="ctr">
              <a:buNone/>
              <a:defRPr sz="1600"/>
            </a:lvl7pPr>
            <a:lvl8pPr marL="3200440" indent="0" algn="ctr">
              <a:buNone/>
              <a:defRPr sz="1600"/>
            </a:lvl8pPr>
            <a:lvl9pPr marL="3657646" indent="0" algn="ctr">
              <a:buNone/>
              <a:defRPr sz="1600"/>
            </a:lvl9pPr>
          </a:lstStyle>
          <a:p>
            <a:r>
              <a:rPr lang="fr-FR"/>
              <a:t>Modifier le style des sous-titres du masque</a:t>
            </a:r>
            <a:endParaRPr lang="en-GB"/>
          </a:p>
        </p:txBody>
      </p:sp>
      <p:sp>
        <p:nvSpPr>
          <p:cNvPr id="4" name="Espace réservé de la date 3"/>
          <p:cNvSpPr>
            <a:spLocks noGrp="1"/>
          </p:cNvSpPr>
          <p:nvPr>
            <p:ph type="dt" sz="half" idx="10"/>
          </p:nvPr>
        </p:nvSpPr>
        <p:spPr/>
        <p:txBody>
          <a:bodyPr/>
          <a:lstStyle/>
          <a:p>
            <a:fld id="{C535AB73-07E9-4062-94E9-8F364E854126}" type="datetimeFigureOut">
              <a:rPr lang="en-GB" smtClean="0"/>
              <a:t>22/05/2024</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1562514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C535AB73-07E9-4062-94E9-8F364E854126}" type="datetimeFigureOut">
              <a:rPr lang="en-GB" smtClean="0"/>
              <a:t>22/05/2024</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327398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899" y="365125"/>
            <a:ext cx="2628900" cy="5811838"/>
          </a:xfrm>
        </p:spPr>
        <p:txBody>
          <a:bodyPr vert="eaVert"/>
          <a:lstStyle/>
          <a:p>
            <a:r>
              <a:rPr lang="fr-FR"/>
              <a:t>Modifiez le style du titre</a:t>
            </a:r>
            <a:endParaRPr lang="en-GB"/>
          </a:p>
        </p:txBody>
      </p:sp>
      <p:sp>
        <p:nvSpPr>
          <p:cNvPr id="3" name="Espace réservé du texte vertical 2"/>
          <p:cNvSpPr>
            <a:spLocks noGrp="1"/>
          </p:cNvSpPr>
          <p:nvPr>
            <p:ph type="body" orient="vert" idx="1"/>
          </p:nvPr>
        </p:nvSpPr>
        <p:spPr>
          <a:xfrm>
            <a:off x="838199"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C535AB73-07E9-4062-94E9-8F364E854126}" type="datetimeFigureOut">
              <a:rPr lang="en-GB" smtClean="0"/>
              <a:t>22/05/2024</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1480686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C535AB73-07E9-4062-94E9-8F364E854126}" type="datetimeFigureOut">
              <a:rPr lang="en-GB" smtClean="0"/>
              <a:t>22/05/2024</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1095837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2" y="1709740"/>
            <a:ext cx="10515600" cy="2852737"/>
          </a:xfrm>
        </p:spPr>
        <p:txBody>
          <a:bodyPr anchor="b"/>
          <a:lstStyle>
            <a:lvl1pPr>
              <a:defRPr sz="6000"/>
            </a:lvl1pPr>
          </a:lstStyle>
          <a:p>
            <a:r>
              <a:rPr lang="fr-FR"/>
              <a:t>Modifiez le style du titre</a:t>
            </a:r>
            <a:endParaRPr lang="en-GB"/>
          </a:p>
        </p:txBody>
      </p:sp>
      <p:sp>
        <p:nvSpPr>
          <p:cNvPr id="3" name="Espace réservé du texte 2"/>
          <p:cNvSpPr>
            <a:spLocks noGrp="1"/>
          </p:cNvSpPr>
          <p:nvPr>
            <p:ph type="body" idx="1"/>
          </p:nvPr>
        </p:nvSpPr>
        <p:spPr>
          <a:xfrm>
            <a:off x="831852" y="4589466"/>
            <a:ext cx="10515600" cy="1500187"/>
          </a:xfrm>
        </p:spPr>
        <p:txBody>
          <a:bodyPr/>
          <a:lstStyle>
            <a:lvl1pPr marL="0" indent="0">
              <a:buNone/>
              <a:defRPr sz="2400">
                <a:solidFill>
                  <a:schemeClr val="tx1">
                    <a:tint val="75000"/>
                  </a:schemeClr>
                </a:solidFill>
              </a:defRPr>
            </a:lvl1pPr>
            <a:lvl2pPr marL="457206" indent="0">
              <a:buNone/>
              <a:defRPr sz="2000">
                <a:solidFill>
                  <a:schemeClr val="tx1">
                    <a:tint val="75000"/>
                  </a:schemeClr>
                </a:solidFill>
              </a:defRPr>
            </a:lvl2pPr>
            <a:lvl3pPr marL="914411" indent="0">
              <a:buNone/>
              <a:defRPr sz="1800">
                <a:solidFill>
                  <a:schemeClr val="tx1">
                    <a:tint val="75000"/>
                  </a:schemeClr>
                </a:solidFill>
              </a:defRPr>
            </a:lvl3pPr>
            <a:lvl4pPr marL="1371617" indent="0">
              <a:buNone/>
              <a:defRPr sz="1600">
                <a:solidFill>
                  <a:schemeClr val="tx1">
                    <a:tint val="75000"/>
                  </a:schemeClr>
                </a:solidFill>
              </a:defRPr>
            </a:lvl4pPr>
            <a:lvl5pPr marL="1828823" indent="0">
              <a:buNone/>
              <a:defRPr sz="1600">
                <a:solidFill>
                  <a:schemeClr val="tx1">
                    <a:tint val="75000"/>
                  </a:schemeClr>
                </a:solidFill>
              </a:defRPr>
            </a:lvl5pPr>
            <a:lvl6pPr marL="2286029" indent="0">
              <a:buNone/>
              <a:defRPr sz="1600">
                <a:solidFill>
                  <a:schemeClr val="tx1">
                    <a:tint val="75000"/>
                  </a:schemeClr>
                </a:solidFill>
              </a:defRPr>
            </a:lvl6pPr>
            <a:lvl7pPr marL="2743234" indent="0">
              <a:buNone/>
              <a:defRPr sz="1600">
                <a:solidFill>
                  <a:schemeClr val="tx1">
                    <a:tint val="75000"/>
                  </a:schemeClr>
                </a:solidFill>
              </a:defRPr>
            </a:lvl7pPr>
            <a:lvl8pPr marL="3200440" indent="0">
              <a:buNone/>
              <a:defRPr sz="1600">
                <a:solidFill>
                  <a:schemeClr val="tx1">
                    <a:tint val="75000"/>
                  </a:schemeClr>
                </a:solidFill>
              </a:defRPr>
            </a:lvl8pPr>
            <a:lvl9pPr marL="3657646"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C535AB73-07E9-4062-94E9-8F364E854126}" type="datetimeFigureOut">
              <a:rPr lang="en-GB" smtClean="0"/>
              <a:t>22/05/2024</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3174147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Espace réservé du contenu 2"/>
          <p:cNvSpPr>
            <a:spLocks noGrp="1"/>
          </p:cNvSpPr>
          <p:nvPr>
            <p:ph sz="half" idx="1"/>
          </p:nvPr>
        </p:nvSpPr>
        <p:spPr>
          <a:xfrm>
            <a:off x="838201"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6172201"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p:cNvSpPr>
            <a:spLocks noGrp="1"/>
          </p:cNvSpPr>
          <p:nvPr>
            <p:ph type="dt" sz="half" idx="10"/>
          </p:nvPr>
        </p:nvSpPr>
        <p:spPr/>
        <p:txBody>
          <a:bodyPr/>
          <a:lstStyle/>
          <a:p>
            <a:fld id="{C535AB73-07E9-4062-94E9-8F364E854126}" type="datetimeFigureOut">
              <a:rPr lang="en-GB" smtClean="0"/>
              <a:t>22/05/2024</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2127834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9" y="365127"/>
            <a:ext cx="10515600" cy="1325563"/>
          </a:xfrm>
        </p:spPr>
        <p:txBody>
          <a:bodyPr/>
          <a:lstStyle/>
          <a:p>
            <a:r>
              <a:rPr lang="fr-FR"/>
              <a:t>Modifiez le style du titre</a:t>
            </a:r>
            <a:endParaRPr lang="en-GB"/>
          </a:p>
        </p:txBody>
      </p:sp>
      <p:sp>
        <p:nvSpPr>
          <p:cNvPr id="3" name="Espace réservé du texte 2"/>
          <p:cNvSpPr>
            <a:spLocks noGrp="1"/>
          </p:cNvSpPr>
          <p:nvPr>
            <p:ph type="body" idx="1"/>
          </p:nvPr>
        </p:nvSpPr>
        <p:spPr>
          <a:xfrm>
            <a:off x="839789" y="1681163"/>
            <a:ext cx="5157787" cy="823912"/>
          </a:xfrm>
        </p:spPr>
        <p:txBody>
          <a:bodyPr anchor="b"/>
          <a:lstStyle>
            <a:lvl1pPr marL="0" indent="0">
              <a:buNone/>
              <a:defRPr sz="2400" b="1"/>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9" y="2505076"/>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6172203" y="1681163"/>
            <a:ext cx="5183188" cy="823912"/>
          </a:xfrm>
        </p:spPr>
        <p:txBody>
          <a:bodyPr anchor="b"/>
          <a:lstStyle>
            <a:lvl1pPr marL="0" indent="0">
              <a:buNone/>
              <a:defRPr sz="2400" b="1"/>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3" y="2505076"/>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p:cNvSpPr>
            <a:spLocks noGrp="1"/>
          </p:cNvSpPr>
          <p:nvPr>
            <p:ph type="dt" sz="half" idx="10"/>
          </p:nvPr>
        </p:nvSpPr>
        <p:spPr/>
        <p:txBody>
          <a:bodyPr/>
          <a:lstStyle/>
          <a:p>
            <a:fld id="{C535AB73-07E9-4062-94E9-8F364E854126}" type="datetimeFigureOut">
              <a:rPr lang="en-GB" smtClean="0"/>
              <a:t>22/05/2024</a:t>
            </a:fld>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2176227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Espace réservé de la date 2"/>
          <p:cNvSpPr>
            <a:spLocks noGrp="1"/>
          </p:cNvSpPr>
          <p:nvPr>
            <p:ph type="dt" sz="half" idx="10"/>
          </p:nvPr>
        </p:nvSpPr>
        <p:spPr/>
        <p:txBody>
          <a:bodyPr/>
          <a:lstStyle/>
          <a:p>
            <a:fld id="{C535AB73-07E9-4062-94E9-8F364E854126}" type="datetimeFigureOut">
              <a:rPr lang="en-GB" smtClean="0"/>
              <a:t>22/05/2024</a:t>
            </a:fld>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2374421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535AB73-07E9-4062-94E9-8F364E854126}" type="datetimeFigureOut">
              <a:rPr lang="en-GB" smtClean="0"/>
              <a:t>22/05/2024</a:t>
            </a:fld>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2547370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91" y="457200"/>
            <a:ext cx="3932236" cy="1600200"/>
          </a:xfrm>
        </p:spPr>
        <p:txBody>
          <a:bodyPr anchor="b"/>
          <a:lstStyle>
            <a:lvl1pPr>
              <a:defRPr sz="3200"/>
            </a:lvl1pPr>
          </a:lstStyle>
          <a:p>
            <a:r>
              <a:rPr lang="fr-FR"/>
              <a:t>Modifiez le style du titre</a:t>
            </a:r>
            <a:endParaRPr lang="en-GB"/>
          </a:p>
        </p:txBody>
      </p:sp>
      <p:sp>
        <p:nvSpPr>
          <p:cNvPr id="3" name="Espace réservé du contenu 2"/>
          <p:cNvSpPr>
            <a:spLocks noGrp="1"/>
          </p:cNvSpPr>
          <p:nvPr>
            <p:ph idx="1"/>
          </p:nvPr>
        </p:nvSpPr>
        <p:spPr>
          <a:xfrm>
            <a:off x="5183189" y="987427"/>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839791" y="2057400"/>
            <a:ext cx="3932236" cy="3811588"/>
          </a:xfrm>
        </p:spPr>
        <p:txBody>
          <a:bodyPr/>
          <a:lstStyle>
            <a:lvl1pPr marL="0" indent="0">
              <a:buNone/>
              <a:defRPr sz="1600"/>
            </a:lvl1pPr>
            <a:lvl2pPr marL="457206" indent="0">
              <a:buNone/>
              <a:defRPr sz="1400"/>
            </a:lvl2pPr>
            <a:lvl3pPr marL="914411" indent="0">
              <a:buNone/>
              <a:defRPr sz="1200"/>
            </a:lvl3pPr>
            <a:lvl4pPr marL="1371617" indent="0">
              <a:buNone/>
              <a:defRPr sz="1000"/>
            </a:lvl4pPr>
            <a:lvl5pPr marL="1828823" indent="0">
              <a:buNone/>
              <a:defRPr sz="1000"/>
            </a:lvl5pPr>
            <a:lvl6pPr marL="2286029" indent="0">
              <a:buNone/>
              <a:defRPr sz="1000"/>
            </a:lvl6pPr>
            <a:lvl7pPr marL="2743234" indent="0">
              <a:buNone/>
              <a:defRPr sz="1000"/>
            </a:lvl7pPr>
            <a:lvl8pPr marL="3200440" indent="0">
              <a:buNone/>
              <a:defRPr sz="1000"/>
            </a:lvl8pPr>
            <a:lvl9pPr marL="3657646"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C535AB73-07E9-4062-94E9-8F364E854126}" type="datetimeFigureOut">
              <a:rPr lang="en-GB" smtClean="0"/>
              <a:t>22/05/2024</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3324374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91" y="457200"/>
            <a:ext cx="3932236" cy="1600200"/>
          </a:xfrm>
        </p:spPr>
        <p:txBody>
          <a:bodyPr anchor="b"/>
          <a:lstStyle>
            <a:lvl1pPr>
              <a:defRPr sz="3200"/>
            </a:lvl1pPr>
          </a:lstStyle>
          <a:p>
            <a:r>
              <a:rPr lang="fr-FR"/>
              <a:t>Modifiez le style du titre</a:t>
            </a:r>
            <a:endParaRPr lang="en-GB"/>
          </a:p>
        </p:txBody>
      </p:sp>
      <p:sp>
        <p:nvSpPr>
          <p:cNvPr id="3" name="Espace réservé pour une image  2"/>
          <p:cNvSpPr>
            <a:spLocks noGrp="1"/>
          </p:cNvSpPr>
          <p:nvPr>
            <p:ph type="pic" idx="1"/>
          </p:nvPr>
        </p:nvSpPr>
        <p:spPr>
          <a:xfrm>
            <a:off x="5183189" y="987427"/>
            <a:ext cx="6172201" cy="4873625"/>
          </a:xfrm>
        </p:spPr>
        <p:txBody>
          <a:bodyPr/>
          <a:lstStyle>
            <a:lvl1pPr marL="0" indent="0">
              <a:buNone/>
              <a:defRPr sz="3200"/>
            </a:lvl1pPr>
            <a:lvl2pPr marL="457206" indent="0">
              <a:buNone/>
              <a:defRPr sz="2800"/>
            </a:lvl2pPr>
            <a:lvl3pPr marL="914411" indent="0">
              <a:buNone/>
              <a:defRPr sz="2400"/>
            </a:lvl3pPr>
            <a:lvl4pPr marL="1371617" indent="0">
              <a:buNone/>
              <a:defRPr sz="2000"/>
            </a:lvl4pPr>
            <a:lvl5pPr marL="1828823" indent="0">
              <a:buNone/>
              <a:defRPr sz="2000"/>
            </a:lvl5pPr>
            <a:lvl6pPr marL="2286029" indent="0">
              <a:buNone/>
              <a:defRPr sz="2000"/>
            </a:lvl6pPr>
            <a:lvl7pPr marL="2743234" indent="0">
              <a:buNone/>
              <a:defRPr sz="2000"/>
            </a:lvl7pPr>
            <a:lvl8pPr marL="3200440" indent="0">
              <a:buNone/>
              <a:defRPr sz="2000"/>
            </a:lvl8pPr>
            <a:lvl9pPr marL="3657646" indent="0">
              <a:buNone/>
              <a:defRPr sz="2000"/>
            </a:lvl9pPr>
          </a:lstStyle>
          <a:p>
            <a:endParaRPr lang="en-GB"/>
          </a:p>
        </p:txBody>
      </p:sp>
      <p:sp>
        <p:nvSpPr>
          <p:cNvPr id="4" name="Espace réservé du texte 3"/>
          <p:cNvSpPr>
            <a:spLocks noGrp="1"/>
          </p:cNvSpPr>
          <p:nvPr>
            <p:ph type="body" sz="half" idx="2"/>
          </p:nvPr>
        </p:nvSpPr>
        <p:spPr>
          <a:xfrm>
            <a:off x="839791" y="2057400"/>
            <a:ext cx="3932236" cy="3811588"/>
          </a:xfrm>
        </p:spPr>
        <p:txBody>
          <a:bodyPr/>
          <a:lstStyle>
            <a:lvl1pPr marL="0" indent="0">
              <a:buNone/>
              <a:defRPr sz="1600"/>
            </a:lvl1pPr>
            <a:lvl2pPr marL="457206" indent="0">
              <a:buNone/>
              <a:defRPr sz="1400"/>
            </a:lvl2pPr>
            <a:lvl3pPr marL="914411" indent="0">
              <a:buNone/>
              <a:defRPr sz="1200"/>
            </a:lvl3pPr>
            <a:lvl4pPr marL="1371617" indent="0">
              <a:buNone/>
              <a:defRPr sz="1000"/>
            </a:lvl4pPr>
            <a:lvl5pPr marL="1828823" indent="0">
              <a:buNone/>
              <a:defRPr sz="1000"/>
            </a:lvl5pPr>
            <a:lvl6pPr marL="2286029" indent="0">
              <a:buNone/>
              <a:defRPr sz="1000"/>
            </a:lvl6pPr>
            <a:lvl7pPr marL="2743234" indent="0">
              <a:buNone/>
              <a:defRPr sz="1000"/>
            </a:lvl7pPr>
            <a:lvl8pPr marL="3200440" indent="0">
              <a:buNone/>
              <a:defRPr sz="1000"/>
            </a:lvl8pPr>
            <a:lvl9pPr marL="3657646"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C535AB73-07E9-4062-94E9-8F364E854126}" type="datetimeFigureOut">
              <a:rPr lang="en-GB" smtClean="0"/>
              <a:t>22/05/2024</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A03D5D54-6857-4FE9-9461-0B1D01EF02AF}" type="slidenum">
              <a:rPr lang="en-GB" smtClean="0"/>
              <a:t>‹#›</a:t>
            </a:fld>
            <a:endParaRPr lang="en-GB"/>
          </a:p>
        </p:txBody>
      </p:sp>
    </p:spTree>
    <p:extLst>
      <p:ext uri="{BB962C8B-B14F-4D97-AF65-F5344CB8AC3E}">
        <p14:creationId xmlns:p14="http://schemas.microsoft.com/office/powerpoint/2010/main" val="4113483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3" y="365127"/>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p:cNvSpPr>
            <a:spLocks noGrp="1"/>
          </p:cNvSpPr>
          <p:nvPr>
            <p:ph type="body" idx="1"/>
          </p:nvPr>
        </p:nvSpPr>
        <p:spPr>
          <a:xfrm>
            <a:off x="838203"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2"/>
          </p:nvPr>
        </p:nvSpPr>
        <p:spPr>
          <a:xfrm>
            <a:off x="838201" y="635635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35AB73-07E9-4062-94E9-8F364E854126}" type="datetimeFigureOut">
              <a:rPr lang="en-GB" smtClean="0"/>
              <a:t>22/05/2024</a:t>
            </a:fld>
            <a:endParaRPr lang="en-GB"/>
          </a:p>
        </p:txBody>
      </p:sp>
      <p:sp>
        <p:nvSpPr>
          <p:cNvPr id="5" name="Espace réservé du pied de page 4"/>
          <p:cNvSpPr>
            <a:spLocks noGrp="1"/>
          </p:cNvSpPr>
          <p:nvPr>
            <p:ph type="ftr" sz="quarter" idx="3"/>
          </p:nvPr>
        </p:nvSpPr>
        <p:spPr>
          <a:xfrm>
            <a:off x="4038603" y="6356353"/>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8610601" y="635635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3D5D54-6857-4FE9-9461-0B1D01EF02AF}" type="slidenum">
              <a:rPr lang="en-GB" smtClean="0"/>
              <a:t>‹#›</a:t>
            </a:fld>
            <a:endParaRPr lang="en-GB"/>
          </a:p>
        </p:txBody>
      </p:sp>
    </p:spTree>
    <p:extLst>
      <p:ext uri="{BB962C8B-B14F-4D97-AF65-F5344CB8AC3E}">
        <p14:creationId xmlns:p14="http://schemas.microsoft.com/office/powerpoint/2010/main" val="31840310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1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8" indent="-228603" algn="l" defTabSz="91441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14" indent="-228603" algn="l" defTabSz="91441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0"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26"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32"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37"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43"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48"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ZoneTexte 19">
            <a:extLst>
              <a:ext uri="{FF2B5EF4-FFF2-40B4-BE49-F238E27FC236}">
                <a16:creationId xmlns:a16="http://schemas.microsoft.com/office/drawing/2014/main" id="{15DF971E-E5C7-56C0-BD5B-EF0054BEC998}"/>
              </a:ext>
            </a:extLst>
          </p:cNvPr>
          <p:cNvSpPr txBox="1"/>
          <p:nvPr/>
        </p:nvSpPr>
        <p:spPr>
          <a:xfrm>
            <a:off x="216413" y="36917"/>
            <a:ext cx="2547257" cy="369332"/>
          </a:xfrm>
          <a:prstGeom prst="rect">
            <a:avLst/>
          </a:prstGeom>
          <a:noFill/>
        </p:spPr>
        <p:txBody>
          <a:bodyPr wrap="square" rtlCol="0">
            <a:spAutoFit/>
          </a:bodyPr>
          <a:lstStyle/>
          <a:p>
            <a:r>
              <a:rPr lang="en-GB" dirty="0"/>
              <a:t>Supplementary Figure 1</a:t>
            </a:r>
          </a:p>
        </p:txBody>
      </p:sp>
      <p:sp>
        <p:nvSpPr>
          <p:cNvPr id="21" name="ZoneTexte 20">
            <a:extLst>
              <a:ext uri="{FF2B5EF4-FFF2-40B4-BE49-F238E27FC236}">
                <a16:creationId xmlns:a16="http://schemas.microsoft.com/office/drawing/2014/main" id="{886E762C-FDDE-6512-2AFA-7256BC32E182}"/>
              </a:ext>
            </a:extLst>
          </p:cNvPr>
          <p:cNvSpPr txBox="1"/>
          <p:nvPr/>
        </p:nvSpPr>
        <p:spPr>
          <a:xfrm>
            <a:off x="6158113" y="558530"/>
            <a:ext cx="310243" cy="369332"/>
          </a:xfrm>
          <a:prstGeom prst="rect">
            <a:avLst/>
          </a:prstGeom>
          <a:noFill/>
        </p:spPr>
        <p:txBody>
          <a:bodyPr wrap="square" rtlCol="0">
            <a:spAutoFit/>
          </a:bodyPr>
          <a:lstStyle/>
          <a:p>
            <a:r>
              <a:rPr lang="en-GB" dirty="0"/>
              <a:t>B</a:t>
            </a:r>
          </a:p>
        </p:txBody>
      </p:sp>
      <p:sp>
        <p:nvSpPr>
          <p:cNvPr id="22" name="ZoneTexte 21">
            <a:extLst>
              <a:ext uri="{FF2B5EF4-FFF2-40B4-BE49-F238E27FC236}">
                <a16:creationId xmlns:a16="http://schemas.microsoft.com/office/drawing/2014/main" id="{73ECF43E-92BC-1BCE-DEA5-01942AE06DB2}"/>
              </a:ext>
            </a:extLst>
          </p:cNvPr>
          <p:cNvSpPr txBox="1"/>
          <p:nvPr/>
        </p:nvSpPr>
        <p:spPr>
          <a:xfrm>
            <a:off x="152847" y="558530"/>
            <a:ext cx="310243" cy="369332"/>
          </a:xfrm>
          <a:prstGeom prst="rect">
            <a:avLst/>
          </a:prstGeom>
          <a:noFill/>
        </p:spPr>
        <p:txBody>
          <a:bodyPr wrap="square" rtlCol="0">
            <a:spAutoFit/>
          </a:bodyPr>
          <a:lstStyle/>
          <a:p>
            <a:r>
              <a:rPr lang="en-GB" dirty="0"/>
              <a:t>A</a:t>
            </a:r>
          </a:p>
        </p:txBody>
      </p:sp>
      <p:graphicFrame>
        <p:nvGraphicFramePr>
          <p:cNvPr id="23" name="Tableau 22">
            <a:extLst>
              <a:ext uri="{FF2B5EF4-FFF2-40B4-BE49-F238E27FC236}">
                <a16:creationId xmlns:a16="http://schemas.microsoft.com/office/drawing/2014/main" id="{D569BA30-A6FC-2168-BEB6-BE3698C9467C}"/>
              </a:ext>
            </a:extLst>
          </p:cNvPr>
          <p:cNvGraphicFramePr>
            <a:graphicFrameLocks noGrp="1"/>
          </p:cNvGraphicFramePr>
          <p:nvPr>
            <p:extLst>
              <p:ext uri="{D42A27DB-BD31-4B8C-83A1-F6EECF244321}">
                <p14:modId xmlns:p14="http://schemas.microsoft.com/office/powerpoint/2010/main" val="569802673"/>
              </p:ext>
            </p:extLst>
          </p:nvPr>
        </p:nvGraphicFramePr>
        <p:xfrm>
          <a:off x="484345" y="4730753"/>
          <a:ext cx="4290855" cy="1293056"/>
        </p:xfrm>
        <a:graphic>
          <a:graphicData uri="http://schemas.openxmlformats.org/drawingml/2006/table">
            <a:tbl>
              <a:tblPr/>
              <a:tblGrid>
                <a:gridCol w="1141014">
                  <a:extLst>
                    <a:ext uri="{9D8B030D-6E8A-4147-A177-3AD203B41FA5}">
                      <a16:colId xmlns:a16="http://schemas.microsoft.com/office/drawing/2014/main" val="2175597142"/>
                    </a:ext>
                  </a:extLst>
                </a:gridCol>
                <a:gridCol w="618718">
                  <a:extLst>
                    <a:ext uri="{9D8B030D-6E8A-4147-A177-3AD203B41FA5}">
                      <a16:colId xmlns:a16="http://schemas.microsoft.com/office/drawing/2014/main" val="59220738"/>
                    </a:ext>
                  </a:extLst>
                </a:gridCol>
                <a:gridCol w="924061">
                  <a:extLst>
                    <a:ext uri="{9D8B030D-6E8A-4147-A177-3AD203B41FA5}">
                      <a16:colId xmlns:a16="http://schemas.microsoft.com/office/drawing/2014/main" val="1653165754"/>
                    </a:ext>
                  </a:extLst>
                </a:gridCol>
                <a:gridCol w="683001">
                  <a:extLst>
                    <a:ext uri="{9D8B030D-6E8A-4147-A177-3AD203B41FA5}">
                      <a16:colId xmlns:a16="http://schemas.microsoft.com/office/drawing/2014/main" val="3810365821"/>
                    </a:ext>
                  </a:extLst>
                </a:gridCol>
                <a:gridCol w="924061">
                  <a:extLst>
                    <a:ext uri="{9D8B030D-6E8A-4147-A177-3AD203B41FA5}">
                      <a16:colId xmlns:a16="http://schemas.microsoft.com/office/drawing/2014/main" val="648351202"/>
                    </a:ext>
                  </a:extLst>
                </a:gridCol>
              </a:tblGrid>
              <a:tr h="161632">
                <a:tc>
                  <a:txBody>
                    <a:bodyPr/>
                    <a:lstStyle/>
                    <a:p>
                      <a:pPr algn="ctr" fontAlgn="ctr"/>
                      <a:r>
                        <a:rPr lang="fr-FR" sz="800" b="0" i="0" u="none" strike="noStrike" dirty="0">
                          <a:solidFill>
                            <a:srgbClr val="000000"/>
                          </a:solidFill>
                          <a:effectLst/>
                          <a:latin typeface="Aptos Narrow" panose="020B00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Aptos Narrow" panose="020B00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cp/µL (mean)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ng/mL (mean)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VAF (mean)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4552355"/>
                  </a:ext>
                </a:extLst>
              </a:tr>
              <a:tr h="161632">
                <a:tc rowSpan="7">
                  <a:txBody>
                    <a:bodyPr/>
                    <a:lstStyle/>
                    <a:p>
                      <a:pPr algn="ctr" fontAlgn="ctr"/>
                      <a:r>
                        <a:rPr lang="fr-FR" sz="800" b="0" i="0" u="none" strike="noStrike" dirty="0">
                          <a:solidFill>
                            <a:srgbClr val="000000"/>
                          </a:solidFill>
                          <a:effectLst/>
                          <a:latin typeface="Aptos Narrow" panose="020B0004020202020204" pitchFamily="34" charset="0"/>
                        </a:rPr>
                        <a:t>ALK R1275Q</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Aptos Narrow" panose="020B0004020202020204" pitchFamily="34" charset="0"/>
                        </a:rPr>
                        <a:t>dil1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18.59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64.00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10.81%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1622387"/>
                  </a:ext>
                </a:extLst>
              </a:tr>
              <a:tr h="161632">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9.32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32.00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5.19%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500298"/>
                  </a:ext>
                </a:extLst>
              </a:tr>
              <a:tr h="161632">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3.60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13.00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2.29%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811179"/>
                  </a:ext>
                </a:extLst>
              </a:tr>
              <a:tr h="161632">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1.61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5.50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1.35%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447113"/>
                  </a:ext>
                </a:extLst>
              </a:tr>
              <a:tr h="161632">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0.73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2.50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0.94%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7110531"/>
                  </a:ext>
                </a:extLst>
              </a:tr>
              <a:tr h="161632">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0.21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0.75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0.36%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6921915"/>
                  </a:ext>
                </a:extLst>
              </a:tr>
              <a:tr h="161632">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0.03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0.19%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765326"/>
                  </a:ext>
                </a:extLst>
              </a:tr>
            </a:tbl>
          </a:graphicData>
        </a:graphic>
      </p:graphicFrame>
      <p:graphicFrame>
        <p:nvGraphicFramePr>
          <p:cNvPr id="24" name="Tableau 23">
            <a:extLst>
              <a:ext uri="{FF2B5EF4-FFF2-40B4-BE49-F238E27FC236}">
                <a16:creationId xmlns:a16="http://schemas.microsoft.com/office/drawing/2014/main" id="{14C1D0D9-9129-849E-3E6A-331ACC491101}"/>
              </a:ext>
            </a:extLst>
          </p:cNvPr>
          <p:cNvGraphicFramePr>
            <a:graphicFrameLocks noGrp="1"/>
          </p:cNvGraphicFramePr>
          <p:nvPr>
            <p:extLst>
              <p:ext uri="{D42A27DB-BD31-4B8C-83A1-F6EECF244321}">
                <p14:modId xmlns:p14="http://schemas.microsoft.com/office/powerpoint/2010/main" val="2557112557"/>
              </p:ext>
            </p:extLst>
          </p:nvPr>
        </p:nvGraphicFramePr>
        <p:xfrm>
          <a:off x="6827837" y="4729581"/>
          <a:ext cx="4290856" cy="1295400"/>
        </p:xfrm>
        <a:graphic>
          <a:graphicData uri="http://schemas.openxmlformats.org/drawingml/2006/table">
            <a:tbl>
              <a:tblPr/>
              <a:tblGrid>
                <a:gridCol w="1141014">
                  <a:extLst>
                    <a:ext uri="{9D8B030D-6E8A-4147-A177-3AD203B41FA5}">
                      <a16:colId xmlns:a16="http://schemas.microsoft.com/office/drawing/2014/main" val="2293129882"/>
                    </a:ext>
                  </a:extLst>
                </a:gridCol>
                <a:gridCol w="618719">
                  <a:extLst>
                    <a:ext uri="{9D8B030D-6E8A-4147-A177-3AD203B41FA5}">
                      <a16:colId xmlns:a16="http://schemas.microsoft.com/office/drawing/2014/main" val="3144067786"/>
                    </a:ext>
                  </a:extLst>
                </a:gridCol>
                <a:gridCol w="924061">
                  <a:extLst>
                    <a:ext uri="{9D8B030D-6E8A-4147-A177-3AD203B41FA5}">
                      <a16:colId xmlns:a16="http://schemas.microsoft.com/office/drawing/2014/main" val="1466241105"/>
                    </a:ext>
                  </a:extLst>
                </a:gridCol>
                <a:gridCol w="683001">
                  <a:extLst>
                    <a:ext uri="{9D8B030D-6E8A-4147-A177-3AD203B41FA5}">
                      <a16:colId xmlns:a16="http://schemas.microsoft.com/office/drawing/2014/main" val="4037017733"/>
                    </a:ext>
                  </a:extLst>
                </a:gridCol>
                <a:gridCol w="924061">
                  <a:extLst>
                    <a:ext uri="{9D8B030D-6E8A-4147-A177-3AD203B41FA5}">
                      <a16:colId xmlns:a16="http://schemas.microsoft.com/office/drawing/2014/main" val="3602179825"/>
                    </a:ext>
                  </a:extLst>
                </a:gridCol>
              </a:tblGrid>
              <a:tr h="79615">
                <a:tc>
                  <a:txBody>
                    <a:bodyPr/>
                    <a:lstStyle/>
                    <a:p>
                      <a:pPr algn="ctr" fontAlgn="ctr"/>
                      <a:r>
                        <a:rPr lang="fr-FR" sz="800" b="0" i="0" u="none" strike="noStrike" dirty="0">
                          <a:solidFill>
                            <a:srgbClr val="000000"/>
                          </a:solidFill>
                          <a:effectLst/>
                          <a:latin typeface="Aptos Narrow" panose="020B00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Aptos Narrow" panose="020B00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cp/µL (mean)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ng/mL (mean)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VAF (mean)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6636116"/>
                  </a:ext>
                </a:extLst>
              </a:tr>
              <a:tr h="79615">
                <a:tc rowSpan="9">
                  <a:txBody>
                    <a:bodyPr/>
                    <a:lstStyle/>
                    <a:p>
                      <a:pPr algn="ctr" fontAlgn="ctr"/>
                      <a:r>
                        <a:rPr lang="fr-FR" sz="800" b="0" i="0" u="none" strike="noStrike" dirty="0">
                          <a:solidFill>
                            <a:srgbClr val="000000"/>
                          </a:solidFill>
                          <a:effectLst/>
                          <a:latin typeface="Aptos Narrow" panose="020B0004020202020204" pitchFamily="34" charset="0"/>
                        </a:rPr>
                        <a:t>ALK F1174L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Aptos Narrow" panose="020B0004020202020204" pitchFamily="34" charset="0"/>
                        </a:rPr>
                        <a:t>dil1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15.81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55.00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9.69%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026905"/>
                  </a:ext>
                </a:extLst>
              </a:tr>
              <a:tr h="79615">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6.24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21.50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4.08%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3406090"/>
                  </a:ext>
                </a:extLst>
              </a:tr>
              <a:tr h="79615">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2.97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10.30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1.92%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027825"/>
                  </a:ext>
                </a:extLst>
              </a:tr>
              <a:tr h="79615">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1.26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4.40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0.99%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8670939"/>
                  </a:ext>
                </a:extLst>
              </a:tr>
              <a:tr h="79615">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0.59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2.04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0.62%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6869952"/>
                  </a:ext>
                </a:extLst>
              </a:tr>
              <a:tr h="79615">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0.38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1.30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0.58%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8737153"/>
                  </a:ext>
                </a:extLst>
              </a:tr>
              <a:tr h="79615">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0.17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0.59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0.38%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2521452"/>
                  </a:ext>
                </a:extLst>
              </a:tr>
              <a:tr h="79615">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0.08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0.28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0.22%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1634806"/>
                  </a:ext>
                </a:extLst>
              </a:tr>
              <a:tr h="79615">
                <a:tc vMerge="1">
                  <a:txBody>
                    <a:bodyPr/>
                    <a:lstStyle/>
                    <a:p>
                      <a:endParaRPr lang="fr-FR"/>
                    </a:p>
                  </a:txBody>
                  <a:tcPr/>
                </a:tc>
                <a:tc>
                  <a:txBody>
                    <a:bodyPr/>
                    <a:lstStyle/>
                    <a:p>
                      <a:pPr algn="ctr" fontAlgn="ctr"/>
                      <a:r>
                        <a:rPr lang="fr-FR" sz="800" b="0" i="0" u="none" strike="noStrike">
                          <a:solidFill>
                            <a:srgbClr val="000000"/>
                          </a:solidFill>
                          <a:effectLst/>
                          <a:latin typeface="Aptos Narrow" panose="020B0004020202020204" pitchFamily="34" charset="0"/>
                        </a:rPr>
                        <a:t>dil9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0.03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dirty="0">
                          <a:solidFill>
                            <a:srgbClr val="000000"/>
                          </a:solidFill>
                          <a:effectLst/>
                          <a:latin typeface="Aptos Narrow" panose="020B0004020202020204" pitchFamily="34" charset="0"/>
                        </a:rPr>
                        <a:t>0.12%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567278"/>
                  </a:ext>
                </a:extLst>
              </a:tr>
            </a:tbl>
          </a:graphicData>
        </a:graphic>
      </p:graphicFrame>
      <p:pic>
        <p:nvPicPr>
          <p:cNvPr id="17" name="Image 16" descr="Une image contenant capture d’écran, croquis, Rectangle, ligne&#10;&#10;Description générée automatiquement">
            <a:extLst>
              <a:ext uri="{FF2B5EF4-FFF2-40B4-BE49-F238E27FC236}">
                <a16:creationId xmlns:a16="http://schemas.microsoft.com/office/drawing/2014/main" id="{7C584315-E648-EB4D-EA8D-E079531739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127" y="461818"/>
            <a:ext cx="5946748" cy="4165597"/>
          </a:xfrm>
          <a:prstGeom prst="rect">
            <a:avLst/>
          </a:prstGeom>
        </p:spPr>
      </p:pic>
      <p:pic>
        <p:nvPicPr>
          <p:cNvPr id="28" name="Image 27" descr="Une image contenant capture d’écran, croquis, ligne, Rectangle&#10;&#10;Description générée automatiquement">
            <a:extLst>
              <a:ext uri="{FF2B5EF4-FFF2-40B4-BE49-F238E27FC236}">
                <a16:creationId xmlns:a16="http://schemas.microsoft.com/office/drawing/2014/main" id="{6573384E-F5E8-BA8F-46E4-330D4F1849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94089" y="423141"/>
            <a:ext cx="5997911" cy="4204277"/>
          </a:xfrm>
          <a:prstGeom prst="rect">
            <a:avLst/>
          </a:prstGeom>
        </p:spPr>
      </p:pic>
    </p:spTree>
    <p:extLst>
      <p:ext uri="{BB962C8B-B14F-4D97-AF65-F5344CB8AC3E}">
        <p14:creationId xmlns:p14="http://schemas.microsoft.com/office/powerpoint/2010/main" val="3726395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4C0AD1-47E1-B925-B0BE-4323FC52FF8D}"/>
              </a:ext>
            </a:extLst>
          </p:cNvPr>
          <p:cNvSpPr txBox="1"/>
          <p:nvPr/>
        </p:nvSpPr>
        <p:spPr>
          <a:xfrm>
            <a:off x="228600" y="528638"/>
            <a:ext cx="11087100" cy="1200329"/>
          </a:xfrm>
          <a:prstGeom prst="rect">
            <a:avLst/>
          </a:prstGeom>
          <a:noFill/>
        </p:spPr>
        <p:txBody>
          <a:bodyPr wrap="square" rtlCol="0">
            <a:spAutoFit/>
          </a:bodyPr>
          <a:lstStyle/>
          <a:p>
            <a:r>
              <a:rPr lang="en-US" sz="1800" b="1" dirty="0">
                <a:effectLst/>
                <a:latin typeface="Aptos Display" panose="020B0004020202020204" pitchFamily="34" charset="0"/>
                <a:ea typeface="Calibri" panose="020F0502020204030204" pitchFamily="34" charset="0"/>
                <a:cs typeface="Aptos Display" panose="020B0004020202020204" pitchFamily="34" charset="0"/>
              </a:rPr>
              <a:t>Supplementary figure 5:</a:t>
            </a:r>
            <a:r>
              <a:rPr lang="en-US" sz="1800" kern="1200" dirty="0">
                <a:effectLst/>
                <a:latin typeface="Aptos Display" panose="020B0004020202020204" pitchFamily="34" charset="0"/>
                <a:ea typeface="Times New Roman" panose="02020603050405020304" pitchFamily="18" charset="0"/>
                <a:cs typeface="Aptos Display" panose="020B0004020202020204" pitchFamily="34" charset="0"/>
              </a:rPr>
              <a:t> </a:t>
            </a:r>
            <a:r>
              <a:rPr lang="en-US" sz="1800" b="1" dirty="0">
                <a:effectLst/>
                <a:latin typeface="Aptos Display" panose="020B0004020202020204" pitchFamily="34" charset="0"/>
                <a:ea typeface="Calibri" panose="020F0502020204030204" pitchFamily="34" charset="0"/>
                <a:cs typeface="Aptos Display" panose="020B0004020202020204" pitchFamily="34" charset="0"/>
              </a:rPr>
              <a:t>Comparison of </a:t>
            </a:r>
            <a:r>
              <a:rPr lang="en-US" sz="1800" b="1" i="1" dirty="0">
                <a:effectLst/>
                <a:latin typeface="Aptos Display" panose="020B0004020202020204" pitchFamily="34" charset="0"/>
                <a:ea typeface="Calibri" panose="020F0502020204030204" pitchFamily="34" charset="0"/>
                <a:cs typeface="Aptos Display" panose="020B0004020202020204" pitchFamily="34" charset="0"/>
              </a:rPr>
              <a:t>ALK</a:t>
            </a:r>
            <a:r>
              <a:rPr lang="en-US" sz="1800" b="1" dirty="0">
                <a:effectLst/>
                <a:latin typeface="Aptos Display" panose="020B0004020202020204" pitchFamily="34" charset="0"/>
                <a:ea typeface="Calibri" panose="020F0502020204030204" pitchFamily="34" charset="0"/>
                <a:cs typeface="Aptos Display" panose="020B0004020202020204" pitchFamily="34" charset="0"/>
              </a:rPr>
              <a:t> VAF determined by WES and  </a:t>
            </a:r>
            <a:r>
              <a:rPr lang="en-US" sz="1800" b="1" dirty="0" err="1">
                <a:effectLst/>
                <a:latin typeface="Aptos Display" panose="020B0004020202020204" pitchFamily="34" charset="0"/>
                <a:ea typeface="Calibri" panose="020F0502020204030204" pitchFamily="34" charset="0"/>
                <a:cs typeface="Aptos Display" panose="020B0004020202020204" pitchFamily="34" charset="0"/>
              </a:rPr>
              <a:t>ddPCR</a:t>
            </a:r>
            <a:r>
              <a:rPr lang="en-US" sz="1800" b="1" dirty="0">
                <a:effectLst/>
                <a:latin typeface="Aptos Display" panose="020B0004020202020204" pitchFamily="34" charset="0"/>
                <a:ea typeface="Calibri" panose="020F0502020204030204" pitchFamily="34" charset="0"/>
                <a:cs typeface="Aptos Display" panose="020B0004020202020204" pitchFamily="34" charset="0"/>
              </a:rPr>
              <a:t> in cfDNA WGS libraries. </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In cfDNA WGS libraries analyzed by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ddPCR</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and WES, no statistically significant difference between cfDNA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ALK VAF</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measured by WES and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ddPCR</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was observed (Mann-Whitney text, p=0.62). </a:t>
            </a:r>
            <a:endParaRPr lang="en-US" sz="1800" dirty="0">
              <a:effectLst/>
              <a:latin typeface="Calibri" panose="020F0502020204030204" pitchFamily="34" charset="0"/>
              <a:ea typeface="Calibri" panose="020F0502020204030204" pitchFamily="34" charset="0"/>
              <a:cs typeface="DejaVu Sans"/>
            </a:endParaRPr>
          </a:p>
          <a:p>
            <a:endParaRPr lang="en-US" dirty="0"/>
          </a:p>
        </p:txBody>
      </p:sp>
    </p:spTree>
    <p:extLst>
      <p:ext uri="{BB962C8B-B14F-4D97-AF65-F5344CB8AC3E}">
        <p14:creationId xmlns:p14="http://schemas.microsoft.com/office/powerpoint/2010/main" val="3519176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708A0F59-F235-9789-4457-516A76E9BBA0}"/>
              </a:ext>
            </a:extLst>
          </p:cNvPr>
          <p:cNvSpPr txBox="1"/>
          <p:nvPr/>
        </p:nvSpPr>
        <p:spPr>
          <a:xfrm>
            <a:off x="216413" y="36917"/>
            <a:ext cx="2547257" cy="369332"/>
          </a:xfrm>
          <a:prstGeom prst="rect">
            <a:avLst/>
          </a:prstGeom>
          <a:noFill/>
        </p:spPr>
        <p:txBody>
          <a:bodyPr wrap="square" rtlCol="0">
            <a:spAutoFit/>
          </a:bodyPr>
          <a:lstStyle/>
          <a:p>
            <a:r>
              <a:rPr lang="en-GB" dirty="0"/>
              <a:t>Supplementary Figure 6</a:t>
            </a:r>
          </a:p>
        </p:txBody>
      </p:sp>
      <p:sp>
        <p:nvSpPr>
          <p:cNvPr id="6" name="ZoneTexte 5"/>
          <p:cNvSpPr txBox="1"/>
          <p:nvPr/>
        </p:nvSpPr>
        <p:spPr>
          <a:xfrm>
            <a:off x="4840667" y="633233"/>
            <a:ext cx="301686" cy="369332"/>
          </a:xfrm>
          <a:prstGeom prst="rect">
            <a:avLst/>
          </a:prstGeom>
          <a:noFill/>
        </p:spPr>
        <p:txBody>
          <a:bodyPr wrap="none" rtlCol="0">
            <a:spAutoFit/>
          </a:bodyPr>
          <a:lstStyle/>
          <a:p>
            <a:r>
              <a:rPr lang="fr-FR" b="1" dirty="0"/>
              <a:t>5</a:t>
            </a:r>
          </a:p>
        </p:txBody>
      </p:sp>
      <p:pic>
        <p:nvPicPr>
          <p:cNvPr id="9" name="Image 8"/>
          <p:cNvPicPr>
            <a:picLocks noChangeAspect="1"/>
          </p:cNvPicPr>
          <p:nvPr/>
        </p:nvPicPr>
        <p:blipFill>
          <a:blip r:embed="rId2"/>
          <a:stretch>
            <a:fillRect/>
          </a:stretch>
        </p:blipFill>
        <p:spPr>
          <a:xfrm>
            <a:off x="4546869" y="996223"/>
            <a:ext cx="977814" cy="3493947"/>
          </a:xfrm>
          <a:prstGeom prst="rect">
            <a:avLst/>
          </a:prstGeom>
          <a:ln>
            <a:solidFill>
              <a:schemeClr val="bg1">
                <a:lumMod val="85000"/>
              </a:schemeClr>
            </a:solidFill>
          </a:ln>
        </p:spPr>
      </p:pic>
      <p:pic>
        <p:nvPicPr>
          <p:cNvPr id="7" name="Image 6" descr="Une image contenant ligne, diagramme, Tracé, pente&#10;&#10;Description générée automatiquement">
            <a:extLst>
              <a:ext uri="{FF2B5EF4-FFF2-40B4-BE49-F238E27FC236}">
                <a16:creationId xmlns:a16="http://schemas.microsoft.com/office/drawing/2014/main" id="{F6FF5AC0-881D-2337-FB39-E775A1A4E9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68462" y="4560043"/>
            <a:ext cx="5655076" cy="1633406"/>
          </a:xfrm>
          <a:prstGeom prst="rect">
            <a:avLst/>
          </a:prstGeom>
        </p:spPr>
      </p:pic>
      <p:sp>
        <p:nvSpPr>
          <p:cNvPr id="13" name="ZoneTexte 12">
            <a:extLst>
              <a:ext uri="{FF2B5EF4-FFF2-40B4-BE49-F238E27FC236}">
                <a16:creationId xmlns:a16="http://schemas.microsoft.com/office/drawing/2014/main" id="{554DB344-E76B-8159-AC22-910F7C05A1E5}"/>
              </a:ext>
            </a:extLst>
          </p:cNvPr>
          <p:cNvSpPr txBox="1"/>
          <p:nvPr/>
        </p:nvSpPr>
        <p:spPr>
          <a:xfrm>
            <a:off x="3595633" y="4588412"/>
            <a:ext cx="283907" cy="276999"/>
          </a:xfrm>
          <a:prstGeom prst="rect">
            <a:avLst/>
          </a:prstGeom>
          <a:noFill/>
        </p:spPr>
        <p:txBody>
          <a:bodyPr wrap="square" rtlCol="0">
            <a:spAutoFit/>
          </a:bodyPr>
          <a:lstStyle/>
          <a:p>
            <a:r>
              <a:rPr lang="fr-FR" sz="1200" dirty="0">
                <a:solidFill>
                  <a:schemeClr val="bg2">
                    <a:lumMod val="50000"/>
                  </a:schemeClr>
                </a:solidFill>
                <a:latin typeface=""/>
              </a:rPr>
              <a:t>a</a:t>
            </a:r>
          </a:p>
        </p:txBody>
      </p:sp>
      <p:sp>
        <p:nvSpPr>
          <p:cNvPr id="15" name="ZoneTexte 14">
            <a:extLst>
              <a:ext uri="{FF2B5EF4-FFF2-40B4-BE49-F238E27FC236}">
                <a16:creationId xmlns:a16="http://schemas.microsoft.com/office/drawing/2014/main" id="{B9EBC92C-9CFE-F18D-0052-285B88698370}"/>
              </a:ext>
            </a:extLst>
          </p:cNvPr>
          <p:cNvSpPr txBox="1"/>
          <p:nvPr/>
        </p:nvSpPr>
        <p:spPr>
          <a:xfrm>
            <a:off x="5768651" y="4588435"/>
            <a:ext cx="283907" cy="276999"/>
          </a:xfrm>
          <a:prstGeom prst="rect">
            <a:avLst/>
          </a:prstGeom>
          <a:noFill/>
        </p:spPr>
        <p:txBody>
          <a:bodyPr wrap="square" rtlCol="0">
            <a:spAutoFit/>
          </a:bodyPr>
          <a:lstStyle/>
          <a:p>
            <a:r>
              <a:rPr lang="fr-FR" sz="1200" dirty="0">
                <a:solidFill>
                  <a:schemeClr val="bg2">
                    <a:lumMod val="50000"/>
                  </a:schemeClr>
                </a:solidFill>
                <a:latin typeface=""/>
              </a:rPr>
              <a:t>b</a:t>
            </a:r>
          </a:p>
        </p:txBody>
      </p:sp>
      <p:sp>
        <p:nvSpPr>
          <p:cNvPr id="17" name="ZoneTexte 16">
            <a:extLst>
              <a:ext uri="{FF2B5EF4-FFF2-40B4-BE49-F238E27FC236}">
                <a16:creationId xmlns:a16="http://schemas.microsoft.com/office/drawing/2014/main" id="{804F4EAD-880B-57B7-4866-673EF1C95F91}"/>
              </a:ext>
            </a:extLst>
          </p:cNvPr>
          <p:cNvSpPr txBox="1"/>
          <p:nvPr/>
        </p:nvSpPr>
        <p:spPr>
          <a:xfrm>
            <a:off x="6852953" y="4590348"/>
            <a:ext cx="283907" cy="276999"/>
          </a:xfrm>
          <a:prstGeom prst="rect">
            <a:avLst/>
          </a:prstGeom>
          <a:noFill/>
        </p:spPr>
        <p:txBody>
          <a:bodyPr wrap="square" rtlCol="0">
            <a:spAutoFit/>
          </a:bodyPr>
          <a:lstStyle/>
          <a:p>
            <a:r>
              <a:rPr lang="fr-FR" sz="1200" dirty="0">
                <a:solidFill>
                  <a:schemeClr val="bg2">
                    <a:lumMod val="50000"/>
                  </a:schemeClr>
                </a:solidFill>
                <a:latin typeface=""/>
              </a:rPr>
              <a:t>c</a:t>
            </a:r>
          </a:p>
        </p:txBody>
      </p:sp>
      <p:sp>
        <p:nvSpPr>
          <p:cNvPr id="18" name="ZoneTexte 17">
            <a:extLst>
              <a:ext uri="{FF2B5EF4-FFF2-40B4-BE49-F238E27FC236}">
                <a16:creationId xmlns:a16="http://schemas.microsoft.com/office/drawing/2014/main" id="{A51B3830-EC28-4726-31A7-065469D8E2E3}"/>
              </a:ext>
            </a:extLst>
          </p:cNvPr>
          <p:cNvSpPr txBox="1"/>
          <p:nvPr/>
        </p:nvSpPr>
        <p:spPr>
          <a:xfrm>
            <a:off x="5910736" y="632539"/>
            <a:ext cx="418704" cy="369332"/>
          </a:xfrm>
          <a:prstGeom prst="rect">
            <a:avLst/>
          </a:prstGeom>
          <a:noFill/>
        </p:spPr>
        <p:txBody>
          <a:bodyPr wrap="none" rtlCol="0">
            <a:spAutoFit/>
          </a:bodyPr>
          <a:lstStyle/>
          <a:p>
            <a:r>
              <a:rPr lang="fr-FR" b="1" dirty="0"/>
              <a:t>23</a:t>
            </a:r>
          </a:p>
        </p:txBody>
      </p:sp>
      <p:sp>
        <p:nvSpPr>
          <p:cNvPr id="19" name="ZoneTexte 18">
            <a:extLst>
              <a:ext uri="{FF2B5EF4-FFF2-40B4-BE49-F238E27FC236}">
                <a16:creationId xmlns:a16="http://schemas.microsoft.com/office/drawing/2014/main" id="{D9E735E7-FD5E-8B49-CE33-6F7E8996C217}"/>
              </a:ext>
            </a:extLst>
          </p:cNvPr>
          <p:cNvSpPr txBox="1"/>
          <p:nvPr/>
        </p:nvSpPr>
        <p:spPr>
          <a:xfrm>
            <a:off x="2761404" y="642801"/>
            <a:ext cx="1879879" cy="369332"/>
          </a:xfrm>
          <a:prstGeom prst="rect">
            <a:avLst/>
          </a:prstGeom>
          <a:noFill/>
        </p:spPr>
        <p:txBody>
          <a:bodyPr wrap="square" rtlCol="0">
            <a:spAutoFit/>
          </a:bodyPr>
          <a:lstStyle/>
          <a:p>
            <a:r>
              <a:rPr lang="fr-FR" b="1" dirty="0"/>
              <a:t>SIOPEN score</a:t>
            </a:r>
          </a:p>
        </p:txBody>
      </p:sp>
      <p:sp>
        <p:nvSpPr>
          <p:cNvPr id="22" name="ZoneTexte 21">
            <a:extLst>
              <a:ext uri="{FF2B5EF4-FFF2-40B4-BE49-F238E27FC236}">
                <a16:creationId xmlns:a16="http://schemas.microsoft.com/office/drawing/2014/main" id="{CCD4B7D8-3BDC-C743-CD41-D6B5F4A27BCB}"/>
              </a:ext>
            </a:extLst>
          </p:cNvPr>
          <p:cNvSpPr txBox="1"/>
          <p:nvPr/>
        </p:nvSpPr>
        <p:spPr>
          <a:xfrm>
            <a:off x="2916621" y="973237"/>
            <a:ext cx="924997" cy="338554"/>
          </a:xfrm>
          <a:prstGeom prst="rect">
            <a:avLst/>
          </a:prstGeom>
          <a:noFill/>
        </p:spPr>
        <p:txBody>
          <a:bodyPr wrap="none" rtlCol="0">
            <a:spAutoFit/>
          </a:bodyPr>
          <a:lstStyle/>
          <a:p>
            <a:r>
              <a:rPr lang="fr-FR" sz="1600" dirty="0"/>
              <a:t>Patient 7</a:t>
            </a:r>
          </a:p>
        </p:txBody>
      </p:sp>
      <p:cxnSp>
        <p:nvCxnSpPr>
          <p:cNvPr id="25" name="Connecteur droit 24">
            <a:extLst>
              <a:ext uri="{FF2B5EF4-FFF2-40B4-BE49-F238E27FC236}">
                <a16:creationId xmlns:a16="http://schemas.microsoft.com/office/drawing/2014/main" id="{CB79F55A-9F1F-80D4-4B5C-AA37C8000C76}"/>
              </a:ext>
            </a:extLst>
          </p:cNvPr>
          <p:cNvCxnSpPr>
            <a:cxnSpLocks/>
          </p:cNvCxnSpPr>
          <p:nvPr/>
        </p:nvCxnSpPr>
        <p:spPr>
          <a:xfrm>
            <a:off x="5377758" y="4500282"/>
            <a:ext cx="0" cy="123065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53BEB891-82AA-5766-DAFA-83444797CFC5}"/>
              </a:ext>
            </a:extLst>
          </p:cNvPr>
          <p:cNvCxnSpPr>
            <a:cxnSpLocks/>
          </p:cNvCxnSpPr>
          <p:nvPr/>
        </p:nvCxnSpPr>
        <p:spPr>
          <a:xfrm>
            <a:off x="5776111" y="4445251"/>
            <a:ext cx="0" cy="1339913"/>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31" name="Image 30">
            <a:extLst>
              <a:ext uri="{FF2B5EF4-FFF2-40B4-BE49-F238E27FC236}">
                <a16:creationId xmlns:a16="http://schemas.microsoft.com/office/drawing/2014/main" id="{8D05592E-93DF-A5D0-57AB-65E69B31AE93}"/>
              </a:ext>
            </a:extLst>
          </p:cNvPr>
          <p:cNvPicPr>
            <a:picLocks noChangeAspect="1"/>
          </p:cNvPicPr>
          <p:nvPr/>
        </p:nvPicPr>
        <p:blipFill>
          <a:blip r:embed="rId4"/>
          <a:stretch>
            <a:fillRect/>
          </a:stretch>
        </p:blipFill>
        <p:spPr>
          <a:xfrm>
            <a:off x="5650179" y="986096"/>
            <a:ext cx="989060" cy="3513439"/>
          </a:xfrm>
          <a:prstGeom prst="rect">
            <a:avLst/>
          </a:prstGeom>
          <a:ln>
            <a:solidFill>
              <a:schemeClr val="bg1">
                <a:lumMod val="85000"/>
              </a:schemeClr>
            </a:solidFill>
          </a:ln>
        </p:spPr>
      </p:pic>
      <p:sp>
        <p:nvSpPr>
          <p:cNvPr id="3" name="Ellipse 2">
            <a:extLst>
              <a:ext uri="{FF2B5EF4-FFF2-40B4-BE49-F238E27FC236}">
                <a16:creationId xmlns:a16="http://schemas.microsoft.com/office/drawing/2014/main" id="{D0B1B1DB-A504-0CEE-9D38-2C23BD6D01E9}"/>
              </a:ext>
            </a:extLst>
          </p:cNvPr>
          <p:cNvSpPr/>
          <p:nvPr/>
        </p:nvSpPr>
        <p:spPr>
          <a:xfrm>
            <a:off x="5808519" y="4622529"/>
            <a:ext cx="179906" cy="209447"/>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010786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A55E7E7A-C244-AF42-E91C-71FE6B6D04FC}"/>
              </a:ext>
            </a:extLst>
          </p:cNvPr>
          <p:cNvSpPr>
            <a:spLocks noChangeArrowheads="1"/>
          </p:cNvSpPr>
          <p:nvPr/>
        </p:nvSpPr>
        <p:spPr bwMode="auto">
          <a:xfrm>
            <a:off x="942974" y="1997839"/>
            <a:ext cx="10329864"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Supplementary Figure 6:</a:t>
            </a:r>
            <a:r>
              <a:rPr kumimoji="0" lang="en-US" altLang="en-US"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 Clinical evaluation and cfDNA analysis in patient 7 : The patient had a prerenal neuroblastoma with </a:t>
            </a:r>
            <a:r>
              <a:rPr kumimoji="0" lang="en-US" altLang="en-US"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osteomedullary</a:t>
            </a:r>
            <a:r>
              <a:rPr kumimoji="0" lang="en-US" altLang="en-US"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 </a:t>
            </a:r>
            <a:r>
              <a:rPr kumimoji="0" lang="en-US" altLang="en-US"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metastatis</a:t>
            </a:r>
            <a:r>
              <a:rPr kumimoji="0" lang="en-US" altLang="en-US"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 at diagnosis, stage INRG M, with MYCN amplification and </a:t>
            </a:r>
            <a:r>
              <a:rPr kumimoji="0" lang="en-US" altLang="en-US"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ALK</a:t>
            </a:r>
            <a:r>
              <a:rPr kumimoji="0" lang="en-US" altLang="en-US"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 F1174L mutation, SIOPEN score 62 at diagnosis. Following induction treatment (rapid COJEC), overall partial response was observed on day 181 after diagnosis, with local partial response (&gt; 50%) and metastatic partial response (SIOPEN score 5; &gt;50% reduction in MIBG absolute bone score)</a:t>
            </a:r>
            <a:r>
              <a:rPr kumimoji="0" lang="en-US" altLang="en-US"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33</a:t>
            </a:r>
            <a:r>
              <a:rPr kumimoji="0" lang="en-US" altLang="en-US"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 cfDNA ALK VAF showed an increase from 0.25% (day 101) to 4.5% (day 179). The patient underwent surgery for resection of the primary tumor, according to protocol. Metastatic progressive disease was then confirmed by imaging on day 222, following appearance of clinical symptoms (pain), with an increase of the SIOPEN score to 23. </a:t>
            </a:r>
            <a:r>
              <a:rPr kumimoji="0" lang="en-US" altLang="en-US"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Lorlatinib</a:t>
            </a:r>
            <a:r>
              <a:rPr kumimoji="0" lang="en-US" altLang="en-US"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ptos Display" panose="020B0004020202020204" pitchFamily="34" charset="0"/>
              </a:rPr>
              <a:t> treatment was begun on day 236, without response. </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24178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6C8D3E-7394-2FDB-30C7-C8610F659DCB}"/>
              </a:ext>
            </a:extLst>
          </p:cNvPr>
          <p:cNvSpPr txBox="1"/>
          <p:nvPr/>
        </p:nvSpPr>
        <p:spPr>
          <a:xfrm>
            <a:off x="371475" y="471488"/>
            <a:ext cx="10915650" cy="6801862"/>
          </a:xfrm>
          <a:prstGeom prst="rect">
            <a:avLst/>
          </a:prstGeom>
          <a:noFill/>
        </p:spPr>
        <p:txBody>
          <a:bodyPr wrap="square" rtlCol="0">
            <a:spAutoFit/>
          </a:bodyPr>
          <a:lstStyle/>
          <a:p>
            <a:pPr marL="0" marR="0" algn="just">
              <a:lnSpc>
                <a:spcPct val="150000"/>
              </a:lnSpc>
              <a:spcBef>
                <a:spcPts val="0"/>
              </a:spcBef>
              <a:spcAft>
                <a:spcPts val="800"/>
              </a:spcAft>
            </a:pPr>
            <a:r>
              <a:rPr lang="en-US" sz="1800" b="1" dirty="0">
                <a:effectLst/>
                <a:latin typeface="Aptos Display" panose="020B0004020202020204" pitchFamily="34" charset="0"/>
                <a:ea typeface="Calibri" panose="020F0502020204030204" pitchFamily="34" charset="0"/>
                <a:cs typeface="Aptos Display" panose="020B0004020202020204" pitchFamily="34" charset="0"/>
              </a:rPr>
              <a:t>Supplementary figure 1: Sensitivity and limit of detection of ALK mutations by </a:t>
            </a:r>
            <a:r>
              <a:rPr lang="en-US" sz="1800" b="1" dirty="0" err="1">
                <a:effectLst/>
                <a:latin typeface="Aptos Display" panose="020B0004020202020204" pitchFamily="34" charset="0"/>
                <a:ea typeface="Calibri" panose="020F0502020204030204" pitchFamily="34" charset="0"/>
                <a:cs typeface="Aptos Display" panose="020B0004020202020204" pitchFamily="34" charset="0"/>
              </a:rPr>
              <a:t>ddPCR</a:t>
            </a:r>
            <a:r>
              <a:rPr lang="en-US" sz="1800" b="1" dirty="0">
                <a:effectLst/>
                <a:latin typeface="Aptos Display" panose="020B0004020202020204" pitchFamily="34" charset="0"/>
                <a:ea typeface="Calibri" panose="020F0502020204030204" pitchFamily="34" charset="0"/>
                <a:cs typeface="Aptos Display" panose="020B0004020202020204" pitchFamily="34" charset="0"/>
              </a:rPr>
              <a:t> </a:t>
            </a:r>
            <a:endParaRPr lang="en-US" sz="1800" dirty="0">
              <a:effectLst/>
              <a:latin typeface="Calibri" panose="020F0502020204030204" pitchFamily="34" charset="0"/>
              <a:ea typeface="Calibri" panose="020F0502020204030204" pitchFamily="34" charset="0"/>
              <a:cs typeface="DejaVu Sans"/>
            </a:endParaRPr>
          </a:p>
          <a:p>
            <a:pPr marL="0" marR="0" algn="just">
              <a:lnSpc>
                <a:spcPct val="150000"/>
              </a:lnSpc>
              <a:spcBef>
                <a:spcPts val="0"/>
              </a:spcBef>
              <a:spcAft>
                <a:spcPts val="800"/>
              </a:spcAft>
            </a:pPr>
            <a:r>
              <a:rPr lang="en-US" sz="1800" dirty="0">
                <a:effectLst/>
                <a:latin typeface="Aptos Display" panose="020B0004020202020204" pitchFamily="34" charset="0"/>
                <a:ea typeface="Calibri" panose="020F0502020204030204" pitchFamily="34" charset="0"/>
                <a:cs typeface="Aptos Display" panose="020B0004020202020204" pitchFamily="34" charset="0"/>
              </a:rPr>
              <a:t> (A) Calculated number of copies (column A) and mean (of triplicate measurements) for measured copies/µ</a:t>
            </a:r>
            <a:r>
              <a:rPr lang="en-US" sz="1800" dirty="0">
                <a:effectLst/>
                <a:latin typeface="Aptos Display" panose="020B0004020202020204" pitchFamily="34" charset="0"/>
                <a:ea typeface="Times New Roman" panose="02020603050405020304" pitchFamily="18" charset="0"/>
                <a:cs typeface="Aptos Display" panose="020B0004020202020204" pitchFamily="34" charset="0"/>
              </a:rPr>
              <a:t>l</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for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ALK </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R1275Q and F1174L serial dilutions. For this experiment, genomic DNA harboring an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ALK</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mutation was serially diluted in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ALK</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wt</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genomic DNA.</a:t>
            </a:r>
            <a:endParaRPr lang="en-US" sz="1800" dirty="0">
              <a:effectLst/>
              <a:latin typeface="Calibri" panose="020F0502020204030204" pitchFamily="34" charset="0"/>
              <a:ea typeface="Calibri" panose="020F0502020204030204" pitchFamily="34" charset="0"/>
              <a:cs typeface="DejaVu Sans"/>
            </a:endParaRPr>
          </a:p>
          <a:p>
            <a:pPr marL="0" marR="0" algn="just">
              <a:lnSpc>
                <a:spcPct val="150000"/>
              </a:lnSpc>
              <a:spcBef>
                <a:spcPts val="0"/>
              </a:spcBef>
              <a:spcAft>
                <a:spcPts val="800"/>
              </a:spcAft>
            </a:pPr>
            <a:r>
              <a:rPr lang="en-US" sz="1800" dirty="0">
                <a:effectLst/>
                <a:latin typeface="Aptos Display" panose="020B0004020202020204" pitchFamily="34" charset="0"/>
                <a:ea typeface="Calibri" panose="020F0502020204030204" pitchFamily="34" charset="0"/>
                <a:cs typeface="Aptos Display" panose="020B0004020202020204" pitchFamily="34" charset="0"/>
              </a:rPr>
              <a:t>(B) Correlation analysis of theoretically calculated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ALK</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R1275Q copies/µ</a:t>
            </a:r>
            <a:r>
              <a:rPr lang="en-US" sz="1800" dirty="0">
                <a:effectLst/>
                <a:latin typeface="Aptos Display" panose="020B0004020202020204" pitchFamily="34" charset="0"/>
                <a:ea typeface="Times New Roman" panose="02020603050405020304" pitchFamily="18" charset="0"/>
                <a:cs typeface="Aptos Display" panose="020B0004020202020204" pitchFamily="34" charset="0"/>
              </a:rPr>
              <a:t>l</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(x-axis) and copies/µ</a:t>
            </a:r>
            <a:r>
              <a:rPr lang="en-US" sz="1800" dirty="0">
                <a:effectLst/>
                <a:latin typeface="Aptos Display" panose="020B0004020202020204" pitchFamily="34" charset="0"/>
                <a:ea typeface="Times New Roman" panose="02020603050405020304" pitchFamily="18" charset="0"/>
                <a:cs typeface="Aptos Display" panose="020B0004020202020204" pitchFamily="34" charset="0"/>
              </a:rPr>
              <a:t>l</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measured in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ddPCR</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by diluting Mutated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ALK</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R1275Q DNA from CLB-GA cell line with wild type DNA from SJNB1 cell line (y-axis, as mean ± SD; n ≥ 3).</a:t>
            </a:r>
            <a:endParaRPr lang="en-US" sz="1800" dirty="0">
              <a:effectLst/>
              <a:latin typeface="Calibri" panose="020F0502020204030204" pitchFamily="34" charset="0"/>
              <a:ea typeface="Calibri" panose="020F0502020204030204" pitchFamily="34" charset="0"/>
              <a:cs typeface="DejaVu Sans"/>
            </a:endParaRPr>
          </a:p>
          <a:p>
            <a:pPr marL="0" marR="0" algn="just">
              <a:lnSpc>
                <a:spcPct val="150000"/>
              </a:lnSpc>
              <a:spcBef>
                <a:spcPts val="0"/>
              </a:spcBef>
              <a:spcAft>
                <a:spcPts val="800"/>
              </a:spcAft>
            </a:pPr>
            <a:r>
              <a:rPr lang="en-US" sz="1800" dirty="0">
                <a:effectLst/>
                <a:latin typeface="Aptos Display" panose="020B0004020202020204" pitchFamily="34" charset="0"/>
                <a:ea typeface="Calibri" panose="020F0502020204030204" pitchFamily="34" charset="0"/>
                <a:cs typeface="Aptos Display" panose="020B0004020202020204" pitchFamily="34" charset="0"/>
              </a:rPr>
              <a:t>Pearson’s correlation coefficient (r) and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p</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-value are indicated, consistent with a strong correlation (R²= 0.9865, P value &lt;0.0001)</a:t>
            </a:r>
            <a:endParaRPr lang="en-US" sz="1800" dirty="0">
              <a:effectLst/>
              <a:latin typeface="Calibri" panose="020F0502020204030204" pitchFamily="34" charset="0"/>
              <a:ea typeface="Calibri" panose="020F0502020204030204" pitchFamily="34" charset="0"/>
              <a:cs typeface="DejaVu Sans"/>
            </a:endParaRPr>
          </a:p>
          <a:p>
            <a:pPr marL="0" marR="0" algn="just">
              <a:lnSpc>
                <a:spcPct val="150000"/>
              </a:lnSpc>
              <a:spcBef>
                <a:spcPts val="0"/>
              </a:spcBef>
              <a:spcAft>
                <a:spcPts val="800"/>
              </a:spcAft>
            </a:pPr>
            <a:r>
              <a:rPr lang="en-US" sz="1800" dirty="0">
                <a:effectLst/>
                <a:latin typeface="Aptos Display" panose="020B0004020202020204" pitchFamily="34" charset="0"/>
                <a:ea typeface="Calibri" panose="020F0502020204030204" pitchFamily="34" charset="0"/>
                <a:cs typeface="Aptos Display" panose="020B0004020202020204" pitchFamily="34" charset="0"/>
              </a:rPr>
              <a:t>(C) Correlation analysis of theoretically calculated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ALK</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F1174L copies/µ</a:t>
            </a:r>
            <a:r>
              <a:rPr lang="en-US" sz="1800" dirty="0">
                <a:effectLst/>
                <a:latin typeface="Aptos Display" panose="020B0004020202020204" pitchFamily="34" charset="0"/>
                <a:ea typeface="Times New Roman" panose="02020603050405020304" pitchFamily="18" charset="0"/>
                <a:cs typeface="Aptos Display" panose="020B0004020202020204" pitchFamily="34" charset="0"/>
              </a:rPr>
              <a:t>l</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(x-axis) and copies/µ</a:t>
            </a:r>
            <a:r>
              <a:rPr lang="en-US" sz="1800" dirty="0">
                <a:effectLst/>
                <a:latin typeface="Aptos Display" panose="020B0004020202020204" pitchFamily="34" charset="0"/>
                <a:ea typeface="Times New Roman" panose="02020603050405020304" pitchFamily="18" charset="0"/>
                <a:cs typeface="Aptos Display" panose="020B0004020202020204" pitchFamily="34" charset="0"/>
              </a:rPr>
              <a:t>l</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measured in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ddPCR</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by diluting Mutated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ALK</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F1174L DNA from SK-SY5Y cell line with wild type DNA from SJNB1 cell line (y-axis, as mean ± SD; n ≥ 3).</a:t>
            </a:r>
            <a:endParaRPr lang="en-US" sz="1800" dirty="0">
              <a:effectLst/>
              <a:latin typeface="Calibri" panose="020F0502020204030204" pitchFamily="34" charset="0"/>
              <a:ea typeface="Calibri" panose="020F0502020204030204" pitchFamily="34" charset="0"/>
              <a:cs typeface="DejaVu Sans"/>
            </a:endParaRPr>
          </a:p>
          <a:p>
            <a:pPr marL="0" marR="0" algn="just">
              <a:lnSpc>
                <a:spcPct val="150000"/>
              </a:lnSpc>
              <a:spcBef>
                <a:spcPts val="0"/>
              </a:spcBef>
              <a:spcAft>
                <a:spcPts val="800"/>
              </a:spcAft>
            </a:pPr>
            <a:r>
              <a:rPr lang="en-US" sz="1800" dirty="0">
                <a:effectLst/>
                <a:latin typeface="Aptos Display" panose="020B0004020202020204" pitchFamily="34" charset="0"/>
                <a:ea typeface="Calibri" panose="020F0502020204030204" pitchFamily="34" charset="0"/>
                <a:cs typeface="Aptos Display" panose="020B0004020202020204" pitchFamily="34" charset="0"/>
              </a:rPr>
              <a:t>Pearson’s correlation coefficient (r) and </a:t>
            </a:r>
            <a:r>
              <a:rPr lang="en-US" sz="1800" i="1" dirty="0">
                <a:effectLst/>
                <a:latin typeface="Aptos Display" panose="020B0004020202020204" pitchFamily="34" charset="0"/>
                <a:ea typeface="Calibri" panose="020F0502020204030204" pitchFamily="34" charset="0"/>
                <a:cs typeface="Aptos Display" panose="020B0004020202020204" pitchFamily="34" charset="0"/>
              </a:rPr>
              <a:t>p</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-value are indicated, consistent with a strong correlation (R²=0.9827, P value &lt;0.0001)</a:t>
            </a:r>
            <a:endParaRPr lang="en-US" sz="1800" dirty="0">
              <a:effectLst/>
              <a:latin typeface="Calibri" panose="020F0502020204030204" pitchFamily="34" charset="0"/>
              <a:ea typeface="Calibri" panose="020F0502020204030204" pitchFamily="34" charset="0"/>
              <a:cs typeface="DejaVu Sans"/>
            </a:endParaRPr>
          </a:p>
          <a:p>
            <a:endParaRPr lang="en-US" dirty="0"/>
          </a:p>
        </p:txBody>
      </p:sp>
    </p:spTree>
    <p:extLst>
      <p:ext uri="{BB962C8B-B14F-4D97-AF65-F5344CB8AC3E}">
        <p14:creationId xmlns:p14="http://schemas.microsoft.com/office/powerpoint/2010/main" val="673827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820CDA06-6267-E469-3162-E0E093DD1A72}"/>
              </a:ext>
            </a:extLst>
          </p:cNvPr>
          <p:cNvSpPr txBox="1"/>
          <p:nvPr/>
        </p:nvSpPr>
        <p:spPr>
          <a:xfrm>
            <a:off x="216413" y="36917"/>
            <a:ext cx="2547257" cy="369332"/>
          </a:xfrm>
          <a:prstGeom prst="rect">
            <a:avLst/>
          </a:prstGeom>
          <a:noFill/>
        </p:spPr>
        <p:txBody>
          <a:bodyPr wrap="square" rtlCol="0">
            <a:spAutoFit/>
          </a:bodyPr>
          <a:lstStyle/>
          <a:p>
            <a:r>
              <a:rPr lang="en-GB" dirty="0"/>
              <a:t>Supplementary Figure 2</a:t>
            </a:r>
          </a:p>
        </p:txBody>
      </p:sp>
      <p:pic>
        <p:nvPicPr>
          <p:cNvPr id="4" name="Image 3" descr="Une image contenant noir, capture d’écran, obscurité&#10;&#10;Description générée automatiquement">
            <a:extLst>
              <a:ext uri="{FF2B5EF4-FFF2-40B4-BE49-F238E27FC236}">
                <a16:creationId xmlns:a16="http://schemas.microsoft.com/office/drawing/2014/main" id="{423B4098-89C9-787A-B519-5FCBF0E1D1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4599" y="1943100"/>
            <a:ext cx="9588471" cy="3001433"/>
          </a:xfrm>
          <a:prstGeom prst="rect">
            <a:avLst/>
          </a:prstGeom>
        </p:spPr>
      </p:pic>
    </p:spTree>
    <p:extLst>
      <p:ext uri="{BB962C8B-B14F-4D97-AF65-F5344CB8AC3E}">
        <p14:creationId xmlns:p14="http://schemas.microsoft.com/office/powerpoint/2010/main" val="3115079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D2568B-EB63-2D78-CDD5-455A2A962463}"/>
              </a:ext>
            </a:extLst>
          </p:cNvPr>
          <p:cNvSpPr txBox="1"/>
          <p:nvPr/>
        </p:nvSpPr>
        <p:spPr>
          <a:xfrm>
            <a:off x="442913" y="500063"/>
            <a:ext cx="11115675" cy="3067506"/>
          </a:xfrm>
          <a:prstGeom prst="rect">
            <a:avLst/>
          </a:prstGeom>
          <a:noFill/>
        </p:spPr>
        <p:txBody>
          <a:bodyPr wrap="square" rtlCol="0">
            <a:spAutoFit/>
          </a:bodyPr>
          <a:lstStyle/>
          <a:p>
            <a:pPr marL="0" marR="0" algn="just">
              <a:lnSpc>
                <a:spcPct val="150000"/>
              </a:lnSpc>
              <a:spcBef>
                <a:spcPts val="0"/>
              </a:spcBef>
              <a:spcAft>
                <a:spcPts val="800"/>
              </a:spcAft>
            </a:pPr>
            <a:r>
              <a:rPr lang="en-US" sz="1800" b="1" dirty="0">
                <a:effectLst/>
                <a:latin typeface="Aptos Display" panose="020B0004020202020204" pitchFamily="34" charset="0"/>
                <a:ea typeface="Calibri" panose="020F0502020204030204" pitchFamily="34" charset="0"/>
                <a:cs typeface="Aptos Display" panose="020B0004020202020204" pitchFamily="34" charset="0"/>
              </a:rPr>
              <a:t>Supplementary figure 2: Overall study organization</a:t>
            </a:r>
            <a:endParaRPr lang="en-US" sz="1800" dirty="0">
              <a:effectLst/>
              <a:latin typeface="Calibri" panose="020F0502020204030204" pitchFamily="34" charset="0"/>
              <a:ea typeface="Calibri" panose="020F0502020204030204" pitchFamily="34" charset="0"/>
              <a:cs typeface="DejaVu Sans"/>
            </a:endParaRPr>
          </a:p>
          <a:p>
            <a:pPr marL="0" marR="0" algn="just">
              <a:lnSpc>
                <a:spcPct val="150000"/>
              </a:lnSpc>
              <a:spcBef>
                <a:spcPts val="0"/>
              </a:spcBef>
              <a:spcAft>
                <a:spcPts val="800"/>
              </a:spcAft>
            </a:pPr>
            <a:r>
              <a:rPr lang="en-US" sz="1800" dirty="0">
                <a:effectLst/>
                <a:latin typeface="Aptos Display" panose="020B0004020202020204" pitchFamily="34" charset="0"/>
                <a:ea typeface="Calibri" panose="020F0502020204030204" pitchFamily="34" charset="0"/>
                <a:cs typeface="Aptos Display" panose="020B0004020202020204" pitchFamily="34" charset="0"/>
              </a:rPr>
              <a:t>cfDNA was extracted from sequential plasma samples (bone/bone marrow), WGS sequencing libraires were constructed and then were subjected  to  different analytical techniques: 1)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ddPCR</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targeting the known ALK hotspot mutation hotspots (F1174L, R1275Q, I1170N) for evaluation of disease burden at all available timepoints;  2) cfDNA WES for study of clonal evolution, following comparison with tumor/germline WES, at diagnosis (if available, relapse, at the begin of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Lorlatinib</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treatment and at a last available timepoint.</a:t>
            </a:r>
            <a:endParaRPr lang="en-US" sz="1800" dirty="0">
              <a:effectLst/>
              <a:latin typeface="Calibri" panose="020F0502020204030204" pitchFamily="34" charset="0"/>
              <a:ea typeface="Calibri" panose="020F0502020204030204" pitchFamily="34" charset="0"/>
              <a:cs typeface="DejaVu Sans"/>
            </a:endParaRPr>
          </a:p>
          <a:p>
            <a:endParaRPr lang="en-US" dirty="0"/>
          </a:p>
        </p:txBody>
      </p:sp>
    </p:spTree>
    <p:extLst>
      <p:ext uri="{BB962C8B-B14F-4D97-AF65-F5344CB8AC3E}">
        <p14:creationId xmlns:p14="http://schemas.microsoft.com/office/powerpoint/2010/main" val="3307007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708A0F59-F235-9789-4457-516A76E9BBA0}"/>
              </a:ext>
            </a:extLst>
          </p:cNvPr>
          <p:cNvSpPr txBox="1"/>
          <p:nvPr/>
        </p:nvSpPr>
        <p:spPr>
          <a:xfrm>
            <a:off x="216413" y="36917"/>
            <a:ext cx="2547257" cy="369332"/>
          </a:xfrm>
          <a:prstGeom prst="rect">
            <a:avLst/>
          </a:prstGeom>
          <a:noFill/>
        </p:spPr>
        <p:txBody>
          <a:bodyPr wrap="square" rtlCol="0">
            <a:spAutoFit/>
          </a:bodyPr>
          <a:lstStyle/>
          <a:p>
            <a:r>
              <a:rPr lang="en-GB" dirty="0"/>
              <a:t>Supplementary Figure 3</a:t>
            </a:r>
          </a:p>
        </p:txBody>
      </p:sp>
      <p:pic>
        <p:nvPicPr>
          <p:cNvPr id="13" name="Image 12" descr="Une image contenant texte, capture d’écran, diagramme, ligne&#10;&#10;Description générée automatiquement">
            <a:extLst>
              <a:ext uri="{FF2B5EF4-FFF2-40B4-BE49-F238E27FC236}">
                <a16:creationId xmlns:a16="http://schemas.microsoft.com/office/drawing/2014/main" id="{0BDCECB8-A9DA-A0C0-23C4-58D6A296EF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5990" y="739864"/>
            <a:ext cx="6824488" cy="5416260"/>
          </a:xfrm>
          <a:prstGeom prst="rect">
            <a:avLst/>
          </a:prstGeom>
        </p:spPr>
      </p:pic>
    </p:spTree>
    <p:extLst>
      <p:ext uri="{BB962C8B-B14F-4D97-AF65-F5344CB8AC3E}">
        <p14:creationId xmlns:p14="http://schemas.microsoft.com/office/powerpoint/2010/main" val="2314353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4BFFA3-9174-43C9-DB5A-2A20910AC8AE}"/>
              </a:ext>
            </a:extLst>
          </p:cNvPr>
          <p:cNvSpPr txBox="1"/>
          <p:nvPr/>
        </p:nvSpPr>
        <p:spPr>
          <a:xfrm>
            <a:off x="371475" y="742950"/>
            <a:ext cx="11072813" cy="1754326"/>
          </a:xfrm>
          <a:prstGeom prst="rect">
            <a:avLst/>
          </a:prstGeom>
          <a:noFill/>
        </p:spPr>
        <p:txBody>
          <a:bodyPr wrap="square" rtlCol="0">
            <a:spAutoFit/>
          </a:bodyPr>
          <a:lstStyle/>
          <a:p>
            <a:r>
              <a:rPr lang="en-US" sz="1800" b="1" dirty="0">
                <a:effectLst/>
                <a:latin typeface="Aptos Display" panose="020B0004020202020204" pitchFamily="34" charset="0"/>
                <a:ea typeface="Calibri" panose="020F0502020204030204" pitchFamily="34" charset="0"/>
                <a:cs typeface="Aptos Display" panose="020B0004020202020204" pitchFamily="34" charset="0"/>
              </a:rPr>
              <a:t>Supplementary figure 3: cfDNA concentration, </a:t>
            </a:r>
            <a:r>
              <a:rPr lang="en-US" sz="1800" b="1" dirty="0" err="1">
                <a:effectLst/>
                <a:latin typeface="Aptos Display" panose="020B0004020202020204" pitchFamily="34" charset="0"/>
                <a:ea typeface="Calibri" panose="020F0502020204030204" pitchFamily="34" charset="0"/>
                <a:cs typeface="Aptos Display" panose="020B0004020202020204" pitchFamily="34" charset="0"/>
              </a:rPr>
              <a:t>ctDNA</a:t>
            </a:r>
            <a:r>
              <a:rPr lang="en-US" sz="1800" b="1" dirty="0">
                <a:effectLst/>
                <a:latin typeface="Aptos Display" panose="020B0004020202020204" pitchFamily="34" charset="0"/>
                <a:ea typeface="Calibri" panose="020F0502020204030204" pitchFamily="34" charset="0"/>
                <a:cs typeface="Aptos Display" panose="020B0004020202020204" pitchFamily="34" charset="0"/>
              </a:rPr>
              <a:t> content and VAF of ALK alterations in cfDNA samples of patients according to treatment phases </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(Relapse-Before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Lorlatinib</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treatment (8 patients), During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Lorlatinib</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(5 patients), Relapse - after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Lorlatinib</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treatment (4 patients)). The shape of the points indicates different patients. The colors of the points indicate the values for: cfDNA in blue,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ctDNA</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in red, each type of ALK SNV in a shade of orange. The bars represent the mean values for each category of data.</a:t>
            </a:r>
            <a:endParaRPr lang="en-US" sz="1800" dirty="0">
              <a:effectLst/>
              <a:latin typeface="Calibri" panose="020F0502020204030204" pitchFamily="34" charset="0"/>
              <a:ea typeface="Calibri" panose="020F0502020204030204" pitchFamily="34" charset="0"/>
              <a:cs typeface="DejaVu Sans"/>
            </a:endParaRPr>
          </a:p>
          <a:p>
            <a:endParaRPr lang="en-US" dirty="0"/>
          </a:p>
        </p:txBody>
      </p:sp>
    </p:spTree>
    <p:extLst>
      <p:ext uri="{BB962C8B-B14F-4D97-AF65-F5344CB8AC3E}">
        <p14:creationId xmlns:p14="http://schemas.microsoft.com/office/powerpoint/2010/main" val="742088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0CA93505-3F68-A47B-5BD3-8E0EBCAA9813}"/>
              </a:ext>
            </a:extLst>
          </p:cNvPr>
          <p:cNvSpPr txBox="1"/>
          <p:nvPr/>
        </p:nvSpPr>
        <p:spPr>
          <a:xfrm>
            <a:off x="216413" y="36917"/>
            <a:ext cx="2547257" cy="369332"/>
          </a:xfrm>
          <a:prstGeom prst="rect">
            <a:avLst/>
          </a:prstGeom>
          <a:noFill/>
        </p:spPr>
        <p:txBody>
          <a:bodyPr wrap="square" rtlCol="0">
            <a:spAutoFit/>
          </a:bodyPr>
          <a:lstStyle/>
          <a:p>
            <a:r>
              <a:rPr lang="en-GB" dirty="0"/>
              <a:t>Supplementary Figure 4</a:t>
            </a:r>
          </a:p>
        </p:txBody>
      </p:sp>
      <p:pic>
        <p:nvPicPr>
          <p:cNvPr id="14" name="Image 13" descr="Une image contenant texte, capture d’écran, ligne, diagramme&#10;&#10;Description générée automatiquement">
            <a:extLst>
              <a:ext uri="{FF2B5EF4-FFF2-40B4-BE49-F238E27FC236}">
                <a16:creationId xmlns:a16="http://schemas.microsoft.com/office/drawing/2014/main" id="{375ACBC3-8BC5-4B98-91E1-42B342DCEDC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6340" y="983672"/>
            <a:ext cx="8349095" cy="5405194"/>
          </a:xfrm>
          <a:prstGeom prst="rect">
            <a:avLst/>
          </a:prstGeom>
        </p:spPr>
      </p:pic>
      <p:cxnSp>
        <p:nvCxnSpPr>
          <p:cNvPr id="3" name="Connecteur droit 2">
            <a:extLst>
              <a:ext uri="{FF2B5EF4-FFF2-40B4-BE49-F238E27FC236}">
                <a16:creationId xmlns:a16="http://schemas.microsoft.com/office/drawing/2014/main" id="{C3297735-BA1C-8CB9-5C73-BF1CC7ED776B}"/>
              </a:ext>
            </a:extLst>
          </p:cNvPr>
          <p:cNvCxnSpPr/>
          <p:nvPr/>
        </p:nvCxnSpPr>
        <p:spPr>
          <a:xfrm>
            <a:off x="3990109" y="1974273"/>
            <a:ext cx="0" cy="3408218"/>
          </a:xfrm>
          <a:prstGeom prst="line">
            <a:avLst/>
          </a:prstGeom>
          <a:ln>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 name="Connecteur droit 3">
            <a:extLst>
              <a:ext uri="{FF2B5EF4-FFF2-40B4-BE49-F238E27FC236}">
                <a16:creationId xmlns:a16="http://schemas.microsoft.com/office/drawing/2014/main" id="{1A7278A5-E99E-D9E5-DE52-79CF47C66F19}"/>
              </a:ext>
            </a:extLst>
          </p:cNvPr>
          <p:cNvCxnSpPr/>
          <p:nvPr/>
        </p:nvCxnSpPr>
        <p:spPr>
          <a:xfrm>
            <a:off x="4360718" y="1981200"/>
            <a:ext cx="0" cy="3408218"/>
          </a:xfrm>
          <a:prstGeom prst="line">
            <a:avLst/>
          </a:prstGeom>
          <a:ln>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 name="Connecteur droit 4">
            <a:extLst>
              <a:ext uri="{FF2B5EF4-FFF2-40B4-BE49-F238E27FC236}">
                <a16:creationId xmlns:a16="http://schemas.microsoft.com/office/drawing/2014/main" id="{14926C5E-60D6-A11E-DA25-3B2A7F33172C}"/>
              </a:ext>
            </a:extLst>
          </p:cNvPr>
          <p:cNvCxnSpPr/>
          <p:nvPr/>
        </p:nvCxnSpPr>
        <p:spPr>
          <a:xfrm>
            <a:off x="7017327" y="1967345"/>
            <a:ext cx="0" cy="3408218"/>
          </a:xfrm>
          <a:prstGeom prst="line">
            <a:avLst/>
          </a:prstGeom>
          <a:ln>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0226DDF2-736D-392F-E083-12783007D7DD}"/>
              </a:ext>
            </a:extLst>
          </p:cNvPr>
          <p:cNvCxnSpPr/>
          <p:nvPr/>
        </p:nvCxnSpPr>
        <p:spPr>
          <a:xfrm>
            <a:off x="7574973" y="1974272"/>
            <a:ext cx="0" cy="3408218"/>
          </a:xfrm>
          <a:prstGeom prst="line">
            <a:avLst/>
          </a:prstGeom>
          <a:ln>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038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649747F-5BB1-AE36-FDEC-E0ECBACDD125}"/>
              </a:ext>
            </a:extLst>
          </p:cNvPr>
          <p:cNvSpPr txBox="1"/>
          <p:nvPr/>
        </p:nvSpPr>
        <p:spPr>
          <a:xfrm>
            <a:off x="528638" y="971550"/>
            <a:ext cx="11072812" cy="1754326"/>
          </a:xfrm>
          <a:prstGeom prst="rect">
            <a:avLst/>
          </a:prstGeom>
          <a:noFill/>
        </p:spPr>
        <p:txBody>
          <a:bodyPr wrap="square" rtlCol="0">
            <a:spAutoFit/>
          </a:bodyPr>
          <a:lstStyle/>
          <a:p>
            <a:r>
              <a:rPr lang="en-US" sz="1800" b="1" dirty="0">
                <a:effectLst/>
                <a:latin typeface="Aptos Display" panose="020B0004020202020204" pitchFamily="34" charset="0"/>
                <a:ea typeface="Calibri" panose="020F0502020204030204" pitchFamily="34" charset="0"/>
                <a:cs typeface="Aptos Display" panose="020B0004020202020204" pitchFamily="34" charset="0"/>
              </a:rPr>
              <a:t>Supplementary figure 4:  cfDNA </a:t>
            </a:r>
            <a:r>
              <a:rPr lang="en-US" sz="1800" b="1" i="1" dirty="0">
                <a:effectLst/>
                <a:latin typeface="Aptos Display" panose="020B0004020202020204" pitchFamily="34" charset="0"/>
                <a:ea typeface="Calibri" panose="020F0502020204030204" pitchFamily="34" charset="0"/>
                <a:cs typeface="Aptos Display" panose="020B0004020202020204" pitchFamily="34" charset="0"/>
              </a:rPr>
              <a:t>ALK</a:t>
            </a:r>
            <a:r>
              <a:rPr lang="en-US" sz="1800" b="1" dirty="0">
                <a:effectLst/>
                <a:latin typeface="Aptos Display" panose="020B0004020202020204" pitchFamily="34" charset="0"/>
                <a:ea typeface="Calibri" panose="020F0502020204030204" pitchFamily="34" charset="0"/>
                <a:cs typeface="Aptos Display" panose="020B0004020202020204" pitchFamily="34" charset="0"/>
              </a:rPr>
              <a:t> VAF in patient 18 </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(38 years, metastatic neuroblastoma without identified primary tumor, no MYCN amplification, ALK R1278 at diagnosis). Treatment is indicated by letters and consisted in rapid COJEC at diagnosis (stable disease), topotecan cyclophosphamide (stable disease), (a)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crizotinib</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(stable disease), (b)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lorlatinib</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resulting in partial response followed by progression, (c)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ceritinib</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(progressive disease), (d) </a:t>
            </a:r>
            <a:r>
              <a:rPr lang="en-US" sz="1800" dirty="0" err="1">
                <a:effectLst/>
                <a:latin typeface="Aptos Display" panose="020B0004020202020204" pitchFamily="34" charset="0"/>
                <a:ea typeface="Calibri" panose="020F0502020204030204" pitchFamily="34" charset="0"/>
                <a:cs typeface="Aptos Display" panose="020B0004020202020204" pitchFamily="34" charset="0"/>
              </a:rPr>
              <a:t>lorlatinib</a:t>
            </a:r>
            <a:r>
              <a:rPr lang="en-US" sz="1800" dirty="0">
                <a:effectLst/>
                <a:latin typeface="Aptos Display" panose="020B0004020202020204" pitchFamily="34" charset="0"/>
                <a:ea typeface="Calibri" panose="020F0502020204030204" pitchFamily="34" charset="0"/>
                <a:cs typeface="Aptos Display" panose="020B0004020202020204" pitchFamily="34" charset="0"/>
              </a:rPr>
              <a:t>. </a:t>
            </a:r>
            <a:endParaRPr lang="en-US" sz="1800" dirty="0">
              <a:effectLst/>
              <a:latin typeface="Calibri" panose="020F0502020204030204" pitchFamily="34" charset="0"/>
              <a:ea typeface="Calibri" panose="020F0502020204030204" pitchFamily="34" charset="0"/>
              <a:cs typeface="DejaVu Sans"/>
            </a:endParaRPr>
          </a:p>
          <a:p>
            <a:endParaRPr lang="en-US" dirty="0"/>
          </a:p>
        </p:txBody>
      </p:sp>
    </p:spTree>
    <p:extLst>
      <p:ext uri="{BB962C8B-B14F-4D97-AF65-F5344CB8AC3E}">
        <p14:creationId xmlns:p14="http://schemas.microsoft.com/office/powerpoint/2010/main" val="3914067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 1">
            <a:extLst>
              <a:ext uri="{FF2B5EF4-FFF2-40B4-BE49-F238E27FC236}">
                <a16:creationId xmlns:a16="http://schemas.microsoft.com/office/drawing/2014/main" id="{12DE252A-8ECD-32D8-3FF8-9FBE6624526B}"/>
              </a:ext>
            </a:extLst>
          </p:cNvPr>
          <p:cNvGraphicFramePr>
            <a:graphicFrameLocks noChangeAspect="1"/>
          </p:cNvGraphicFramePr>
          <p:nvPr>
            <p:extLst>
              <p:ext uri="{D42A27DB-BD31-4B8C-83A1-F6EECF244321}">
                <p14:modId xmlns:p14="http://schemas.microsoft.com/office/powerpoint/2010/main" val="2913127624"/>
              </p:ext>
            </p:extLst>
          </p:nvPr>
        </p:nvGraphicFramePr>
        <p:xfrm>
          <a:off x="2590222" y="1041299"/>
          <a:ext cx="7034070" cy="5307367"/>
        </p:xfrm>
        <a:graphic>
          <a:graphicData uri="http://schemas.openxmlformats.org/presentationml/2006/ole">
            <mc:AlternateContent xmlns:mc="http://schemas.openxmlformats.org/markup-compatibility/2006">
              <mc:Choice xmlns:v="urn:schemas-microsoft-com:vml" Requires="v">
                <p:oleObj name="Prism 10" r:id="rId2" imgW="4475312" imgH="3376800" progId="Prism10.Document">
                  <p:embed/>
                </p:oleObj>
              </mc:Choice>
              <mc:Fallback>
                <p:oleObj name="Prism 10" r:id="rId2" imgW="4475312" imgH="3376800" progId="Prism10.Document">
                  <p:embed/>
                  <p:pic>
                    <p:nvPicPr>
                      <p:cNvPr id="4" name="Objet 3">
                        <a:extLst>
                          <a:ext uri="{FF2B5EF4-FFF2-40B4-BE49-F238E27FC236}">
                            <a16:creationId xmlns:a16="http://schemas.microsoft.com/office/drawing/2014/main" id="{F16B68E2-8DC0-A8EC-F5BC-8C9DE530CFC4}"/>
                          </a:ext>
                        </a:extLst>
                      </p:cNvPr>
                      <p:cNvPicPr/>
                      <p:nvPr/>
                    </p:nvPicPr>
                    <p:blipFill>
                      <a:blip r:embed="rId3"/>
                      <a:stretch>
                        <a:fillRect/>
                      </a:stretch>
                    </p:blipFill>
                    <p:spPr>
                      <a:xfrm>
                        <a:off x="2590222" y="1041299"/>
                        <a:ext cx="7034070" cy="5307367"/>
                      </a:xfrm>
                      <a:prstGeom prst="rect">
                        <a:avLst/>
                      </a:prstGeom>
                    </p:spPr>
                  </p:pic>
                </p:oleObj>
              </mc:Fallback>
            </mc:AlternateContent>
          </a:graphicData>
        </a:graphic>
      </p:graphicFrame>
      <p:sp>
        <p:nvSpPr>
          <p:cNvPr id="6" name="ZoneTexte 5">
            <a:extLst>
              <a:ext uri="{FF2B5EF4-FFF2-40B4-BE49-F238E27FC236}">
                <a16:creationId xmlns:a16="http://schemas.microsoft.com/office/drawing/2014/main" id="{063B3A2E-D532-CDE0-5870-523DF4DE6BC7}"/>
              </a:ext>
            </a:extLst>
          </p:cNvPr>
          <p:cNvSpPr txBox="1"/>
          <p:nvPr/>
        </p:nvSpPr>
        <p:spPr>
          <a:xfrm>
            <a:off x="4904510" y="1533237"/>
            <a:ext cx="1534394" cy="246221"/>
          </a:xfrm>
          <a:prstGeom prst="rect">
            <a:avLst/>
          </a:prstGeom>
          <a:noFill/>
        </p:spPr>
        <p:txBody>
          <a:bodyPr wrap="none" rtlCol="0">
            <a:spAutoFit/>
          </a:bodyPr>
          <a:lstStyle/>
          <a:p>
            <a:r>
              <a:rPr lang="fr-FR" sz="1000" dirty="0">
                <a:latin typeface="Arial" panose="020B0604020202020204" pitchFamily="34" charset="0"/>
                <a:cs typeface="Arial" panose="020B0604020202020204" pitchFamily="34" charset="0"/>
              </a:rPr>
              <a:t>Mann Withney, p = 0.62</a:t>
            </a:r>
          </a:p>
        </p:txBody>
      </p:sp>
      <p:sp>
        <p:nvSpPr>
          <p:cNvPr id="10" name="ZoneTexte 9">
            <a:extLst>
              <a:ext uri="{FF2B5EF4-FFF2-40B4-BE49-F238E27FC236}">
                <a16:creationId xmlns:a16="http://schemas.microsoft.com/office/drawing/2014/main" id="{E99C70DA-5A84-FEDA-4081-E8858CF09571}"/>
              </a:ext>
            </a:extLst>
          </p:cNvPr>
          <p:cNvSpPr txBox="1"/>
          <p:nvPr/>
        </p:nvSpPr>
        <p:spPr>
          <a:xfrm>
            <a:off x="207082" y="120892"/>
            <a:ext cx="2547257" cy="369332"/>
          </a:xfrm>
          <a:prstGeom prst="rect">
            <a:avLst/>
          </a:prstGeom>
          <a:noFill/>
        </p:spPr>
        <p:txBody>
          <a:bodyPr wrap="square" rtlCol="0">
            <a:spAutoFit/>
          </a:bodyPr>
          <a:lstStyle/>
          <a:p>
            <a:r>
              <a:rPr lang="en-GB" dirty="0"/>
              <a:t>Supplementary Figure 5</a:t>
            </a:r>
          </a:p>
        </p:txBody>
      </p:sp>
    </p:spTree>
    <p:extLst>
      <p:ext uri="{BB962C8B-B14F-4D97-AF65-F5344CB8AC3E}">
        <p14:creationId xmlns:p14="http://schemas.microsoft.com/office/powerpoint/2010/main" val="348200776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3F91F7549FD24397429E3C107024A8" ma:contentTypeVersion="4" ma:contentTypeDescription="Crée un document." ma:contentTypeScope="" ma:versionID="58254170b3a6d980bea66dcc2a60cbb8">
  <xsd:schema xmlns:xsd="http://www.w3.org/2001/XMLSchema" xmlns:xs="http://www.w3.org/2001/XMLSchema" xmlns:p="http://schemas.microsoft.com/office/2006/metadata/properties" xmlns:ns2="b8f108c2-f13d-4909-97f5-d06aaaff387e" targetNamespace="http://schemas.microsoft.com/office/2006/metadata/properties" ma:root="true" ma:fieldsID="14b8be93e36d861f42a4f1e0ab26cbb1" ns2:_="">
    <xsd:import namespace="b8f108c2-f13d-4909-97f5-d06aaaff387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f108c2-f13d-4909-97f5-d06aaaff38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D737186-2CBB-4011-9660-62E94AEE5E6F}">
  <ds:schemaRefs>
    <ds:schemaRef ds:uri="b8f108c2-f13d-4909-97f5-d06aaaff38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C872307-4BED-43E9-8599-7C66C27CF1F5}">
  <ds:schemaRefs>
    <ds:schemaRef ds:uri="http://schemas.microsoft.com/sharepoint/v3/contenttype/forms"/>
  </ds:schemaRefs>
</ds:datastoreItem>
</file>

<file path=customXml/itemProps3.xml><?xml version="1.0" encoding="utf-8"?>
<ds:datastoreItem xmlns:ds="http://schemas.openxmlformats.org/officeDocument/2006/customXml" ds:itemID="{A808FF90-C339-41A2-83CD-6975A678DEF7}">
  <ds:schemaRefs>
    <ds:schemaRef ds:uri="http://purl.org/dc/elements/1.1/"/>
    <ds:schemaRef ds:uri="http://schemas.microsoft.com/office/2006/metadata/properties"/>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b8f108c2-f13d-4909-97f5-d06aaaff387e"/>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Ion Boardroom</Template>
  <TotalTime>2187</TotalTime>
  <Words>874</Words>
  <Application>Microsoft Office PowerPoint</Application>
  <PresentationFormat>Widescreen</PresentationFormat>
  <Paragraphs>105</Paragraphs>
  <Slides>12</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9" baseType="lpstr">
      <vt:lpstr>Aptos Display</vt:lpstr>
      <vt:lpstr>Aptos Narrow</vt:lpstr>
      <vt:lpstr>Arial</vt:lpstr>
      <vt:lpstr>Calibri</vt:lpstr>
      <vt:lpstr>Calibri Light</vt:lpstr>
      <vt:lpstr>Thème Office</vt:lpstr>
      <vt:lpstr>Prism 10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Institut Curie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Nada</dc:creator>
  <cp:lastModifiedBy>Siegmann, Bill</cp:lastModifiedBy>
  <cp:revision>148</cp:revision>
  <dcterms:created xsi:type="dcterms:W3CDTF">2022-04-12T09:57:10Z</dcterms:created>
  <dcterms:modified xsi:type="dcterms:W3CDTF">2024-05-22T18:59:34Z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0x0101003B3F91F7549FD24397429E3C107024A8</vt:lpwstr>
  </property>
</Properties>
</file>