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66" r:id="rId5"/>
    <p:sldId id="258" r:id="rId6"/>
    <p:sldId id="259" r:id="rId7"/>
    <p:sldId id="263" r:id="rId8"/>
    <p:sldId id="261" r:id="rId9"/>
    <p:sldId id="260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332084-BE2D-48E2-847B-272E8A6EF4BA}" v="1" dt="2022-07-21T17:47:14.4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99" d="100"/>
          <a:sy n="99" d="100"/>
        </p:scale>
        <p:origin x="4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5EB7D-B6FF-438A-9D27-0F2F91C2A3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CB2F7C-0AF7-4E6E-82D4-7DB3A89D4E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FE1C0-BE0E-47A9-A8F8-3AE1BF05C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EBA6-A69C-44D4-9262-92129073426C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799068-086A-4DF8-BEAC-5897128F2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29EBE-9D78-460A-87D7-F672B95D7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12E8-B85F-4A22-A437-9C4D1366E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70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05703-4C86-4E4F-899D-2ACF4E5F6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4C592D-A5A0-41C7-8A1A-0E837CACC7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3207A0-ECFE-40CA-922B-21AFE1581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EBA6-A69C-44D4-9262-92129073426C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396BF-194B-496F-A4E9-F95CBC50B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00B53-303A-4E9D-A353-E9110516E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12E8-B85F-4A22-A437-9C4D1366E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724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60C436-7F6D-497B-97F5-29CCC1F564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27355E-A9AC-4279-80B4-A476400A0D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78F1FE-BFCD-4BB1-9771-A0C373728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EBA6-A69C-44D4-9262-92129073426C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A6BDF-B402-4EAA-9324-CF03F3A75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3E207A-76F9-4C46-B3FD-52705BCF2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12E8-B85F-4A22-A437-9C4D1366E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96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28834-8752-44AB-8C4D-B370D6CA2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0309A-578E-4F99-9D63-4AA7867FF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76D15-931D-40F7-8BA8-663A810C1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EBA6-A69C-44D4-9262-92129073426C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B9159-4390-4C41-B6FD-B9C8547CF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A992F-0B70-465B-89C2-85FC64AC0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12E8-B85F-4A22-A437-9C4D1366E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5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00973-81C2-4839-863D-7E8124C3D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6930CD-549D-4C39-8286-3CDCB348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0BC1F-BC67-4C00-ABEB-60BFCA13D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EBA6-A69C-44D4-9262-92129073426C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E47D3-EF07-4157-A36B-1C086B939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A105E-2FEA-41EA-8982-E013E4E9B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12E8-B85F-4A22-A437-9C4D1366E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856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75441-CCA9-4CE3-98A6-3099D2F78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DA763-03B6-447F-A586-07E3F5E818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828FCB-EDBE-4BF0-8A36-BE0F9888AF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49A989-D5EC-46D8-8095-37345DBEE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EBA6-A69C-44D4-9262-92129073426C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E7BAE2-DE22-4FFD-89C1-7CCAF2CCC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5BA99-A73B-45F5-9A49-AF514FA0D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12E8-B85F-4A22-A437-9C4D1366E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825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6A031-19A9-4209-B6C3-73BBB99AF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F2C73D-3298-42F9-9F46-47A19631E5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8CF685-67E9-47BD-8ACC-9BE84ECAE6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EE3511-E0AF-4BE9-9B20-2221B5B412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5BC339-D4FF-4D8B-8C04-3CB1B6CEFD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268C45-F035-4E33-8CBE-C43B27F83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EBA6-A69C-44D4-9262-92129073426C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09A0D4-6FEB-4C32-89CE-1FEE37554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1CA5E1-421C-4165-9B71-FD0610405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12E8-B85F-4A22-A437-9C4D1366E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37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27F97-5548-45BE-984B-E817756B0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E1B2F2-AE08-4419-B1ED-BF9DC0D4F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EBA6-A69C-44D4-9262-92129073426C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C3A4F4-5D46-4261-81F1-5DD8FFA7F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8DE43D-D24D-4750-B110-106F2A84A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12E8-B85F-4A22-A437-9C4D1366E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964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4D2411-D739-4BE5-B807-E700AF9E9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EBA6-A69C-44D4-9262-92129073426C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494E22-3103-44D0-8641-BEE9E3F03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2C0067-A04C-4A96-A488-853C3CF1B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12E8-B85F-4A22-A437-9C4D1366E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328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3D280-24B3-4965-8AC6-CC059393B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598F0-F7C5-4C04-8512-B90809F1DF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29C6D7-5617-46DD-B12A-774F6FDE44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B26E27-99CE-427E-9757-DA43D9437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EBA6-A69C-44D4-9262-92129073426C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D1A73-5001-49EE-8205-7044B62C1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1D78EF-A79E-42D6-B75C-7F8B8D7F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12E8-B85F-4A22-A437-9C4D1366E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81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9201A4-640F-4B6C-AF24-A4AB5B203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0DE454-6C14-472B-8F3B-E5DA2AA0EC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672CC3-39A8-41E7-9095-E09FFD31AF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09B644-C1D3-4226-8F6C-A78D2E9F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EBA6-A69C-44D4-9262-92129073426C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0C6750-B07B-4F0A-85B7-D2F203420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1441C6-AF9A-4358-828D-EDE3CB2ED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12E8-B85F-4A22-A437-9C4D1366E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260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5F1B1F-1E6C-4E9D-9BB6-38EB810C7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9C9C14-07D7-4DC7-9B5F-5D8E4D03C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A836E-9D23-4A4B-B2CC-D09672E45F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4EBA6-A69C-44D4-9262-92129073426C}" type="datetimeFigureOut">
              <a:rPr lang="en-US" smtClean="0"/>
              <a:t>9/15/2022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759A2-89E4-467C-A624-13A3D50A06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6431E-6897-4B0E-9E0E-081A5AACA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012E8-B85F-4A22-A437-9C4D1366EC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57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AA1EC1-167F-478F-80CD-9EC1138C9856}"/>
              </a:ext>
            </a:extLst>
          </p:cNvPr>
          <p:cNvSpPr txBox="1"/>
          <p:nvPr/>
        </p:nvSpPr>
        <p:spPr>
          <a:xfrm>
            <a:off x="2006932" y="423225"/>
            <a:ext cx="6200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S1A: </a:t>
            </a:r>
            <a:r>
              <a:rPr lang="en-US" i="1" dirty="0"/>
              <a:t>PBRM1</a:t>
            </a:r>
            <a:r>
              <a:rPr lang="en-US" dirty="0"/>
              <a:t> and </a:t>
            </a:r>
            <a:r>
              <a:rPr lang="en-US" i="1" dirty="0"/>
              <a:t>SETD2</a:t>
            </a:r>
            <a:r>
              <a:rPr lang="en-US" dirty="0"/>
              <a:t> expression between CC1 and CC2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1846076C-9593-4638-A70D-7889D646C9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56" y="988468"/>
            <a:ext cx="10169488" cy="6174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4930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ACA014-C26E-4EA0-AF9B-9A7C05546600}"/>
              </a:ext>
            </a:extLst>
          </p:cNvPr>
          <p:cNvSpPr txBox="1"/>
          <p:nvPr/>
        </p:nvSpPr>
        <p:spPr>
          <a:xfrm>
            <a:off x="2808401" y="505038"/>
            <a:ext cx="669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Figure S5: </a:t>
            </a:r>
            <a:r>
              <a:rPr lang="en-US" i="1" dirty="0"/>
              <a:t>SNAI1, SNAI3, </a:t>
            </a:r>
            <a:r>
              <a:rPr lang="en-US" dirty="0"/>
              <a:t>and</a:t>
            </a:r>
            <a:r>
              <a:rPr lang="en-US" i="1" dirty="0"/>
              <a:t> TWIST</a:t>
            </a:r>
            <a:r>
              <a:rPr lang="en-US" dirty="0"/>
              <a:t> expression in CC1 and CC2 tumors</a:t>
            </a:r>
          </a:p>
        </p:txBody>
      </p:sp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023AA50D-531C-457E-B3A9-FF697BD65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884" y="1072866"/>
            <a:ext cx="9020233" cy="547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28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AA1EC1-167F-478F-80CD-9EC1138C9856}"/>
              </a:ext>
            </a:extLst>
          </p:cNvPr>
          <p:cNvSpPr txBox="1"/>
          <p:nvPr/>
        </p:nvSpPr>
        <p:spPr>
          <a:xfrm>
            <a:off x="2025982" y="347025"/>
            <a:ext cx="6490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S1B: </a:t>
            </a:r>
            <a:r>
              <a:rPr lang="en-US" i="1" dirty="0"/>
              <a:t>PBRM1</a:t>
            </a:r>
            <a:r>
              <a:rPr lang="en-US" dirty="0"/>
              <a:t> and </a:t>
            </a:r>
            <a:r>
              <a:rPr lang="en-US" i="1" dirty="0"/>
              <a:t>SETD2</a:t>
            </a:r>
            <a:r>
              <a:rPr lang="en-US" dirty="0"/>
              <a:t> expression between NCC1 and NCC2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E11292C-5B86-4B3A-8BEA-0DE9322606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37" y="792557"/>
            <a:ext cx="9795735" cy="594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69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AA1EC1-167F-478F-80CD-9EC1138C9856}"/>
              </a:ext>
            </a:extLst>
          </p:cNvPr>
          <p:cNvSpPr txBox="1"/>
          <p:nvPr/>
        </p:nvSpPr>
        <p:spPr>
          <a:xfrm>
            <a:off x="2006932" y="423225"/>
            <a:ext cx="8311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S2A: Contributions of small indel (ID) signatures (A and E) between CC1 and CC2</a:t>
            </a: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4A59BFE6-355F-434D-AA00-920980531B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024" y="1289458"/>
            <a:ext cx="8857951" cy="537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657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AA1EC1-167F-478F-80CD-9EC1138C9856}"/>
              </a:ext>
            </a:extLst>
          </p:cNvPr>
          <p:cNvSpPr txBox="1"/>
          <p:nvPr/>
        </p:nvSpPr>
        <p:spPr>
          <a:xfrm>
            <a:off x="1730707" y="423225"/>
            <a:ext cx="902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S2B: Number of mutations in small indel (ID) signatures (A and E) between CC1 and CC2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2F5DECC5-6379-4F86-8A32-ECE914C662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000" y="1073605"/>
            <a:ext cx="8960000" cy="5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769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ACA014-C26E-4EA0-AF9B-9A7C05546600}"/>
              </a:ext>
            </a:extLst>
          </p:cNvPr>
          <p:cNvSpPr txBox="1"/>
          <p:nvPr/>
        </p:nvSpPr>
        <p:spPr>
          <a:xfrm>
            <a:off x="1373523" y="370660"/>
            <a:ext cx="9304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S3: Gene expression profiling based on the </a:t>
            </a:r>
            <a:r>
              <a:rPr lang="en-US" dirty="0" err="1"/>
              <a:t>NanoString</a:t>
            </a:r>
            <a:r>
              <a:rPr lang="en-US" dirty="0"/>
              <a:t>  panel in 23 skull-base (top) and 25 </a:t>
            </a:r>
          </a:p>
          <a:p>
            <a:r>
              <a:rPr lang="en-US" dirty="0"/>
              <a:t>non-skull-base (bottom) chordoma patients from North America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81C9EC-0E89-4219-9610-027EC05076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121"/>
          <a:stretch/>
        </p:blipFill>
        <p:spPr>
          <a:xfrm>
            <a:off x="2277455" y="1016991"/>
            <a:ext cx="7224713" cy="26634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8DD3DD-83BF-4F42-9795-BEF328A962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1563"/>
          <a:stretch/>
        </p:blipFill>
        <p:spPr>
          <a:xfrm>
            <a:off x="2277454" y="3680448"/>
            <a:ext cx="7224713" cy="26634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4F6370-279A-4417-80B3-33F28AEF57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292" t="87495" r="38212"/>
          <a:stretch/>
        </p:blipFill>
        <p:spPr>
          <a:xfrm>
            <a:off x="9502167" y="3469328"/>
            <a:ext cx="1264024" cy="422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036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ACA014-C26E-4EA0-AF9B-9A7C05546600}"/>
              </a:ext>
            </a:extLst>
          </p:cNvPr>
          <p:cNvSpPr txBox="1"/>
          <p:nvPr/>
        </p:nvSpPr>
        <p:spPr>
          <a:xfrm>
            <a:off x="894544" y="899766"/>
            <a:ext cx="10402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S4: Expression of selected markers in relation to overall survival (left) and recurrence-free survival </a:t>
            </a:r>
          </a:p>
          <a:p>
            <a:r>
              <a:rPr lang="en-US" dirty="0"/>
              <a:t>(right) in Chinese chordoma patients with long-term follow-up data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539B53A5-BC77-4CAF-AA51-603927846E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251" y="2198132"/>
            <a:ext cx="5756795" cy="4470058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DED433E2-1BA2-41D2-939D-839E1327FE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2" y="2198132"/>
            <a:ext cx="5756795" cy="44700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3901A4-CABD-4F62-B7DD-4A8A6AE2D7DE}"/>
              </a:ext>
            </a:extLst>
          </p:cNvPr>
          <p:cNvSpPr txBox="1"/>
          <p:nvPr/>
        </p:nvSpPr>
        <p:spPr>
          <a:xfrm>
            <a:off x="428711" y="209461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CLDN11</a:t>
            </a:r>
          </a:p>
        </p:txBody>
      </p:sp>
    </p:spTree>
    <p:extLst>
      <p:ext uri="{BB962C8B-B14F-4D97-AF65-F5344CB8AC3E}">
        <p14:creationId xmlns:p14="http://schemas.microsoft.com/office/powerpoint/2010/main" val="1895496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ACA014-C26E-4EA0-AF9B-9A7C05546600}"/>
              </a:ext>
            </a:extLst>
          </p:cNvPr>
          <p:cNvSpPr txBox="1"/>
          <p:nvPr/>
        </p:nvSpPr>
        <p:spPr>
          <a:xfrm>
            <a:off x="894544" y="861666"/>
            <a:ext cx="10402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S4: Expression of selected markers in relation to overall survival (left) and recurrence-free survival </a:t>
            </a:r>
          </a:p>
          <a:p>
            <a:r>
              <a:rPr lang="en-US" dirty="0"/>
              <a:t>(right) in Chinese chordoma patients with long-term follow-up data</a:t>
            </a:r>
          </a:p>
        </p:txBody>
      </p:sp>
      <p:pic>
        <p:nvPicPr>
          <p:cNvPr id="17" name="Picture 16" descr="Chart, line chart&#10;&#10;Description automatically generated">
            <a:extLst>
              <a:ext uri="{FF2B5EF4-FFF2-40B4-BE49-F238E27FC236}">
                <a16:creationId xmlns:a16="http://schemas.microsoft.com/office/drawing/2014/main" id="{E89C9D67-58A5-4B41-A0AC-6E4BD62776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08" y="2234740"/>
            <a:ext cx="5686697" cy="4466506"/>
          </a:xfrm>
          <a:prstGeom prst="rect">
            <a:avLst/>
          </a:prstGeom>
        </p:spPr>
      </p:pic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A37CD52F-CE09-46E9-B64F-55727EE498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797" y="2234740"/>
            <a:ext cx="5686697" cy="44665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3901A4-CABD-4F62-B7DD-4A8A6AE2D7DE}"/>
              </a:ext>
            </a:extLst>
          </p:cNvPr>
          <p:cNvSpPr txBox="1"/>
          <p:nvPr/>
        </p:nvSpPr>
        <p:spPr>
          <a:xfrm>
            <a:off x="426930" y="2050074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GLI1</a:t>
            </a:r>
          </a:p>
        </p:txBody>
      </p:sp>
    </p:spTree>
    <p:extLst>
      <p:ext uri="{BB962C8B-B14F-4D97-AF65-F5344CB8AC3E}">
        <p14:creationId xmlns:p14="http://schemas.microsoft.com/office/powerpoint/2010/main" val="2444956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ACA014-C26E-4EA0-AF9B-9A7C05546600}"/>
              </a:ext>
            </a:extLst>
          </p:cNvPr>
          <p:cNvSpPr txBox="1"/>
          <p:nvPr/>
        </p:nvSpPr>
        <p:spPr>
          <a:xfrm>
            <a:off x="894544" y="861666"/>
            <a:ext cx="10402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S4: Expression of selected markers in relation to overall survival (left) and recurrence-free survival </a:t>
            </a:r>
          </a:p>
          <a:p>
            <a:r>
              <a:rPr lang="en-US" dirty="0"/>
              <a:t>(right) in Chinese chordoma patients with long-term follow-up data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790FB990-7EF7-4C16-ABC4-F677808C0D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861" y="2137144"/>
            <a:ext cx="5954139" cy="4401880"/>
          </a:xfrm>
          <a:prstGeom prst="rect">
            <a:avLst/>
          </a:prstGeom>
        </p:spPr>
      </p:pic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3F8A8EF2-46E6-4C39-9694-14CF33857E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861" y="2137144"/>
            <a:ext cx="5954139" cy="440188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0F46430-AE19-470A-9F15-9B149E5D3654}"/>
              </a:ext>
            </a:extLst>
          </p:cNvPr>
          <p:cNvSpPr txBox="1"/>
          <p:nvPr/>
        </p:nvSpPr>
        <p:spPr>
          <a:xfrm>
            <a:off x="355742" y="1952478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EPHA3</a:t>
            </a:r>
          </a:p>
        </p:txBody>
      </p:sp>
    </p:spTree>
    <p:extLst>
      <p:ext uri="{BB962C8B-B14F-4D97-AF65-F5344CB8AC3E}">
        <p14:creationId xmlns:p14="http://schemas.microsoft.com/office/powerpoint/2010/main" val="3532072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ACA014-C26E-4EA0-AF9B-9A7C05546600}"/>
              </a:ext>
            </a:extLst>
          </p:cNvPr>
          <p:cNvSpPr txBox="1"/>
          <p:nvPr/>
        </p:nvSpPr>
        <p:spPr>
          <a:xfrm>
            <a:off x="894544" y="861666"/>
            <a:ext cx="10402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S4: Expression of selected markers in relation to overall survival (left) and recurrence-free survival </a:t>
            </a:r>
          </a:p>
          <a:p>
            <a:r>
              <a:rPr lang="en-US" dirty="0"/>
              <a:t>(right) in Chinese chordoma patients with long-term follow-up data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3901A4-CABD-4F62-B7DD-4A8A6AE2D7DE}"/>
              </a:ext>
            </a:extLst>
          </p:cNvPr>
          <p:cNvSpPr txBox="1"/>
          <p:nvPr/>
        </p:nvSpPr>
        <p:spPr>
          <a:xfrm>
            <a:off x="395433" y="2044039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LEF1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84602C-5236-41AB-B06A-10B926DA2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910" y="2413371"/>
            <a:ext cx="5342083" cy="30139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175B71-C90E-4482-9A68-BCB22CF05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4993" y="2423203"/>
            <a:ext cx="5383530" cy="300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347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</TotalTime>
  <Words>227</Words>
  <Application>Microsoft Office PowerPoint</Application>
  <PresentationFormat>Widescreen</PresentationFormat>
  <Paragraphs>19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Yang, Rose (NIH/NCI) [E]</dc:creator>
  <cp:lastModifiedBy>Yang, Rose (NIH/NCI) [E]</cp:lastModifiedBy>
  <cp:revision>6</cp:revision>
  <dcterms:created xsi:type="dcterms:W3CDTF">2022-01-05T19:41:15Z</dcterms:created>
  <dcterms:modified xsi:type="dcterms:W3CDTF">2022-09-15T14:37:52Z</dcterms:modified>
</cp:coreProperties>
</file>