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573"/>
  </p:normalViewPr>
  <p:slideViewPr>
    <p:cSldViewPr snapToGrid="0" snapToObjects="1">
      <p:cViewPr varScale="1">
        <p:scale>
          <a:sx n="63" d="100"/>
          <a:sy n="63" d="100"/>
        </p:scale>
        <p:origin x="78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DD7C5-BAA9-3A43-976F-5E6BECFEBF12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D27DE-48D7-E54A-918A-6D326EE210F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4066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Supplementary </a:t>
            </a:r>
            <a:r>
              <a:rPr lang="en-US" sz="18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Table 7.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Clinical and demographic data of patients that went on to receive different anti-rheumatic drugs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C72CB-1039-964F-B403-C84A9E12DE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72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9E9DC-407E-0445-B2E9-E6616C41D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C009A-C752-1F46-A231-A2E548390F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0C7B4-B1FD-AC4A-92F7-3EBB02766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91BD0-275B-1242-9CB2-74940081B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901D0-B8AF-BA46-B6B2-944FA6AC4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4977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AAB09-E6C5-C44E-A94D-1761DF4C2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3B89CA-132D-3343-9333-CE917139C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AD3A6-0D8C-154A-B278-0A1228B54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8D87F-C2FF-9548-B1D5-7E5C3BE7D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5A12F-41D4-FE48-BB9B-818D8BE5E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25435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C34C90-3D75-A344-8792-8DD25801F6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EB4765-F0BF-8F41-83FE-41D766F458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C27D6-DC69-1443-B19E-320259C9F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FE048-BEA1-074D-B76D-42A6E79C6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C3CBA-82DA-6D4B-8418-4E65118B8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3737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73DED-3DCE-A440-A3EC-C16C7E0B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93437-F1D9-2840-89F9-6CAC70F79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89AD1-ADD1-FE49-8214-BC45D86B9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A6324-76FB-A440-9E79-EB237D9C8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EBF5E-EDE8-124C-9FAB-ED95C53D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711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11995-20B1-7842-BAF9-1CC2743B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F89A51-0CD2-2148-BA75-A708D7B6A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7E0F3-9C0B-4A48-8C30-6061E11C1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67DD5-059A-604B-A30C-112EF7B83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FBA32-E099-3F48-89E6-A1CAC6A45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3401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F59D6-B050-D34D-887C-46A57D54D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ED237-0AB5-564D-9B79-96E7304F01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B599D0-5171-554F-B8E5-BCC5434123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8C16E-89BF-B647-ABD5-EC202E6B5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6E402F-32A1-274F-B93F-7BF90C40F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035830-A53D-4446-863E-CC90F137C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19552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83DA2-E3E3-7040-A0E2-AA60356F5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AED42B-9A21-0E42-86C6-CF22124B3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DBDD9-4105-3745-8132-F4310B7E9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8B487B-A11F-4644-BEDD-6B32A6B76A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39D2C7-4764-554B-B467-4CC4E3E4F4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D3134D-4394-7E4C-A399-DBA29191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5E4A7C-6EAD-C744-8195-A2FE9ED27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9A4232-3509-FF42-8467-7AC646B62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247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48CCE-BC1C-5D4A-96DD-13C1B4BB3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0F6138-27DB-3F46-8D02-E0BEBF025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382E82-5570-0143-A352-D47B86A3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86D873-E7F8-344B-BEE1-5896D54F8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3110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66269E-35F9-354A-BB17-DB8292F3E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61A653-A7A4-FA40-92BD-45376DE90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CD7EE-CD8B-F947-88EA-836E66431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52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68A96-EA0D-9849-9DF7-6DD09E7ED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A4645-3368-4B44-8B78-5D2528D30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F8C95-7F1B-2A49-B56B-4D803B2E19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082FC-0745-B643-90E5-72BFE47FF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1BCCA7-484F-8B4D-869B-6CAF1CC04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DACB6-48F1-7D43-BDA0-66F774871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18271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2A0A4-9AF8-5049-B8FE-5703FFB46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319246-07A3-7246-9695-8EACFE2A32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3FB636-0845-9746-97D3-89BE19CBF6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104A9-0776-9448-A4A6-2991EF578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1FBFD8-50EC-DA41-B636-536B1976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958A23-3281-5642-9694-F66BC8AA5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040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EFF5B8-5CC5-4F4A-BBC3-BC386335E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32F638-7A8E-D54F-A258-FD7CFA82ED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2DD2D-0110-1D48-A38D-6A2E52A9B5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5D962-F6F8-9648-83C1-6D0D880C2884}" type="datetimeFigureOut">
              <a:rPr lang="es-ES_tradnl" smtClean="0"/>
              <a:t>04/03/2021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637E6-64F8-BA4C-82F9-517B914415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7CE9F-7B6E-FB47-B445-F033C3EE32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F2156-608E-3C40-BF4D-93DF94CF5B9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8264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314024"/>
              </p:ext>
            </p:extLst>
          </p:nvPr>
        </p:nvGraphicFramePr>
        <p:xfrm>
          <a:off x="2240068" y="133344"/>
          <a:ext cx="4815488" cy="68430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0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4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1778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baseline="0" dirty="0"/>
                        <a:t>Other DMARDs Cohort (n=20)</a:t>
                      </a:r>
                      <a:endParaRPr lang="en-US" sz="1200" b="1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Age, years, mean (median)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46</a:t>
                      </a:r>
                      <a:r>
                        <a:rPr lang="en-US" sz="1200" baseline="0" dirty="0"/>
                        <a:t> (48.5)</a:t>
                      </a:r>
                      <a:endParaRPr lang="en-US" sz="1200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Female,</a:t>
                      </a:r>
                      <a:r>
                        <a:rPr lang="en-US" sz="1200" b="1" baseline="0" dirty="0"/>
                        <a:t> %</a:t>
                      </a:r>
                      <a:endParaRPr lang="en-US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Caucasian or Hispanic White, 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23503461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Hispanic, 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02092033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African American/African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73360181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Others, 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17532429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Disease duration, months, mean (median)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/>
                        <a:t>3.95 </a:t>
                      </a:r>
                      <a:r>
                        <a:rPr lang="en-US" sz="1200" dirty="0"/>
                        <a:t>(3.0)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Disease activity parameters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/>
                        <a:t>ESR, mm/h, mean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33.9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/>
                        <a:t>CRP, mg/l, mean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12.2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/>
                        <a:t>DAS28, mean (median)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4.80 (4.82)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/>
                        <a:t>TJC-28, mean (median)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6.50 (6.0)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/>
                        <a:t>SJC-28, mean (median)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6.36 (4.5)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Autoantibody status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 err="1"/>
                        <a:t>IgM</a:t>
                      </a:r>
                      <a:r>
                        <a:rPr lang="en-US" sz="1200" dirty="0"/>
                        <a:t>-RF</a:t>
                      </a:r>
                      <a:r>
                        <a:rPr lang="en-US" sz="1200" baseline="0" dirty="0"/>
                        <a:t> positive, %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/>
                        <a:t>ACPA positive, 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 err="1"/>
                        <a:t>IgM</a:t>
                      </a:r>
                      <a:r>
                        <a:rPr lang="en-US" sz="1200" dirty="0"/>
                        <a:t>-RF and/or ACPA positive, 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 err="1"/>
                        <a:t>IgM</a:t>
                      </a:r>
                      <a:r>
                        <a:rPr lang="en-US" sz="1200" dirty="0"/>
                        <a:t>-RF titer, </a:t>
                      </a:r>
                      <a:r>
                        <a:rPr lang="en-US" sz="1200" dirty="0" err="1"/>
                        <a:t>kU</a:t>
                      </a:r>
                      <a:r>
                        <a:rPr lang="en-US" sz="1200" dirty="0"/>
                        <a:t>/l, mean (median)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209.3 (77)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dirty="0"/>
                        <a:t>ACPA titer, </a:t>
                      </a:r>
                      <a:r>
                        <a:rPr lang="en-US" sz="1200" dirty="0" err="1"/>
                        <a:t>kAU</a:t>
                      </a:r>
                      <a:r>
                        <a:rPr lang="en-US" sz="1200" dirty="0"/>
                        <a:t>/l,</a:t>
                      </a:r>
                      <a:r>
                        <a:rPr lang="en-US" sz="1200" baseline="0" dirty="0"/>
                        <a:t> mean (median)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297.2 (200.0)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r>
                        <a:rPr lang="en-US" sz="1200" b="1" dirty="0"/>
                        <a:t>Medication exposed to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b="0" dirty="0"/>
                        <a:t>None,</a:t>
                      </a:r>
                      <a:r>
                        <a:rPr lang="en-US" sz="1200" b="0" baseline="0" dirty="0"/>
                        <a:t> %</a:t>
                      </a:r>
                      <a:endParaRPr lang="en-US" sz="1200" b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b="0" dirty="0"/>
                        <a:t>Prednisone, 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b="0" dirty="0" err="1"/>
                        <a:t>csDMARDs</a:t>
                      </a:r>
                      <a:r>
                        <a:rPr lang="en-US" sz="1200" b="0" dirty="0"/>
                        <a:t>, 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182880"/>
                      <a:r>
                        <a:rPr lang="en-US" sz="1200" b="0" dirty="0" err="1"/>
                        <a:t>bDMARDs</a:t>
                      </a:r>
                      <a:r>
                        <a:rPr lang="en-US" sz="1200" b="0" dirty="0"/>
                        <a:t>, 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55%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39069510"/>
                  </a:ext>
                </a:extLst>
              </a:tr>
              <a:tr h="2517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Clinical response rate (at month 4)</a:t>
                      </a:r>
                    </a:p>
                    <a:p>
                      <a:pPr marL="18288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R, %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2880"/>
                      <a:endParaRPr lang="en-US" sz="1200" b="0" dirty="0"/>
                    </a:p>
                  </a:txBody>
                  <a:tcPr marL="0" marR="0" marT="0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22.7%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9050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2524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5703</TotalTime>
  <Words>221</Words>
  <Application>Microsoft Office PowerPoint</Application>
  <PresentationFormat>Widescreen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</dc:creator>
  <cp:lastModifiedBy>Emily Wehby</cp:lastModifiedBy>
  <cp:revision>33</cp:revision>
  <dcterms:created xsi:type="dcterms:W3CDTF">2018-07-24T22:31:44Z</dcterms:created>
  <dcterms:modified xsi:type="dcterms:W3CDTF">2021-03-04T22:17:49Z</dcterms:modified>
</cp:coreProperties>
</file>