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06" d="100"/>
          <a:sy n="106" d="100"/>
        </p:scale>
        <p:origin x="7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9EF171-2E16-2664-D540-22677AE8866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855D3610-0498-4F5A-17C4-640398178D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892CD37E-D73D-A19E-48B5-CB107327F08B}"/>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5" name="Fußzeilenplatzhalter 4">
            <a:extLst>
              <a:ext uri="{FF2B5EF4-FFF2-40B4-BE49-F238E27FC236}">
                <a16:creationId xmlns:a16="http://schemas.microsoft.com/office/drawing/2014/main" id="{2C48DF88-3E38-FBFD-0012-83D161FB8D12}"/>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17555261-025D-8828-F3D0-3D9E999E102D}"/>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1075571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CE866A-5005-CA5D-00A6-A64794440E60}"/>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1C64AC98-0C1D-45D6-8CAB-B485EE60663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DDCC4D0A-FE84-F985-0597-E42B9215F152}"/>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5" name="Fußzeilenplatzhalter 4">
            <a:extLst>
              <a:ext uri="{FF2B5EF4-FFF2-40B4-BE49-F238E27FC236}">
                <a16:creationId xmlns:a16="http://schemas.microsoft.com/office/drawing/2014/main" id="{9ACAE917-B894-A507-D162-E40FA84491F9}"/>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76C2C286-6719-9509-3E62-7E2A0B0E4EBD}"/>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2876604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D33B8E7-F099-B2E8-33B5-8A4F87C4EA39}"/>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FD9372F2-F97E-B82F-6F0F-4E1F5941191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EF9797BC-81BF-1B01-CA85-B32B35FABBDF}"/>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5" name="Fußzeilenplatzhalter 4">
            <a:extLst>
              <a:ext uri="{FF2B5EF4-FFF2-40B4-BE49-F238E27FC236}">
                <a16:creationId xmlns:a16="http://schemas.microsoft.com/office/drawing/2014/main" id="{9D3440E4-B59F-9FF5-9E0E-F56C2751CF3C}"/>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8947A5F9-8665-BFC4-CBA8-0B65BDEAB215}"/>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516578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493EB4-C3B6-0F2F-184C-F933B617CD7F}"/>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E8A06C14-CACD-8FB2-FAF5-9779C289875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10C21B20-1FD7-D79C-A7F0-33D346499D8F}"/>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5" name="Fußzeilenplatzhalter 4">
            <a:extLst>
              <a:ext uri="{FF2B5EF4-FFF2-40B4-BE49-F238E27FC236}">
                <a16:creationId xmlns:a16="http://schemas.microsoft.com/office/drawing/2014/main" id="{E678DA29-E592-1433-35B9-C3AA6227435D}"/>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69BE4B34-542D-CA90-BBB9-30B307DF1E6C}"/>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2184697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010183-1553-2DA5-4822-553C97EE9CD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AC90A39C-B3A8-70FD-89A3-239DC36CF49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2581ECA4-AB4B-1BE9-0651-E9DE85C7BD33}"/>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5" name="Fußzeilenplatzhalter 4">
            <a:extLst>
              <a:ext uri="{FF2B5EF4-FFF2-40B4-BE49-F238E27FC236}">
                <a16:creationId xmlns:a16="http://schemas.microsoft.com/office/drawing/2014/main" id="{7C3D8026-1BD4-A4A0-D311-8E84E3471EF8}"/>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6F9C718D-1636-C9E8-708E-B0FEBFB14084}"/>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234985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8F2A8C-B411-646E-DF5C-4A853577BB8F}"/>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08E39E0E-A55E-3B67-5946-034DB862977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C30EA9EE-6EF0-FC38-677C-87B07C162FF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4CC33703-98AF-2815-9665-C750F34B6266}"/>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6" name="Fußzeilenplatzhalter 5">
            <a:extLst>
              <a:ext uri="{FF2B5EF4-FFF2-40B4-BE49-F238E27FC236}">
                <a16:creationId xmlns:a16="http://schemas.microsoft.com/office/drawing/2014/main" id="{AC01D793-1FD6-B536-0FBC-C3C7C9039050}"/>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04FA490B-7679-79AA-4B1F-F6EB71AE8EC8}"/>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3169996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CA30E-5D49-6F85-E507-EDFD86FC8F86}"/>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5C58194B-AEF9-CFE6-BDB5-748B31BB40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C629FDF-5ECB-A8F8-5AE2-3C4A1734D56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E0720E7F-6CD6-2844-C36B-3A12AE90F7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F6B0117-C827-6279-B85D-C37ED6CB3C1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00D02901-B98D-9D9E-8827-575C125A08E4}"/>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8" name="Fußzeilenplatzhalter 7">
            <a:extLst>
              <a:ext uri="{FF2B5EF4-FFF2-40B4-BE49-F238E27FC236}">
                <a16:creationId xmlns:a16="http://schemas.microsoft.com/office/drawing/2014/main" id="{005BC75D-266C-222D-7099-E5AF38B2343C}"/>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98D925B8-FA76-65CF-F0F7-8B9B7DD8CB45}"/>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240082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C8FD7C-6085-5069-1386-4E0B63227161}"/>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B58EE342-914F-B5DC-876B-523C196CBD10}"/>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4" name="Fußzeilenplatzhalter 3">
            <a:extLst>
              <a:ext uri="{FF2B5EF4-FFF2-40B4-BE49-F238E27FC236}">
                <a16:creationId xmlns:a16="http://schemas.microsoft.com/office/drawing/2014/main" id="{50C8A454-1223-976A-B89B-25DE1054F867}"/>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BE6E1425-6EC4-710D-6BA1-671A4C6A43C9}"/>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4273207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1CFDC4F-ABE3-B5FC-8428-01E5B09A29BA}"/>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3" name="Fußzeilenplatzhalter 2">
            <a:extLst>
              <a:ext uri="{FF2B5EF4-FFF2-40B4-BE49-F238E27FC236}">
                <a16:creationId xmlns:a16="http://schemas.microsoft.com/office/drawing/2014/main" id="{05BF8621-4A11-1F1A-1167-431FF2D0E9E2}"/>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062A5234-364E-F036-2119-A7F1C3C4CF98}"/>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211577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826423-35AE-FC0E-8929-6850A89F58C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36B17974-BC8E-FCCE-2D47-BE2A534EEA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8EC9D3A1-A80D-18A3-C6C3-A822E8FDDB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72388CB-1A4A-2E2C-B736-7B6AEC11BC55}"/>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6" name="Fußzeilenplatzhalter 5">
            <a:extLst>
              <a:ext uri="{FF2B5EF4-FFF2-40B4-BE49-F238E27FC236}">
                <a16:creationId xmlns:a16="http://schemas.microsoft.com/office/drawing/2014/main" id="{9D7973FA-36FB-00EE-FA87-E3B8FDE923E6}"/>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BF8044FD-8818-7AF3-5CF9-7443016F65D5}"/>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3286360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1AE108-EDE8-354D-3CBB-C95102C9CAB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E31997B4-CFEF-0662-FA73-47EDDFBA7A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0F14C12E-0E33-7AC7-8FF1-285B189EC9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0B1447D-3015-3FF2-AD05-8AABA1D114BE}"/>
              </a:ext>
            </a:extLst>
          </p:cNvPr>
          <p:cNvSpPr>
            <a:spLocks noGrp="1"/>
          </p:cNvSpPr>
          <p:nvPr>
            <p:ph type="dt" sz="half" idx="10"/>
          </p:nvPr>
        </p:nvSpPr>
        <p:spPr/>
        <p:txBody>
          <a:bodyPr/>
          <a:lstStyle/>
          <a:p>
            <a:fld id="{3131FB05-E02E-427D-B07C-46C44A90DE76}" type="datetimeFigureOut">
              <a:rPr lang="en-US" smtClean="0"/>
              <a:t>7/21/2024</a:t>
            </a:fld>
            <a:endParaRPr lang="en-US"/>
          </a:p>
        </p:txBody>
      </p:sp>
      <p:sp>
        <p:nvSpPr>
          <p:cNvPr id="6" name="Fußzeilenplatzhalter 5">
            <a:extLst>
              <a:ext uri="{FF2B5EF4-FFF2-40B4-BE49-F238E27FC236}">
                <a16:creationId xmlns:a16="http://schemas.microsoft.com/office/drawing/2014/main" id="{7A8D6DFC-2AAB-6339-7199-F774C7FC877E}"/>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A7CD697D-1C8E-CD98-3C9F-CEC298D28FBB}"/>
              </a:ext>
            </a:extLst>
          </p:cNvPr>
          <p:cNvSpPr>
            <a:spLocks noGrp="1"/>
          </p:cNvSpPr>
          <p:nvPr>
            <p:ph type="sldNum" sz="quarter" idx="12"/>
          </p:nvPr>
        </p:nvSpPr>
        <p:spPr/>
        <p:txBody>
          <a:bodyPr/>
          <a:lstStyle/>
          <a:p>
            <a:fld id="{730B4D78-D7A1-41E0-A865-FD9D6911F4F7}" type="slidenum">
              <a:rPr lang="en-US" smtClean="0"/>
              <a:t>‹Nr.›</a:t>
            </a:fld>
            <a:endParaRPr lang="en-US"/>
          </a:p>
        </p:txBody>
      </p:sp>
    </p:spTree>
    <p:extLst>
      <p:ext uri="{BB962C8B-B14F-4D97-AF65-F5344CB8AC3E}">
        <p14:creationId xmlns:p14="http://schemas.microsoft.com/office/powerpoint/2010/main" val="3409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B51DEE0-297E-9715-B4C0-95CD17EA1A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74318DD9-A055-E98C-F81D-C4312DF723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38C141C1-893E-74C4-6F8D-FEAACDBD65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131FB05-E02E-427D-B07C-46C44A90DE76}" type="datetimeFigureOut">
              <a:rPr lang="en-US" smtClean="0"/>
              <a:t>7/21/2024</a:t>
            </a:fld>
            <a:endParaRPr lang="en-US"/>
          </a:p>
        </p:txBody>
      </p:sp>
      <p:sp>
        <p:nvSpPr>
          <p:cNvPr id="5" name="Fußzeilenplatzhalter 4">
            <a:extLst>
              <a:ext uri="{FF2B5EF4-FFF2-40B4-BE49-F238E27FC236}">
                <a16:creationId xmlns:a16="http://schemas.microsoft.com/office/drawing/2014/main" id="{636B56EB-0E45-9DFF-04C4-49BFDAC0D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Foliennummernplatzhalter 5">
            <a:extLst>
              <a:ext uri="{FF2B5EF4-FFF2-40B4-BE49-F238E27FC236}">
                <a16:creationId xmlns:a16="http://schemas.microsoft.com/office/drawing/2014/main" id="{46C5D7BB-460B-7AA0-555B-CFCF144F43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30B4D78-D7A1-41E0-A865-FD9D6911F4F7}" type="slidenum">
              <a:rPr lang="en-US" smtClean="0"/>
              <a:t>‹Nr.›</a:t>
            </a:fld>
            <a:endParaRPr lang="en-US"/>
          </a:p>
        </p:txBody>
      </p:sp>
    </p:spTree>
    <p:extLst>
      <p:ext uri="{BB962C8B-B14F-4D97-AF65-F5344CB8AC3E}">
        <p14:creationId xmlns:p14="http://schemas.microsoft.com/office/powerpoint/2010/main" val="39083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rene.fuchs@wbi.bwl.de" TargetMode="External"/><Relationship Id="rId3" Type="http://schemas.openxmlformats.org/officeDocument/2006/relationships/image" Target="../media/image2.JPG"/><Relationship Id="rId7" Type="http://schemas.openxmlformats.org/officeDocument/2006/relationships/image" Target="../media/image6.sv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uppieren 81">
            <a:extLst>
              <a:ext uri="{FF2B5EF4-FFF2-40B4-BE49-F238E27FC236}">
                <a16:creationId xmlns:a16="http://schemas.microsoft.com/office/drawing/2014/main" id="{435CC989-890E-71E8-3BAF-F26E6587E25C}"/>
              </a:ext>
            </a:extLst>
          </p:cNvPr>
          <p:cNvGrpSpPr/>
          <p:nvPr/>
        </p:nvGrpSpPr>
        <p:grpSpPr>
          <a:xfrm>
            <a:off x="669742" y="214703"/>
            <a:ext cx="10852515" cy="4565041"/>
            <a:chOff x="669742" y="845018"/>
            <a:chExt cx="10852515" cy="4565041"/>
          </a:xfrm>
        </p:grpSpPr>
        <p:grpSp>
          <p:nvGrpSpPr>
            <p:cNvPr id="5" name="Gruppieren 4">
              <a:extLst>
                <a:ext uri="{FF2B5EF4-FFF2-40B4-BE49-F238E27FC236}">
                  <a16:creationId xmlns:a16="http://schemas.microsoft.com/office/drawing/2014/main" id="{1C8BFA40-8DB3-F948-0450-825636E5468B}"/>
                </a:ext>
              </a:extLst>
            </p:cNvPr>
            <p:cNvGrpSpPr/>
            <p:nvPr/>
          </p:nvGrpSpPr>
          <p:grpSpPr>
            <a:xfrm>
              <a:off x="669742" y="845018"/>
              <a:ext cx="10852515" cy="4565041"/>
              <a:chOff x="526069" y="299252"/>
              <a:chExt cx="10852515" cy="4565041"/>
            </a:xfrm>
          </p:grpSpPr>
          <p:grpSp>
            <p:nvGrpSpPr>
              <p:cNvPr id="12" name="Gruppieren 11">
                <a:extLst>
                  <a:ext uri="{FF2B5EF4-FFF2-40B4-BE49-F238E27FC236}">
                    <a16:creationId xmlns:a16="http://schemas.microsoft.com/office/drawing/2014/main" id="{0FB119E0-7FD2-EED6-BD4E-AF8ECB75F20C}"/>
                  </a:ext>
                </a:extLst>
              </p:cNvPr>
              <p:cNvGrpSpPr/>
              <p:nvPr/>
            </p:nvGrpSpPr>
            <p:grpSpPr>
              <a:xfrm>
                <a:off x="567794" y="376735"/>
                <a:ext cx="1699547" cy="4437312"/>
                <a:chOff x="259882" y="376735"/>
                <a:chExt cx="1699547" cy="4409300"/>
              </a:xfrm>
            </p:grpSpPr>
            <p:pic>
              <p:nvPicPr>
                <p:cNvPr id="79" name="Grafik 78" descr="Ein Bild, das Text, Screenshot, Buch enthält.&#10;&#10;Automatisch generierte Beschreibung">
                  <a:extLst>
                    <a:ext uri="{FF2B5EF4-FFF2-40B4-BE49-F238E27FC236}">
                      <a16:creationId xmlns:a16="http://schemas.microsoft.com/office/drawing/2014/main" id="{FC65E37A-6B5D-2B63-DCE6-8A4697CEEAD3}"/>
                    </a:ext>
                  </a:extLst>
                </p:cNvPr>
                <p:cNvPicPr>
                  <a:picLocks noChangeAspect="1"/>
                </p:cNvPicPr>
                <p:nvPr/>
              </p:nvPicPr>
              <p:blipFill rotWithShape="1">
                <a:blip r:embed="rId2">
                  <a:extLst>
                    <a:ext uri="{28A0092B-C50C-407E-A947-70E740481C1C}">
                      <a14:useLocalDpi xmlns:a14="http://schemas.microsoft.com/office/drawing/2010/main" val="0"/>
                    </a:ext>
                  </a:extLst>
                </a:blip>
                <a:srcRect l="24876" t="5480" r="41511" b="8854"/>
                <a:stretch/>
              </p:blipFill>
              <p:spPr>
                <a:xfrm>
                  <a:off x="259882" y="376735"/>
                  <a:ext cx="1699547" cy="4409300"/>
                </a:xfrm>
                <a:prstGeom prst="rect">
                  <a:avLst/>
                </a:prstGeom>
              </p:spPr>
            </p:pic>
            <p:sp>
              <p:nvSpPr>
                <p:cNvPr id="80" name="Freihandform: Form 79">
                  <a:extLst>
                    <a:ext uri="{FF2B5EF4-FFF2-40B4-BE49-F238E27FC236}">
                      <a16:creationId xmlns:a16="http://schemas.microsoft.com/office/drawing/2014/main" id="{ACCF090B-7DE8-D2DA-FF40-FA21E8C490EC}"/>
                    </a:ext>
                  </a:extLst>
                </p:cNvPr>
                <p:cNvSpPr/>
                <p:nvPr/>
              </p:nvSpPr>
              <p:spPr>
                <a:xfrm>
                  <a:off x="611017" y="503853"/>
                  <a:ext cx="1180461" cy="3853543"/>
                </a:xfrm>
                <a:custGeom>
                  <a:avLst/>
                  <a:gdLst>
                    <a:gd name="connsiteX0" fmla="*/ 1250302 w 1250302"/>
                    <a:gd name="connsiteY0" fmla="*/ 4058816 h 4441371"/>
                    <a:gd name="connsiteX1" fmla="*/ 653142 w 1250302"/>
                    <a:gd name="connsiteY1" fmla="*/ 4441371 h 4441371"/>
                    <a:gd name="connsiteX2" fmla="*/ 0 w 1250302"/>
                    <a:gd name="connsiteY2" fmla="*/ 55984 h 4441371"/>
                    <a:gd name="connsiteX3" fmla="*/ 653142 w 1250302"/>
                    <a:gd name="connsiteY3" fmla="*/ 0 h 4441371"/>
                    <a:gd name="connsiteX4" fmla="*/ 1250302 w 1250302"/>
                    <a:gd name="connsiteY4" fmla="*/ 4058816 h 4441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302" h="4441371">
                      <a:moveTo>
                        <a:pt x="1250302" y="4058816"/>
                      </a:moveTo>
                      <a:lnTo>
                        <a:pt x="653142" y="4441371"/>
                      </a:lnTo>
                      <a:lnTo>
                        <a:pt x="0" y="55984"/>
                      </a:lnTo>
                      <a:lnTo>
                        <a:pt x="653142" y="0"/>
                      </a:lnTo>
                      <a:lnTo>
                        <a:pt x="1250302" y="4058816"/>
                      </a:lnTo>
                      <a:close/>
                    </a:path>
                  </a:pathLst>
                </a:custGeom>
                <a:solidFill>
                  <a:schemeClr val="tx2">
                    <a:lumMod val="25000"/>
                    <a:lumOff val="75000"/>
                    <a:alpha val="39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 name="Gruppieren 12">
                <a:extLst>
                  <a:ext uri="{FF2B5EF4-FFF2-40B4-BE49-F238E27FC236}">
                    <a16:creationId xmlns:a16="http://schemas.microsoft.com/office/drawing/2014/main" id="{860ECAD8-F3ED-B9A7-F1A2-032BC751C4A2}"/>
                  </a:ext>
                </a:extLst>
              </p:cNvPr>
              <p:cNvGrpSpPr/>
              <p:nvPr/>
            </p:nvGrpSpPr>
            <p:grpSpPr>
              <a:xfrm>
                <a:off x="5533285" y="376735"/>
                <a:ext cx="3081822" cy="4437312"/>
                <a:chOff x="2295330" y="376735"/>
                <a:chExt cx="3081822" cy="4437312"/>
              </a:xfrm>
            </p:grpSpPr>
            <p:grpSp>
              <p:nvGrpSpPr>
                <p:cNvPr id="63" name="Gruppieren 62">
                  <a:extLst>
                    <a:ext uri="{FF2B5EF4-FFF2-40B4-BE49-F238E27FC236}">
                      <a16:creationId xmlns:a16="http://schemas.microsoft.com/office/drawing/2014/main" id="{DF5E2308-4699-7D14-0AA9-6FBC93337BB3}"/>
                    </a:ext>
                  </a:extLst>
                </p:cNvPr>
                <p:cNvGrpSpPr/>
                <p:nvPr/>
              </p:nvGrpSpPr>
              <p:grpSpPr>
                <a:xfrm>
                  <a:off x="2295330" y="376735"/>
                  <a:ext cx="3081822" cy="4437312"/>
                  <a:chOff x="3797559" y="376735"/>
                  <a:chExt cx="3081822" cy="4437312"/>
                </a:xfrm>
              </p:grpSpPr>
              <p:pic>
                <p:nvPicPr>
                  <p:cNvPr id="77" name="Grafik 76" descr="Ein Bild, das Text, Kamm enthält.&#10;&#10;Automatisch generierte Beschreibung">
                    <a:extLst>
                      <a:ext uri="{FF2B5EF4-FFF2-40B4-BE49-F238E27FC236}">
                        <a16:creationId xmlns:a16="http://schemas.microsoft.com/office/drawing/2014/main" id="{A60D7120-73D3-D8DC-8CD2-FA7A4563086B}"/>
                      </a:ext>
                    </a:extLst>
                  </p:cNvPr>
                  <p:cNvPicPr>
                    <a:picLocks noChangeAspect="1"/>
                  </p:cNvPicPr>
                  <p:nvPr/>
                </p:nvPicPr>
                <p:blipFill rotWithShape="1">
                  <a:blip r:embed="rId3">
                    <a:extLst>
                      <a:ext uri="{28A0092B-C50C-407E-A947-70E740481C1C}">
                        <a14:useLocalDpi xmlns:a14="http://schemas.microsoft.com/office/drawing/2010/main" val="0"/>
                      </a:ext>
                    </a:extLst>
                  </a:blip>
                  <a:srcRect l="32027" b="9366"/>
                  <a:stretch/>
                </p:blipFill>
                <p:spPr>
                  <a:xfrm>
                    <a:off x="3797559" y="376735"/>
                    <a:ext cx="3081822" cy="4437312"/>
                  </a:xfrm>
                  <a:prstGeom prst="rect">
                    <a:avLst/>
                  </a:prstGeom>
                </p:spPr>
              </p:pic>
              <p:sp>
                <p:nvSpPr>
                  <p:cNvPr id="78" name="Freihandform: Form 77">
                    <a:extLst>
                      <a:ext uri="{FF2B5EF4-FFF2-40B4-BE49-F238E27FC236}">
                        <a16:creationId xmlns:a16="http://schemas.microsoft.com/office/drawing/2014/main" id="{13D57A79-2F6D-AC21-6476-22F0237A2361}"/>
                      </a:ext>
                    </a:extLst>
                  </p:cNvPr>
                  <p:cNvSpPr/>
                  <p:nvPr/>
                </p:nvSpPr>
                <p:spPr>
                  <a:xfrm>
                    <a:off x="4114800" y="606490"/>
                    <a:ext cx="2369976" cy="3750906"/>
                  </a:xfrm>
                  <a:custGeom>
                    <a:avLst/>
                    <a:gdLst>
                      <a:gd name="connsiteX0" fmla="*/ 1315616 w 2369976"/>
                      <a:gd name="connsiteY0" fmla="*/ 0 h 3750906"/>
                      <a:gd name="connsiteX1" fmla="*/ 0 w 2369976"/>
                      <a:gd name="connsiteY1" fmla="*/ 690465 h 3750906"/>
                      <a:gd name="connsiteX2" fmla="*/ 895739 w 2369976"/>
                      <a:gd name="connsiteY2" fmla="*/ 3750906 h 3750906"/>
                      <a:gd name="connsiteX3" fmla="*/ 2369976 w 2369976"/>
                      <a:gd name="connsiteY3" fmla="*/ 3209730 h 3750906"/>
                      <a:gd name="connsiteX4" fmla="*/ 1315616 w 2369976"/>
                      <a:gd name="connsiteY4" fmla="*/ 0 h 3750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976" h="3750906">
                        <a:moveTo>
                          <a:pt x="1315616" y="0"/>
                        </a:moveTo>
                        <a:lnTo>
                          <a:pt x="0" y="690465"/>
                        </a:lnTo>
                        <a:lnTo>
                          <a:pt x="895739" y="3750906"/>
                        </a:lnTo>
                        <a:lnTo>
                          <a:pt x="2369976" y="3209730"/>
                        </a:lnTo>
                        <a:lnTo>
                          <a:pt x="1315616" y="0"/>
                        </a:lnTo>
                        <a:close/>
                      </a:path>
                    </a:pathLst>
                  </a:custGeom>
                  <a:solidFill>
                    <a:schemeClr val="tx2">
                      <a:lumMod val="25000"/>
                      <a:lumOff val="75000"/>
                      <a:alpha val="39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 name="Gruppieren 63">
                  <a:extLst>
                    <a:ext uri="{FF2B5EF4-FFF2-40B4-BE49-F238E27FC236}">
                      <a16:creationId xmlns:a16="http://schemas.microsoft.com/office/drawing/2014/main" id="{B22D6F53-3073-9CA3-D04F-7E6AE3EE510A}"/>
                    </a:ext>
                  </a:extLst>
                </p:cNvPr>
                <p:cNvGrpSpPr/>
                <p:nvPr/>
              </p:nvGrpSpPr>
              <p:grpSpPr>
                <a:xfrm>
                  <a:off x="2904077" y="438737"/>
                  <a:ext cx="1081015" cy="696595"/>
                  <a:chOff x="3034221" y="451986"/>
                  <a:chExt cx="945176" cy="681739"/>
                </a:xfrm>
              </p:grpSpPr>
              <p:sp>
                <p:nvSpPr>
                  <p:cNvPr id="68" name="Textfeld 67">
                    <a:extLst>
                      <a:ext uri="{FF2B5EF4-FFF2-40B4-BE49-F238E27FC236}">
                        <a16:creationId xmlns:a16="http://schemas.microsoft.com/office/drawing/2014/main" id="{03DE368D-39B8-ADEF-8A01-F530E4D6EDC7}"/>
                      </a:ext>
                    </a:extLst>
                  </p:cNvPr>
                  <p:cNvSpPr txBox="1"/>
                  <p:nvPr/>
                </p:nvSpPr>
                <p:spPr>
                  <a:xfrm>
                    <a:off x="3718140" y="451986"/>
                    <a:ext cx="261257" cy="261610"/>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1</a:t>
                    </a:r>
                    <a:endParaRPr lang="en-US" sz="1050" dirty="0">
                      <a:latin typeface="Calibri" panose="020F0502020204030204" pitchFamily="34" charset="0"/>
                      <a:cs typeface="Calibri" panose="020F0502020204030204" pitchFamily="34" charset="0"/>
                    </a:endParaRPr>
                  </a:p>
                </p:txBody>
              </p:sp>
              <p:sp>
                <p:nvSpPr>
                  <p:cNvPr id="69" name="Textfeld 68">
                    <a:extLst>
                      <a:ext uri="{FF2B5EF4-FFF2-40B4-BE49-F238E27FC236}">
                        <a16:creationId xmlns:a16="http://schemas.microsoft.com/office/drawing/2014/main" id="{D5324F8D-2824-C530-C0A8-971000EC2319}"/>
                      </a:ext>
                    </a:extLst>
                  </p:cNvPr>
                  <p:cNvSpPr txBox="1"/>
                  <p:nvPr/>
                </p:nvSpPr>
                <p:spPr>
                  <a:xfrm>
                    <a:off x="3632651" y="504661"/>
                    <a:ext cx="261257" cy="261610"/>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2</a:t>
                    </a:r>
                    <a:endParaRPr lang="en-US" sz="1050" dirty="0">
                      <a:latin typeface="Calibri" panose="020F0502020204030204" pitchFamily="34" charset="0"/>
                      <a:cs typeface="Calibri" panose="020F0502020204030204" pitchFamily="34" charset="0"/>
                    </a:endParaRPr>
                  </a:p>
                </p:txBody>
              </p:sp>
              <p:sp>
                <p:nvSpPr>
                  <p:cNvPr id="70" name="Textfeld 69">
                    <a:extLst>
                      <a:ext uri="{FF2B5EF4-FFF2-40B4-BE49-F238E27FC236}">
                        <a16:creationId xmlns:a16="http://schemas.microsoft.com/office/drawing/2014/main" id="{5E6C42CD-67AE-4AAE-DC2A-61B5E6ED2A26}"/>
                      </a:ext>
                    </a:extLst>
                  </p:cNvPr>
                  <p:cNvSpPr txBox="1"/>
                  <p:nvPr/>
                </p:nvSpPr>
                <p:spPr>
                  <a:xfrm>
                    <a:off x="3547161" y="568422"/>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3</a:t>
                    </a:r>
                    <a:endParaRPr lang="en-US" sz="1050" dirty="0">
                      <a:latin typeface="Calibri" panose="020F0502020204030204" pitchFamily="34" charset="0"/>
                      <a:cs typeface="Calibri" panose="020F0502020204030204" pitchFamily="34" charset="0"/>
                    </a:endParaRPr>
                  </a:p>
                </p:txBody>
              </p:sp>
              <p:sp>
                <p:nvSpPr>
                  <p:cNvPr id="71" name="Textfeld 70">
                    <a:extLst>
                      <a:ext uri="{FF2B5EF4-FFF2-40B4-BE49-F238E27FC236}">
                        <a16:creationId xmlns:a16="http://schemas.microsoft.com/office/drawing/2014/main" id="{29DEC9E6-05FA-6A19-983C-1BBC756CE812}"/>
                      </a:ext>
                    </a:extLst>
                  </p:cNvPr>
                  <p:cNvSpPr txBox="1"/>
                  <p:nvPr/>
                </p:nvSpPr>
                <p:spPr>
                  <a:xfrm>
                    <a:off x="3461671" y="613480"/>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4</a:t>
                    </a:r>
                  </a:p>
                </p:txBody>
              </p:sp>
              <p:sp>
                <p:nvSpPr>
                  <p:cNvPr id="72" name="Textfeld 71">
                    <a:extLst>
                      <a:ext uri="{FF2B5EF4-FFF2-40B4-BE49-F238E27FC236}">
                        <a16:creationId xmlns:a16="http://schemas.microsoft.com/office/drawing/2014/main" id="{777F99E2-D6E7-BD4B-22D4-E38235DFE541}"/>
                      </a:ext>
                    </a:extLst>
                  </p:cNvPr>
                  <p:cNvSpPr txBox="1"/>
                  <p:nvPr/>
                </p:nvSpPr>
                <p:spPr>
                  <a:xfrm>
                    <a:off x="3376181" y="686199"/>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5</a:t>
                    </a:r>
                  </a:p>
                </p:txBody>
              </p:sp>
              <p:sp>
                <p:nvSpPr>
                  <p:cNvPr id="73" name="Textfeld 72">
                    <a:extLst>
                      <a:ext uri="{FF2B5EF4-FFF2-40B4-BE49-F238E27FC236}">
                        <a16:creationId xmlns:a16="http://schemas.microsoft.com/office/drawing/2014/main" id="{9BA26810-335C-40A4-4351-7A687D63C025}"/>
                      </a:ext>
                    </a:extLst>
                  </p:cNvPr>
                  <p:cNvSpPr txBox="1"/>
                  <p:nvPr/>
                </p:nvSpPr>
                <p:spPr>
                  <a:xfrm>
                    <a:off x="3290691" y="731107"/>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6</a:t>
                    </a:r>
                  </a:p>
                </p:txBody>
              </p:sp>
              <p:sp>
                <p:nvSpPr>
                  <p:cNvPr id="74" name="Textfeld 73">
                    <a:extLst>
                      <a:ext uri="{FF2B5EF4-FFF2-40B4-BE49-F238E27FC236}">
                        <a16:creationId xmlns:a16="http://schemas.microsoft.com/office/drawing/2014/main" id="{6836B40C-2DD7-91F6-6774-52F6555400FD}"/>
                      </a:ext>
                    </a:extLst>
                  </p:cNvPr>
                  <p:cNvSpPr txBox="1"/>
                  <p:nvPr/>
                </p:nvSpPr>
                <p:spPr>
                  <a:xfrm>
                    <a:off x="3205201" y="781991"/>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7</a:t>
                    </a:r>
                  </a:p>
                </p:txBody>
              </p:sp>
              <p:sp>
                <p:nvSpPr>
                  <p:cNvPr id="75" name="Textfeld 74">
                    <a:extLst>
                      <a:ext uri="{FF2B5EF4-FFF2-40B4-BE49-F238E27FC236}">
                        <a16:creationId xmlns:a16="http://schemas.microsoft.com/office/drawing/2014/main" id="{EE98FE4B-DC02-517B-9F84-B60042FBC195}"/>
                      </a:ext>
                    </a:extLst>
                  </p:cNvPr>
                  <p:cNvSpPr txBox="1"/>
                  <p:nvPr/>
                </p:nvSpPr>
                <p:spPr>
                  <a:xfrm>
                    <a:off x="3119711" y="830900"/>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8</a:t>
                    </a:r>
                  </a:p>
                </p:txBody>
              </p:sp>
              <p:sp>
                <p:nvSpPr>
                  <p:cNvPr id="76" name="Textfeld 75">
                    <a:extLst>
                      <a:ext uri="{FF2B5EF4-FFF2-40B4-BE49-F238E27FC236}">
                        <a16:creationId xmlns:a16="http://schemas.microsoft.com/office/drawing/2014/main" id="{18234920-B791-D033-9A5F-D574B004C0DD}"/>
                      </a:ext>
                    </a:extLst>
                  </p:cNvPr>
                  <p:cNvSpPr txBox="1"/>
                  <p:nvPr/>
                </p:nvSpPr>
                <p:spPr>
                  <a:xfrm>
                    <a:off x="3034221" y="879809"/>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9</a:t>
                    </a:r>
                  </a:p>
                </p:txBody>
              </p:sp>
            </p:grpSp>
            <p:sp>
              <p:nvSpPr>
                <p:cNvPr id="65" name="Textfeld 64">
                  <a:extLst>
                    <a:ext uri="{FF2B5EF4-FFF2-40B4-BE49-F238E27FC236}">
                      <a16:creationId xmlns:a16="http://schemas.microsoft.com/office/drawing/2014/main" id="{DA89F28F-6491-8741-DF1B-D33E8D8DFBAC}"/>
                    </a:ext>
                  </a:extLst>
                </p:cNvPr>
                <p:cNvSpPr txBox="1"/>
                <p:nvPr/>
              </p:nvSpPr>
              <p:spPr>
                <a:xfrm>
                  <a:off x="2754406" y="960414"/>
                  <a:ext cx="354669" cy="253916"/>
                </a:xfrm>
                <a:prstGeom prst="rect">
                  <a:avLst/>
                </a:prstGeom>
                <a:noFill/>
              </p:spPr>
              <p:txBody>
                <a:bodyPr wrap="square" rtlCol="0">
                  <a:spAutoFit/>
                </a:bodyPr>
                <a:lstStyle/>
                <a:p>
                  <a:r>
                    <a:rPr lang="de-DE" sz="1000" dirty="0">
                      <a:latin typeface="Calibri" panose="020F0502020204030204" pitchFamily="34" charset="0"/>
                      <a:cs typeface="Calibri" panose="020F0502020204030204" pitchFamily="34" charset="0"/>
                    </a:rPr>
                    <a:t>10</a:t>
                  </a:r>
                </a:p>
              </p:txBody>
            </p:sp>
            <p:sp>
              <p:nvSpPr>
                <p:cNvPr id="66" name="Textfeld 65">
                  <a:extLst>
                    <a:ext uri="{FF2B5EF4-FFF2-40B4-BE49-F238E27FC236}">
                      <a16:creationId xmlns:a16="http://schemas.microsoft.com/office/drawing/2014/main" id="{DB23D319-2F9E-0D03-C1C9-807A774189FF}"/>
                    </a:ext>
                  </a:extLst>
                </p:cNvPr>
                <p:cNvSpPr txBox="1"/>
                <p:nvPr/>
              </p:nvSpPr>
              <p:spPr>
                <a:xfrm>
                  <a:off x="2626105" y="1033095"/>
                  <a:ext cx="354669" cy="246221"/>
                </a:xfrm>
                <a:prstGeom prst="rect">
                  <a:avLst/>
                </a:prstGeom>
                <a:noFill/>
              </p:spPr>
              <p:txBody>
                <a:bodyPr wrap="square" rtlCol="0">
                  <a:spAutoFit/>
                </a:bodyPr>
                <a:lstStyle/>
                <a:p>
                  <a:r>
                    <a:rPr lang="de-DE" sz="1000" dirty="0">
                      <a:latin typeface="Calibri" panose="020F0502020204030204" pitchFamily="34" charset="0"/>
                      <a:cs typeface="Calibri" panose="020F0502020204030204" pitchFamily="34" charset="0"/>
                    </a:rPr>
                    <a:t>11</a:t>
                  </a:r>
                </a:p>
              </p:txBody>
            </p:sp>
            <p:sp>
              <p:nvSpPr>
                <p:cNvPr id="67" name="Textfeld 66">
                  <a:extLst>
                    <a:ext uri="{FF2B5EF4-FFF2-40B4-BE49-F238E27FC236}">
                      <a16:creationId xmlns:a16="http://schemas.microsoft.com/office/drawing/2014/main" id="{9EEAC926-7F2E-2264-D4D8-4099216CAC6D}"/>
                    </a:ext>
                  </a:extLst>
                </p:cNvPr>
                <p:cNvSpPr txBox="1"/>
                <p:nvPr/>
              </p:nvSpPr>
              <p:spPr>
                <a:xfrm>
                  <a:off x="2482096" y="1108950"/>
                  <a:ext cx="354669" cy="246221"/>
                </a:xfrm>
                <a:prstGeom prst="rect">
                  <a:avLst/>
                </a:prstGeom>
                <a:noFill/>
              </p:spPr>
              <p:txBody>
                <a:bodyPr wrap="square" rtlCol="0">
                  <a:spAutoFit/>
                </a:bodyPr>
                <a:lstStyle/>
                <a:p>
                  <a:r>
                    <a:rPr lang="de-DE" sz="1000" dirty="0">
                      <a:latin typeface="Calibri" panose="020F0502020204030204" pitchFamily="34" charset="0"/>
                      <a:cs typeface="Calibri" panose="020F0502020204030204" pitchFamily="34" charset="0"/>
                    </a:rPr>
                    <a:t>12</a:t>
                  </a:r>
                </a:p>
              </p:txBody>
            </p:sp>
          </p:grpSp>
          <p:grpSp>
            <p:nvGrpSpPr>
              <p:cNvPr id="14" name="Gruppieren 13">
                <a:extLst>
                  <a:ext uri="{FF2B5EF4-FFF2-40B4-BE49-F238E27FC236}">
                    <a16:creationId xmlns:a16="http://schemas.microsoft.com/office/drawing/2014/main" id="{027F2DB8-3522-339A-1D4C-E1DF99BD76BA}"/>
                  </a:ext>
                </a:extLst>
              </p:cNvPr>
              <p:cNvGrpSpPr/>
              <p:nvPr/>
            </p:nvGrpSpPr>
            <p:grpSpPr>
              <a:xfrm rot="19691604">
                <a:off x="1419649" y="4149871"/>
                <a:ext cx="801957" cy="261610"/>
                <a:chOff x="1266613" y="5617551"/>
                <a:chExt cx="839732" cy="261610"/>
              </a:xfrm>
            </p:grpSpPr>
            <p:sp>
              <p:nvSpPr>
                <p:cNvPr id="57" name="Textfeld 56">
                  <a:extLst>
                    <a:ext uri="{FF2B5EF4-FFF2-40B4-BE49-F238E27FC236}">
                      <a16:creationId xmlns:a16="http://schemas.microsoft.com/office/drawing/2014/main" id="{6CFA4390-CFE5-A280-0ABD-711C3662A707}"/>
                    </a:ext>
                  </a:extLst>
                </p:cNvPr>
                <p:cNvSpPr txBox="1"/>
                <p:nvPr/>
              </p:nvSpPr>
              <p:spPr>
                <a:xfrm>
                  <a:off x="1729393" y="5617551"/>
                  <a:ext cx="261257" cy="261610"/>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2</a:t>
                  </a:r>
                  <a:endParaRPr lang="en-US" sz="1050" dirty="0">
                    <a:latin typeface="Calibri" panose="020F0502020204030204" pitchFamily="34" charset="0"/>
                    <a:cs typeface="Calibri" panose="020F0502020204030204" pitchFamily="34" charset="0"/>
                  </a:endParaRPr>
                </a:p>
              </p:txBody>
            </p:sp>
            <p:sp>
              <p:nvSpPr>
                <p:cNvPr id="58" name="Textfeld 57">
                  <a:extLst>
                    <a:ext uri="{FF2B5EF4-FFF2-40B4-BE49-F238E27FC236}">
                      <a16:creationId xmlns:a16="http://schemas.microsoft.com/office/drawing/2014/main" id="{F5EF1A8D-C9CB-B1BA-00B8-808F5A3AB6E9}"/>
                    </a:ext>
                  </a:extLst>
                </p:cNvPr>
                <p:cNvSpPr txBox="1"/>
                <p:nvPr/>
              </p:nvSpPr>
              <p:spPr>
                <a:xfrm>
                  <a:off x="1613698" y="5617551"/>
                  <a:ext cx="261257" cy="261610"/>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3</a:t>
                  </a:r>
                  <a:endParaRPr lang="en-US" sz="1050" dirty="0">
                    <a:latin typeface="Calibri" panose="020F0502020204030204" pitchFamily="34" charset="0"/>
                    <a:cs typeface="Calibri" panose="020F0502020204030204" pitchFamily="34" charset="0"/>
                  </a:endParaRPr>
                </a:p>
              </p:txBody>
            </p:sp>
            <p:sp>
              <p:nvSpPr>
                <p:cNvPr id="59" name="Textfeld 58">
                  <a:extLst>
                    <a:ext uri="{FF2B5EF4-FFF2-40B4-BE49-F238E27FC236}">
                      <a16:creationId xmlns:a16="http://schemas.microsoft.com/office/drawing/2014/main" id="{F4651F62-35BF-2072-7EAD-4AD31727DEDE}"/>
                    </a:ext>
                  </a:extLst>
                </p:cNvPr>
                <p:cNvSpPr txBox="1"/>
                <p:nvPr/>
              </p:nvSpPr>
              <p:spPr>
                <a:xfrm>
                  <a:off x="1498003" y="5617551"/>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4</a:t>
                  </a:r>
                </a:p>
              </p:txBody>
            </p:sp>
            <p:sp>
              <p:nvSpPr>
                <p:cNvPr id="60" name="Textfeld 59">
                  <a:extLst>
                    <a:ext uri="{FF2B5EF4-FFF2-40B4-BE49-F238E27FC236}">
                      <a16:creationId xmlns:a16="http://schemas.microsoft.com/office/drawing/2014/main" id="{A9FAA013-28B2-1F09-2F45-A4ECB2B345FF}"/>
                    </a:ext>
                  </a:extLst>
                </p:cNvPr>
                <p:cNvSpPr txBox="1"/>
                <p:nvPr/>
              </p:nvSpPr>
              <p:spPr>
                <a:xfrm>
                  <a:off x="1382308" y="5617551"/>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5</a:t>
                  </a:r>
                </a:p>
              </p:txBody>
            </p:sp>
            <p:sp>
              <p:nvSpPr>
                <p:cNvPr id="61" name="Textfeld 60">
                  <a:extLst>
                    <a:ext uri="{FF2B5EF4-FFF2-40B4-BE49-F238E27FC236}">
                      <a16:creationId xmlns:a16="http://schemas.microsoft.com/office/drawing/2014/main" id="{5A7718CB-3923-AB76-F346-84B33540D029}"/>
                    </a:ext>
                  </a:extLst>
                </p:cNvPr>
                <p:cNvSpPr txBox="1"/>
                <p:nvPr/>
              </p:nvSpPr>
              <p:spPr>
                <a:xfrm>
                  <a:off x="1266613" y="5617551"/>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6</a:t>
                  </a:r>
                </a:p>
              </p:txBody>
            </p:sp>
            <p:sp>
              <p:nvSpPr>
                <p:cNvPr id="62" name="Textfeld 61">
                  <a:extLst>
                    <a:ext uri="{FF2B5EF4-FFF2-40B4-BE49-F238E27FC236}">
                      <a16:creationId xmlns:a16="http://schemas.microsoft.com/office/drawing/2014/main" id="{D08EDD08-9ED4-19F4-C740-720E10594F7B}"/>
                    </a:ext>
                  </a:extLst>
                </p:cNvPr>
                <p:cNvSpPr txBox="1"/>
                <p:nvPr/>
              </p:nvSpPr>
              <p:spPr>
                <a:xfrm>
                  <a:off x="1845088" y="5617551"/>
                  <a:ext cx="261257" cy="253916"/>
                </a:xfrm>
                <a:prstGeom prst="rect">
                  <a:avLst/>
                </a:prstGeom>
                <a:noFill/>
              </p:spPr>
              <p:txBody>
                <a:bodyPr wrap="square" rtlCol="0">
                  <a:spAutoFit/>
                </a:bodyPr>
                <a:lstStyle/>
                <a:p>
                  <a:r>
                    <a:rPr lang="de-DE" sz="1050" dirty="0">
                      <a:latin typeface="Calibri" panose="020F0502020204030204" pitchFamily="34" charset="0"/>
                      <a:cs typeface="Calibri" panose="020F0502020204030204" pitchFamily="34" charset="0"/>
                    </a:rPr>
                    <a:t>1</a:t>
                  </a:r>
                </a:p>
              </p:txBody>
            </p:sp>
          </p:grpSp>
          <p:grpSp>
            <p:nvGrpSpPr>
              <p:cNvPr id="15" name="Gruppieren 14">
                <a:extLst>
                  <a:ext uri="{FF2B5EF4-FFF2-40B4-BE49-F238E27FC236}">
                    <a16:creationId xmlns:a16="http://schemas.microsoft.com/office/drawing/2014/main" id="{CFB218BE-A567-5854-7C70-7E07DC2DBC63}"/>
                  </a:ext>
                </a:extLst>
              </p:cNvPr>
              <p:cNvGrpSpPr/>
              <p:nvPr/>
            </p:nvGrpSpPr>
            <p:grpSpPr>
              <a:xfrm>
                <a:off x="2359402" y="376736"/>
                <a:ext cx="3081822" cy="4437311"/>
                <a:chOff x="5405141" y="376736"/>
                <a:chExt cx="3081822" cy="4437311"/>
              </a:xfrm>
            </p:grpSpPr>
            <p:grpSp>
              <p:nvGrpSpPr>
                <p:cNvPr id="44" name="Gruppieren 43">
                  <a:extLst>
                    <a:ext uri="{FF2B5EF4-FFF2-40B4-BE49-F238E27FC236}">
                      <a16:creationId xmlns:a16="http://schemas.microsoft.com/office/drawing/2014/main" id="{67B84E49-84CE-ABDA-26BC-53DDC6130ACD}"/>
                    </a:ext>
                  </a:extLst>
                </p:cNvPr>
                <p:cNvGrpSpPr/>
                <p:nvPr/>
              </p:nvGrpSpPr>
              <p:grpSpPr>
                <a:xfrm>
                  <a:off x="5405141" y="376736"/>
                  <a:ext cx="3081822" cy="4437311"/>
                  <a:chOff x="6587411" y="936726"/>
                  <a:chExt cx="3237723" cy="4214655"/>
                </a:xfrm>
              </p:grpSpPr>
              <p:pic>
                <p:nvPicPr>
                  <p:cNvPr id="55" name="Grafik 54" descr="Ein Bild, das Luftfotografie, Vogelperspektive, Verkehrsknotenpunkt, Transportkorridor enthält.&#10;&#10;Automatisch generierte Beschreibung">
                    <a:extLst>
                      <a:ext uri="{FF2B5EF4-FFF2-40B4-BE49-F238E27FC236}">
                        <a16:creationId xmlns:a16="http://schemas.microsoft.com/office/drawing/2014/main" id="{ED91A5AB-36E5-AB84-F1C3-9F814ABCD0A9}"/>
                      </a:ext>
                    </a:extLst>
                  </p:cNvPr>
                  <p:cNvPicPr>
                    <a:picLocks noChangeAspect="1"/>
                  </p:cNvPicPr>
                  <p:nvPr/>
                </p:nvPicPr>
                <p:blipFill rotWithShape="1">
                  <a:blip r:embed="rId4">
                    <a:extLst>
                      <a:ext uri="{28A0092B-C50C-407E-A947-70E740481C1C}">
                        <a14:useLocalDpi xmlns:a14="http://schemas.microsoft.com/office/drawing/2010/main" val="0"/>
                      </a:ext>
                    </a:extLst>
                  </a:blip>
                  <a:srcRect l="18664" t="10748" r="28057" b="8358"/>
                  <a:stretch/>
                </p:blipFill>
                <p:spPr>
                  <a:xfrm>
                    <a:off x="6587411" y="936726"/>
                    <a:ext cx="3237723" cy="4214655"/>
                  </a:xfrm>
                  <a:prstGeom prst="rect">
                    <a:avLst/>
                  </a:prstGeom>
                </p:spPr>
              </p:pic>
              <p:sp>
                <p:nvSpPr>
                  <p:cNvPr id="56" name="Freihandform: Form 55">
                    <a:extLst>
                      <a:ext uri="{FF2B5EF4-FFF2-40B4-BE49-F238E27FC236}">
                        <a16:creationId xmlns:a16="http://schemas.microsoft.com/office/drawing/2014/main" id="{D4CDBC34-DF31-7A69-228C-B9C455FDB9D6}"/>
                      </a:ext>
                    </a:extLst>
                  </p:cNvPr>
                  <p:cNvSpPr/>
                  <p:nvPr/>
                </p:nvSpPr>
                <p:spPr>
                  <a:xfrm>
                    <a:off x="6764693" y="2351315"/>
                    <a:ext cx="2715209" cy="2267340"/>
                  </a:xfrm>
                  <a:custGeom>
                    <a:avLst/>
                    <a:gdLst>
                      <a:gd name="connsiteX0" fmla="*/ 0 w 2705878"/>
                      <a:gd name="connsiteY0" fmla="*/ 1324947 h 2118049"/>
                      <a:gd name="connsiteX1" fmla="*/ 839756 w 2705878"/>
                      <a:gd name="connsiteY1" fmla="*/ 2118049 h 2118049"/>
                      <a:gd name="connsiteX2" fmla="*/ 2705878 w 2705878"/>
                      <a:gd name="connsiteY2" fmla="*/ 335902 h 2118049"/>
                      <a:gd name="connsiteX3" fmla="*/ 2062066 w 2705878"/>
                      <a:gd name="connsiteY3" fmla="*/ 0 h 2118049"/>
                      <a:gd name="connsiteX4" fmla="*/ 559837 w 2705878"/>
                      <a:gd name="connsiteY4" fmla="*/ 793102 h 2118049"/>
                      <a:gd name="connsiteX5" fmla="*/ 0 w 2705878"/>
                      <a:gd name="connsiteY5" fmla="*/ 1324947 h 211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5878" h="2118049">
                        <a:moveTo>
                          <a:pt x="0" y="1324947"/>
                        </a:moveTo>
                        <a:lnTo>
                          <a:pt x="839756" y="2118049"/>
                        </a:lnTo>
                        <a:lnTo>
                          <a:pt x="2705878" y="335902"/>
                        </a:lnTo>
                        <a:lnTo>
                          <a:pt x="2062066" y="0"/>
                        </a:lnTo>
                        <a:lnTo>
                          <a:pt x="559837" y="793102"/>
                        </a:lnTo>
                        <a:lnTo>
                          <a:pt x="0" y="1324947"/>
                        </a:lnTo>
                        <a:close/>
                      </a:path>
                    </a:pathLst>
                  </a:custGeom>
                  <a:solidFill>
                    <a:schemeClr val="tx2">
                      <a:lumMod val="25000"/>
                      <a:lumOff val="75000"/>
                      <a:alpha val="39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uppieren 44">
                  <a:extLst>
                    <a:ext uri="{FF2B5EF4-FFF2-40B4-BE49-F238E27FC236}">
                      <a16:creationId xmlns:a16="http://schemas.microsoft.com/office/drawing/2014/main" id="{34644AAB-2F3E-2A55-68B3-9A72BADC1A3E}"/>
                    </a:ext>
                  </a:extLst>
                </p:cNvPr>
                <p:cNvGrpSpPr/>
                <p:nvPr/>
              </p:nvGrpSpPr>
              <p:grpSpPr>
                <a:xfrm rot="2931083">
                  <a:off x="5331778" y="3812062"/>
                  <a:ext cx="1345818" cy="230834"/>
                  <a:chOff x="4668137" y="5614761"/>
                  <a:chExt cx="902366" cy="230834"/>
                </a:xfrm>
              </p:grpSpPr>
              <p:sp>
                <p:nvSpPr>
                  <p:cNvPr id="46" name="Textfeld 45">
                    <a:extLst>
                      <a:ext uri="{FF2B5EF4-FFF2-40B4-BE49-F238E27FC236}">
                        <a16:creationId xmlns:a16="http://schemas.microsoft.com/office/drawing/2014/main" id="{EF55B3E7-5F5D-D8BD-AFC6-8B8884318EB6}"/>
                      </a:ext>
                    </a:extLst>
                  </p:cNvPr>
                  <p:cNvSpPr txBox="1"/>
                  <p:nvPr/>
                </p:nvSpPr>
                <p:spPr>
                  <a:xfrm>
                    <a:off x="4668137" y="5614762"/>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1</a:t>
                    </a:r>
                  </a:p>
                </p:txBody>
              </p:sp>
              <p:sp>
                <p:nvSpPr>
                  <p:cNvPr id="47" name="Textfeld 46">
                    <a:extLst>
                      <a:ext uri="{FF2B5EF4-FFF2-40B4-BE49-F238E27FC236}">
                        <a16:creationId xmlns:a16="http://schemas.microsoft.com/office/drawing/2014/main" id="{238C5CFC-CC64-F63B-2AEA-F0D945FEC13B}"/>
                      </a:ext>
                    </a:extLst>
                  </p:cNvPr>
                  <p:cNvSpPr txBox="1"/>
                  <p:nvPr/>
                </p:nvSpPr>
                <p:spPr>
                  <a:xfrm>
                    <a:off x="4748276" y="5614763"/>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2</a:t>
                    </a:r>
                  </a:p>
                </p:txBody>
              </p:sp>
              <p:sp>
                <p:nvSpPr>
                  <p:cNvPr id="48" name="Textfeld 47">
                    <a:extLst>
                      <a:ext uri="{FF2B5EF4-FFF2-40B4-BE49-F238E27FC236}">
                        <a16:creationId xmlns:a16="http://schemas.microsoft.com/office/drawing/2014/main" id="{00E8CEEB-934D-B594-310D-B60328527A9E}"/>
                      </a:ext>
                    </a:extLst>
                  </p:cNvPr>
                  <p:cNvSpPr txBox="1"/>
                  <p:nvPr/>
                </p:nvSpPr>
                <p:spPr>
                  <a:xfrm>
                    <a:off x="4828415" y="5614761"/>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3</a:t>
                    </a:r>
                  </a:p>
                </p:txBody>
              </p:sp>
              <p:sp>
                <p:nvSpPr>
                  <p:cNvPr id="49" name="Textfeld 48">
                    <a:extLst>
                      <a:ext uri="{FF2B5EF4-FFF2-40B4-BE49-F238E27FC236}">
                        <a16:creationId xmlns:a16="http://schemas.microsoft.com/office/drawing/2014/main" id="{1CE3BA39-BD7D-3CD8-4C08-EF00FD3B1CB5}"/>
                      </a:ext>
                    </a:extLst>
                  </p:cNvPr>
                  <p:cNvSpPr txBox="1"/>
                  <p:nvPr/>
                </p:nvSpPr>
                <p:spPr>
                  <a:xfrm>
                    <a:off x="4908554" y="5614762"/>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4</a:t>
                    </a:r>
                  </a:p>
                </p:txBody>
              </p:sp>
              <p:sp>
                <p:nvSpPr>
                  <p:cNvPr id="50" name="Textfeld 49">
                    <a:extLst>
                      <a:ext uri="{FF2B5EF4-FFF2-40B4-BE49-F238E27FC236}">
                        <a16:creationId xmlns:a16="http://schemas.microsoft.com/office/drawing/2014/main" id="{CBBEE20F-0CA8-C98A-8DEC-12D3E070B20E}"/>
                      </a:ext>
                    </a:extLst>
                  </p:cNvPr>
                  <p:cNvSpPr txBox="1"/>
                  <p:nvPr/>
                </p:nvSpPr>
                <p:spPr>
                  <a:xfrm>
                    <a:off x="4988693" y="5614762"/>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5</a:t>
                    </a:r>
                  </a:p>
                </p:txBody>
              </p:sp>
              <p:sp>
                <p:nvSpPr>
                  <p:cNvPr id="51" name="Textfeld 50">
                    <a:extLst>
                      <a:ext uri="{FF2B5EF4-FFF2-40B4-BE49-F238E27FC236}">
                        <a16:creationId xmlns:a16="http://schemas.microsoft.com/office/drawing/2014/main" id="{CE02CED3-9F1E-6B44-272F-31B0D020E73F}"/>
                      </a:ext>
                    </a:extLst>
                  </p:cNvPr>
                  <p:cNvSpPr txBox="1"/>
                  <p:nvPr/>
                </p:nvSpPr>
                <p:spPr>
                  <a:xfrm>
                    <a:off x="5068832" y="5614762"/>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6</a:t>
                    </a:r>
                  </a:p>
                </p:txBody>
              </p:sp>
              <p:sp>
                <p:nvSpPr>
                  <p:cNvPr id="52" name="Textfeld 51">
                    <a:extLst>
                      <a:ext uri="{FF2B5EF4-FFF2-40B4-BE49-F238E27FC236}">
                        <a16:creationId xmlns:a16="http://schemas.microsoft.com/office/drawing/2014/main" id="{8552168F-63EA-456B-C1DB-423CDD08185A}"/>
                      </a:ext>
                    </a:extLst>
                  </p:cNvPr>
                  <p:cNvSpPr txBox="1"/>
                  <p:nvPr/>
                </p:nvSpPr>
                <p:spPr>
                  <a:xfrm>
                    <a:off x="5148971" y="5614762"/>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7</a:t>
                    </a:r>
                  </a:p>
                </p:txBody>
              </p:sp>
              <p:sp>
                <p:nvSpPr>
                  <p:cNvPr id="53" name="Textfeld 52">
                    <a:extLst>
                      <a:ext uri="{FF2B5EF4-FFF2-40B4-BE49-F238E27FC236}">
                        <a16:creationId xmlns:a16="http://schemas.microsoft.com/office/drawing/2014/main" id="{BB35F283-3D33-3691-CC67-DD8727FE1170}"/>
                      </a:ext>
                    </a:extLst>
                  </p:cNvPr>
                  <p:cNvSpPr txBox="1"/>
                  <p:nvPr/>
                </p:nvSpPr>
                <p:spPr>
                  <a:xfrm>
                    <a:off x="5229110" y="5614763"/>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8</a:t>
                    </a:r>
                  </a:p>
                </p:txBody>
              </p:sp>
              <p:sp>
                <p:nvSpPr>
                  <p:cNvPr id="54" name="Textfeld 53">
                    <a:extLst>
                      <a:ext uri="{FF2B5EF4-FFF2-40B4-BE49-F238E27FC236}">
                        <a16:creationId xmlns:a16="http://schemas.microsoft.com/office/drawing/2014/main" id="{8EC56C66-0BBA-993A-C0C7-41AA0811B507}"/>
                      </a:ext>
                    </a:extLst>
                  </p:cNvPr>
                  <p:cNvSpPr txBox="1"/>
                  <p:nvPr/>
                </p:nvSpPr>
                <p:spPr>
                  <a:xfrm>
                    <a:off x="5309246" y="5614763"/>
                    <a:ext cx="261257"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9</a:t>
                    </a:r>
                  </a:p>
                </p:txBody>
              </p:sp>
            </p:grpSp>
          </p:grpSp>
          <p:grpSp>
            <p:nvGrpSpPr>
              <p:cNvPr id="16" name="Gruppieren 15">
                <a:extLst>
                  <a:ext uri="{FF2B5EF4-FFF2-40B4-BE49-F238E27FC236}">
                    <a16:creationId xmlns:a16="http://schemas.microsoft.com/office/drawing/2014/main" id="{A55161A8-8426-AA48-9851-25A417294626}"/>
                  </a:ext>
                </a:extLst>
              </p:cNvPr>
              <p:cNvGrpSpPr/>
              <p:nvPr/>
            </p:nvGrpSpPr>
            <p:grpSpPr>
              <a:xfrm>
                <a:off x="8707167" y="380681"/>
                <a:ext cx="2659568" cy="4433366"/>
                <a:chOff x="8531347" y="1085357"/>
                <a:chExt cx="2659568" cy="4191721"/>
              </a:xfrm>
            </p:grpSpPr>
            <p:grpSp>
              <p:nvGrpSpPr>
                <p:cNvPr id="29" name="Gruppieren 28">
                  <a:extLst>
                    <a:ext uri="{FF2B5EF4-FFF2-40B4-BE49-F238E27FC236}">
                      <a16:creationId xmlns:a16="http://schemas.microsoft.com/office/drawing/2014/main" id="{A3AE18FB-5090-FB3B-1555-23DA4D09922A}"/>
                    </a:ext>
                  </a:extLst>
                </p:cNvPr>
                <p:cNvGrpSpPr/>
                <p:nvPr/>
              </p:nvGrpSpPr>
              <p:grpSpPr>
                <a:xfrm>
                  <a:off x="8531347" y="1085357"/>
                  <a:ext cx="2659568" cy="4191721"/>
                  <a:chOff x="8514952" y="1562471"/>
                  <a:chExt cx="1905383" cy="3342509"/>
                </a:xfrm>
              </p:grpSpPr>
              <p:pic>
                <p:nvPicPr>
                  <p:cNvPr id="42" name="Grafik 41" descr="Ein Bild, das Text, Zeitung, Zeitungspapier enthält.&#10;&#10;Automatisch generierte Beschreibung">
                    <a:extLst>
                      <a:ext uri="{FF2B5EF4-FFF2-40B4-BE49-F238E27FC236}">
                        <a16:creationId xmlns:a16="http://schemas.microsoft.com/office/drawing/2014/main" id="{56D9A0DA-FD1D-4787-0BEA-8094CE2E9B4B}"/>
                      </a:ext>
                    </a:extLst>
                  </p:cNvPr>
                  <p:cNvPicPr>
                    <a:picLocks noChangeAspect="1"/>
                  </p:cNvPicPr>
                  <p:nvPr/>
                </p:nvPicPr>
                <p:blipFill rotWithShape="1">
                  <a:blip r:embed="rId5">
                    <a:extLst>
                      <a:ext uri="{28A0092B-C50C-407E-A947-70E740481C1C}">
                        <a14:useLocalDpi xmlns:a14="http://schemas.microsoft.com/office/drawing/2010/main" val="0"/>
                      </a:ext>
                    </a:extLst>
                  </a:blip>
                  <a:srcRect t="36144" r="49229" b="6327"/>
                  <a:stretch/>
                </p:blipFill>
                <p:spPr>
                  <a:xfrm>
                    <a:off x="8514952" y="1562471"/>
                    <a:ext cx="1905383" cy="3342509"/>
                  </a:xfrm>
                  <a:prstGeom prst="rect">
                    <a:avLst/>
                  </a:prstGeom>
                </p:spPr>
              </p:pic>
              <p:sp>
                <p:nvSpPr>
                  <p:cNvPr id="43" name="Freihandform: Form 42">
                    <a:extLst>
                      <a:ext uri="{FF2B5EF4-FFF2-40B4-BE49-F238E27FC236}">
                        <a16:creationId xmlns:a16="http://schemas.microsoft.com/office/drawing/2014/main" id="{0A3412DA-18EB-1A2F-F8E6-246BD6CB2731}"/>
                      </a:ext>
                    </a:extLst>
                  </p:cNvPr>
                  <p:cNvSpPr/>
                  <p:nvPr/>
                </p:nvSpPr>
                <p:spPr>
                  <a:xfrm>
                    <a:off x="8686799" y="1614198"/>
                    <a:ext cx="1278294" cy="2815143"/>
                  </a:xfrm>
                  <a:custGeom>
                    <a:avLst/>
                    <a:gdLst>
                      <a:gd name="connsiteX0" fmla="*/ 989045 w 1371600"/>
                      <a:gd name="connsiteY0" fmla="*/ 2901820 h 2901820"/>
                      <a:gd name="connsiteX1" fmla="*/ 1343608 w 1371600"/>
                      <a:gd name="connsiteY1" fmla="*/ 2034073 h 2901820"/>
                      <a:gd name="connsiteX2" fmla="*/ 690466 w 1371600"/>
                      <a:gd name="connsiteY2" fmla="*/ 1819469 h 2901820"/>
                      <a:gd name="connsiteX3" fmla="*/ 1371600 w 1371600"/>
                      <a:gd name="connsiteY3" fmla="*/ 102637 h 2901820"/>
                      <a:gd name="connsiteX4" fmla="*/ 1045029 w 1371600"/>
                      <a:gd name="connsiteY4" fmla="*/ 0 h 2901820"/>
                      <a:gd name="connsiteX5" fmla="*/ 0 w 1371600"/>
                      <a:gd name="connsiteY5" fmla="*/ 2621902 h 2901820"/>
                      <a:gd name="connsiteX6" fmla="*/ 989045 w 1371600"/>
                      <a:gd name="connsiteY6" fmla="*/ 2901820 h 2901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2901820">
                        <a:moveTo>
                          <a:pt x="989045" y="2901820"/>
                        </a:moveTo>
                        <a:lnTo>
                          <a:pt x="1343608" y="2034073"/>
                        </a:lnTo>
                        <a:lnTo>
                          <a:pt x="690466" y="1819469"/>
                        </a:lnTo>
                        <a:lnTo>
                          <a:pt x="1371600" y="102637"/>
                        </a:lnTo>
                        <a:lnTo>
                          <a:pt x="1045029" y="0"/>
                        </a:lnTo>
                        <a:lnTo>
                          <a:pt x="0" y="2621902"/>
                        </a:lnTo>
                        <a:lnTo>
                          <a:pt x="989045" y="2901820"/>
                        </a:lnTo>
                        <a:close/>
                      </a:path>
                    </a:pathLst>
                  </a:custGeom>
                  <a:solidFill>
                    <a:schemeClr val="tx2">
                      <a:lumMod val="25000"/>
                      <a:lumOff val="75000"/>
                      <a:alpha val="39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uppieren 29">
                  <a:extLst>
                    <a:ext uri="{FF2B5EF4-FFF2-40B4-BE49-F238E27FC236}">
                      <a16:creationId xmlns:a16="http://schemas.microsoft.com/office/drawing/2014/main" id="{1C211705-B5BE-4697-ECE2-F383B9650A57}"/>
                    </a:ext>
                  </a:extLst>
                </p:cNvPr>
                <p:cNvGrpSpPr/>
                <p:nvPr/>
              </p:nvGrpSpPr>
              <p:grpSpPr>
                <a:xfrm rot="928699">
                  <a:off x="8668479" y="4438831"/>
                  <a:ext cx="1353873" cy="230834"/>
                  <a:chOff x="4668137" y="5640975"/>
                  <a:chExt cx="902366" cy="178405"/>
                </a:xfrm>
              </p:grpSpPr>
              <p:sp>
                <p:nvSpPr>
                  <p:cNvPr id="33" name="Textfeld 32">
                    <a:extLst>
                      <a:ext uri="{FF2B5EF4-FFF2-40B4-BE49-F238E27FC236}">
                        <a16:creationId xmlns:a16="http://schemas.microsoft.com/office/drawing/2014/main" id="{AD448A6D-F6AA-F7C4-C645-31488230FEA1}"/>
                      </a:ext>
                    </a:extLst>
                  </p:cNvPr>
                  <p:cNvSpPr txBox="1"/>
                  <p:nvPr/>
                </p:nvSpPr>
                <p:spPr>
                  <a:xfrm>
                    <a:off x="4668137" y="5640976"/>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1</a:t>
                    </a:r>
                  </a:p>
                </p:txBody>
              </p:sp>
              <p:sp>
                <p:nvSpPr>
                  <p:cNvPr id="34" name="Textfeld 33">
                    <a:extLst>
                      <a:ext uri="{FF2B5EF4-FFF2-40B4-BE49-F238E27FC236}">
                        <a16:creationId xmlns:a16="http://schemas.microsoft.com/office/drawing/2014/main" id="{D84BEA2B-E54E-1474-E25F-53C3296572DC}"/>
                      </a:ext>
                    </a:extLst>
                  </p:cNvPr>
                  <p:cNvSpPr txBox="1"/>
                  <p:nvPr/>
                </p:nvSpPr>
                <p:spPr>
                  <a:xfrm>
                    <a:off x="4748276" y="5640977"/>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2</a:t>
                    </a:r>
                  </a:p>
                </p:txBody>
              </p:sp>
              <p:sp>
                <p:nvSpPr>
                  <p:cNvPr id="35" name="Textfeld 34">
                    <a:extLst>
                      <a:ext uri="{FF2B5EF4-FFF2-40B4-BE49-F238E27FC236}">
                        <a16:creationId xmlns:a16="http://schemas.microsoft.com/office/drawing/2014/main" id="{2FA17D98-B15C-C87E-4A7A-52AA94F8A2EE}"/>
                      </a:ext>
                    </a:extLst>
                  </p:cNvPr>
                  <p:cNvSpPr txBox="1"/>
                  <p:nvPr/>
                </p:nvSpPr>
                <p:spPr>
                  <a:xfrm>
                    <a:off x="4828415" y="5640976"/>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3</a:t>
                    </a:r>
                  </a:p>
                </p:txBody>
              </p:sp>
              <p:sp>
                <p:nvSpPr>
                  <p:cNvPr id="36" name="Textfeld 35">
                    <a:extLst>
                      <a:ext uri="{FF2B5EF4-FFF2-40B4-BE49-F238E27FC236}">
                        <a16:creationId xmlns:a16="http://schemas.microsoft.com/office/drawing/2014/main" id="{FDEB9889-E62C-195E-93C2-311654723518}"/>
                      </a:ext>
                    </a:extLst>
                  </p:cNvPr>
                  <p:cNvSpPr txBox="1"/>
                  <p:nvPr/>
                </p:nvSpPr>
                <p:spPr>
                  <a:xfrm>
                    <a:off x="4908554" y="5640976"/>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4</a:t>
                    </a:r>
                  </a:p>
                </p:txBody>
              </p:sp>
              <p:sp>
                <p:nvSpPr>
                  <p:cNvPr id="37" name="Textfeld 36">
                    <a:extLst>
                      <a:ext uri="{FF2B5EF4-FFF2-40B4-BE49-F238E27FC236}">
                        <a16:creationId xmlns:a16="http://schemas.microsoft.com/office/drawing/2014/main" id="{B3FC63A8-DF23-04AE-C56B-112BD1D8EDB8}"/>
                      </a:ext>
                    </a:extLst>
                  </p:cNvPr>
                  <p:cNvSpPr txBox="1"/>
                  <p:nvPr/>
                </p:nvSpPr>
                <p:spPr>
                  <a:xfrm>
                    <a:off x="4988693" y="5640975"/>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5</a:t>
                    </a:r>
                  </a:p>
                </p:txBody>
              </p:sp>
              <p:sp>
                <p:nvSpPr>
                  <p:cNvPr id="38" name="Textfeld 37">
                    <a:extLst>
                      <a:ext uri="{FF2B5EF4-FFF2-40B4-BE49-F238E27FC236}">
                        <a16:creationId xmlns:a16="http://schemas.microsoft.com/office/drawing/2014/main" id="{EE168828-4A59-4A03-0387-089CC1A44CB6}"/>
                      </a:ext>
                    </a:extLst>
                  </p:cNvPr>
                  <p:cNvSpPr txBox="1"/>
                  <p:nvPr/>
                </p:nvSpPr>
                <p:spPr>
                  <a:xfrm>
                    <a:off x="5068832" y="5640977"/>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6</a:t>
                    </a:r>
                  </a:p>
                </p:txBody>
              </p:sp>
              <p:sp>
                <p:nvSpPr>
                  <p:cNvPr id="39" name="Textfeld 38">
                    <a:extLst>
                      <a:ext uri="{FF2B5EF4-FFF2-40B4-BE49-F238E27FC236}">
                        <a16:creationId xmlns:a16="http://schemas.microsoft.com/office/drawing/2014/main" id="{E00B2848-C2BD-DC6A-A717-D0363EEEA07D}"/>
                      </a:ext>
                    </a:extLst>
                  </p:cNvPr>
                  <p:cNvSpPr txBox="1"/>
                  <p:nvPr/>
                </p:nvSpPr>
                <p:spPr>
                  <a:xfrm>
                    <a:off x="5148971" y="5640976"/>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7</a:t>
                    </a:r>
                  </a:p>
                </p:txBody>
              </p:sp>
              <p:sp>
                <p:nvSpPr>
                  <p:cNvPr id="40" name="Textfeld 39">
                    <a:extLst>
                      <a:ext uri="{FF2B5EF4-FFF2-40B4-BE49-F238E27FC236}">
                        <a16:creationId xmlns:a16="http://schemas.microsoft.com/office/drawing/2014/main" id="{CB2B4F6A-5953-D67A-F9D2-BAA1E3314933}"/>
                      </a:ext>
                    </a:extLst>
                  </p:cNvPr>
                  <p:cNvSpPr txBox="1"/>
                  <p:nvPr/>
                </p:nvSpPr>
                <p:spPr>
                  <a:xfrm>
                    <a:off x="5229110" y="5640976"/>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8</a:t>
                    </a:r>
                  </a:p>
                </p:txBody>
              </p:sp>
              <p:sp>
                <p:nvSpPr>
                  <p:cNvPr id="41" name="Textfeld 40">
                    <a:extLst>
                      <a:ext uri="{FF2B5EF4-FFF2-40B4-BE49-F238E27FC236}">
                        <a16:creationId xmlns:a16="http://schemas.microsoft.com/office/drawing/2014/main" id="{B2DC301D-0B45-06FD-F6F6-F6AED756B122}"/>
                      </a:ext>
                    </a:extLst>
                  </p:cNvPr>
                  <p:cNvSpPr txBox="1"/>
                  <p:nvPr/>
                </p:nvSpPr>
                <p:spPr>
                  <a:xfrm>
                    <a:off x="5309246" y="5640976"/>
                    <a:ext cx="261257" cy="178403"/>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9</a:t>
                    </a:r>
                  </a:p>
                </p:txBody>
              </p:sp>
            </p:grpSp>
            <p:sp>
              <p:nvSpPr>
                <p:cNvPr id="31" name="Textfeld 30">
                  <a:extLst>
                    <a:ext uri="{FF2B5EF4-FFF2-40B4-BE49-F238E27FC236}">
                      <a16:creationId xmlns:a16="http://schemas.microsoft.com/office/drawing/2014/main" id="{DC52886D-8756-756E-8908-2699CE7E1E08}"/>
                    </a:ext>
                  </a:extLst>
                </p:cNvPr>
                <p:cNvSpPr txBox="1"/>
                <p:nvPr/>
              </p:nvSpPr>
              <p:spPr>
                <a:xfrm rot="927765">
                  <a:off x="9836605" y="4618555"/>
                  <a:ext cx="354669"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11</a:t>
                  </a:r>
                </a:p>
              </p:txBody>
            </p:sp>
            <p:sp>
              <p:nvSpPr>
                <p:cNvPr id="32" name="Textfeld 31">
                  <a:extLst>
                    <a:ext uri="{FF2B5EF4-FFF2-40B4-BE49-F238E27FC236}">
                      <a16:creationId xmlns:a16="http://schemas.microsoft.com/office/drawing/2014/main" id="{87337C70-F2D7-5252-069F-4B5EAF90EB74}"/>
                    </a:ext>
                  </a:extLst>
                </p:cNvPr>
                <p:cNvSpPr txBox="1"/>
                <p:nvPr/>
              </p:nvSpPr>
              <p:spPr>
                <a:xfrm rot="929881">
                  <a:off x="9696205" y="4585234"/>
                  <a:ext cx="354669" cy="230832"/>
                </a:xfrm>
                <a:prstGeom prst="rect">
                  <a:avLst/>
                </a:prstGeom>
                <a:noFill/>
              </p:spPr>
              <p:txBody>
                <a:bodyPr wrap="square" rtlCol="0">
                  <a:spAutoFit/>
                </a:bodyPr>
                <a:lstStyle/>
                <a:p>
                  <a:r>
                    <a:rPr lang="de-DE" sz="900" dirty="0">
                      <a:latin typeface="Calibri" panose="020F0502020204030204" pitchFamily="34" charset="0"/>
                      <a:cs typeface="Calibri" panose="020F0502020204030204" pitchFamily="34" charset="0"/>
                    </a:rPr>
                    <a:t>10</a:t>
                  </a:r>
                </a:p>
              </p:txBody>
            </p:sp>
          </p:grpSp>
          <p:sp>
            <p:nvSpPr>
              <p:cNvPr id="17" name="Rechteck 16">
                <a:extLst>
                  <a:ext uri="{FF2B5EF4-FFF2-40B4-BE49-F238E27FC236}">
                    <a16:creationId xmlns:a16="http://schemas.microsoft.com/office/drawing/2014/main" id="{CD21BCFC-8426-F655-BDDB-D51E54E94308}"/>
                  </a:ext>
                </a:extLst>
              </p:cNvPr>
              <p:cNvSpPr/>
              <p:nvPr/>
            </p:nvSpPr>
            <p:spPr>
              <a:xfrm>
                <a:off x="10499384" y="3879600"/>
                <a:ext cx="879200" cy="93444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uppieren 17">
                <a:extLst>
                  <a:ext uri="{FF2B5EF4-FFF2-40B4-BE49-F238E27FC236}">
                    <a16:creationId xmlns:a16="http://schemas.microsoft.com/office/drawing/2014/main" id="{880D63B4-09D0-3A34-E8FE-93689A12A4F5}"/>
                  </a:ext>
                </a:extLst>
              </p:cNvPr>
              <p:cNvGrpSpPr/>
              <p:nvPr/>
            </p:nvGrpSpPr>
            <p:grpSpPr>
              <a:xfrm>
                <a:off x="10463281" y="3883693"/>
                <a:ext cx="836205" cy="980600"/>
                <a:chOff x="3416555" y="5455303"/>
                <a:chExt cx="1149225" cy="1306366"/>
              </a:xfrm>
            </p:grpSpPr>
            <p:pic>
              <p:nvPicPr>
                <p:cNvPr id="24" name="Grafik 23" descr="Kartenkompass Silhouette">
                  <a:extLst>
                    <a:ext uri="{FF2B5EF4-FFF2-40B4-BE49-F238E27FC236}">
                      <a16:creationId xmlns:a16="http://schemas.microsoft.com/office/drawing/2014/main" id="{9CE8B7DA-DB05-CF95-A248-4941313C67D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632718" y="5642302"/>
                  <a:ext cx="914400" cy="914400"/>
                </a:xfrm>
                <a:prstGeom prst="rect">
                  <a:avLst/>
                </a:prstGeom>
              </p:spPr>
            </p:pic>
            <p:sp>
              <p:nvSpPr>
                <p:cNvPr id="25" name="Textfeld 24">
                  <a:extLst>
                    <a:ext uri="{FF2B5EF4-FFF2-40B4-BE49-F238E27FC236}">
                      <a16:creationId xmlns:a16="http://schemas.microsoft.com/office/drawing/2014/main" id="{65C952E6-51A1-732B-216E-FCA639051BB4}"/>
                    </a:ext>
                  </a:extLst>
                </p:cNvPr>
                <p:cNvSpPr txBox="1"/>
                <p:nvPr/>
              </p:nvSpPr>
              <p:spPr>
                <a:xfrm>
                  <a:off x="3921969" y="5455303"/>
                  <a:ext cx="195943" cy="389633"/>
                </a:xfrm>
                <a:prstGeom prst="rect">
                  <a:avLst/>
                </a:prstGeom>
                <a:noFill/>
              </p:spPr>
              <p:txBody>
                <a:bodyPr wrap="square" rtlCol="0">
                  <a:spAutoFit/>
                </a:bodyPr>
                <a:lstStyle/>
                <a:p>
                  <a:r>
                    <a:rPr lang="de-DE" sz="1400" dirty="0"/>
                    <a:t>N</a:t>
                  </a:r>
                  <a:endParaRPr lang="en-US" sz="1400" dirty="0"/>
                </a:p>
              </p:txBody>
            </p:sp>
            <p:sp>
              <p:nvSpPr>
                <p:cNvPr id="26" name="Textfeld 25">
                  <a:extLst>
                    <a:ext uri="{FF2B5EF4-FFF2-40B4-BE49-F238E27FC236}">
                      <a16:creationId xmlns:a16="http://schemas.microsoft.com/office/drawing/2014/main" id="{7605743C-8F4B-B38A-C2E7-0AFB483FF03D}"/>
                    </a:ext>
                  </a:extLst>
                </p:cNvPr>
                <p:cNvSpPr txBox="1"/>
                <p:nvPr/>
              </p:nvSpPr>
              <p:spPr>
                <a:xfrm>
                  <a:off x="3921967" y="6372036"/>
                  <a:ext cx="195943" cy="389633"/>
                </a:xfrm>
                <a:prstGeom prst="rect">
                  <a:avLst/>
                </a:prstGeom>
                <a:noFill/>
              </p:spPr>
              <p:txBody>
                <a:bodyPr wrap="square" rtlCol="0">
                  <a:spAutoFit/>
                </a:bodyPr>
                <a:lstStyle/>
                <a:p>
                  <a:r>
                    <a:rPr lang="de-DE" sz="1400" dirty="0"/>
                    <a:t>S</a:t>
                  </a:r>
                  <a:endParaRPr lang="en-US" sz="1400" dirty="0"/>
                </a:p>
              </p:txBody>
            </p:sp>
            <p:sp>
              <p:nvSpPr>
                <p:cNvPr id="27" name="Textfeld 26">
                  <a:extLst>
                    <a:ext uri="{FF2B5EF4-FFF2-40B4-BE49-F238E27FC236}">
                      <a16:creationId xmlns:a16="http://schemas.microsoft.com/office/drawing/2014/main" id="{23AC5C8B-0FD8-D053-EA74-F2CEE2B862E1}"/>
                    </a:ext>
                  </a:extLst>
                </p:cNvPr>
                <p:cNvSpPr txBox="1"/>
                <p:nvPr/>
              </p:nvSpPr>
              <p:spPr>
                <a:xfrm>
                  <a:off x="4369837" y="5914836"/>
                  <a:ext cx="195943" cy="389633"/>
                </a:xfrm>
                <a:prstGeom prst="rect">
                  <a:avLst/>
                </a:prstGeom>
                <a:noFill/>
              </p:spPr>
              <p:txBody>
                <a:bodyPr wrap="square" rtlCol="0">
                  <a:spAutoFit/>
                </a:bodyPr>
                <a:lstStyle/>
                <a:p>
                  <a:r>
                    <a:rPr lang="de-DE" sz="1400" dirty="0"/>
                    <a:t>E</a:t>
                  </a:r>
                  <a:endParaRPr lang="en-US" sz="1400" dirty="0"/>
                </a:p>
              </p:txBody>
            </p:sp>
            <p:sp>
              <p:nvSpPr>
                <p:cNvPr id="28" name="Textfeld 27">
                  <a:extLst>
                    <a:ext uri="{FF2B5EF4-FFF2-40B4-BE49-F238E27FC236}">
                      <a16:creationId xmlns:a16="http://schemas.microsoft.com/office/drawing/2014/main" id="{ACD8A437-0207-0301-A6B2-F599BA606790}"/>
                    </a:ext>
                  </a:extLst>
                </p:cNvPr>
                <p:cNvSpPr txBox="1"/>
                <p:nvPr/>
              </p:nvSpPr>
              <p:spPr>
                <a:xfrm>
                  <a:off x="3416555" y="5914836"/>
                  <a:ext cx="195943" cy="389633"/>
                </a:xfrm>
                <a:prstGeom prst="rect">
                  <a:avLst/>
                </a:prstGeom>
                <a:noFill/>
              </p:spPr>
              <p:txBody>
                <a:bodyPr wrap="square" rtlCol="0">
                  <a:spAutoFit/>
                </a:bodyPr>
                <a:lstStyle/>
                <a:p>
                  <a:r>
                    <a:rPr lang="de-DE" sz="1400" dirty="0"/>
                    <a:t>W</a:t>
                  </a:r>
                  <a:endParaRPr lang="en-US" sz="1400" dirty="0"/>
                </a:p>
              </p:txBody>
            </p:sp>
          </p:grpSp>
          <p:sp>
            <p:nvSpPr>
              <p:cNvPr id="19" name="Textfeld 18">
                <a:extLst>
                  <a:ext uri="{FF2B5EF4-FFF2-40B4-BE49-F238E27FC236}">
                    <a16:creationId xmlns:a16="http://schemas.microsoft.com/office/drawing/2014/main" id="{EA35E50E-3617-7D61-5917-D667F031BEE5}"/>
                  </a:ext>
                </a:extLst>
              </p:cNvPr>
              <p:cNvSpPr txBox="1"/>
              <p:nvPr/>
            </p:nvSpPr>
            <p:spPr>
              <a:xfrm>
                <a:off x="526069" y="299252"/>
                <a:ext cx="251402" cy="369332"/>
              </a:xfrm>
              <a:prstGeom prst="rect">
                <a:avLst/>
              </a:prstGeom>
              <a:solidFill>
                <a:schemeClr val="bg1"/>
              </a:solidFill>
            </p:spPr>
            <p:txBody>
              <a:bodyPr wrap="square" rtlCol="0">
                <a:spAutoFit/>
              </a:bodyPr>
              <a:lstStyle/>
              <a:p>
                <a:r>
                  <a:rPr lang="de-DE" dirty="0"/>
                  <a:t>A</a:t>
                </a:r>
                <a:endParaRPr lang="en-US" dirty="0"/>
              </a:p>
            </p:txBody>
          </p:sp>
          <p:sp>
            <p:nvSpPr>
              <p:cNvPr id="20" name="Textfeld 19">
                <a:extLst>
                  <a:ext uri="{FF2B5EF4-FFF2-40B4-BE49-F238E27FC236}">
                    <a16:creationId xmlns:a16="http://schemas.microsoft.com/office/drawing/2014/main" id="{A20D6402-F46B-B134-7497-10561CD92A75}"/>
                  </a:ext>
                </a:extLst>
              </p:cNvPr>
              <p:cNvSpPr txBox="1"/>
              <p:nvPr/>
            </p:nvSpPr>
            <p:spPr>
              <a:xfrm>
                <a:off x="2303553" y="299252"/>
                <a:ext cx="251402" cy="369332"/>
              </a:xfrm>
              <a:prstGeom prst="rect">
                <a:avLst/>
              </a:prstGeom>
              <a:solidFill>
                <a:schemeClr val="bg1"/>
              </a:solidFill>
            </p:spPr>
            <p:txBody>
              <a:bodyPr wrap="square" rtlCol="0">
                <a:spAutoFit/>
              </a:bodyPr>
              <a:lstStyle/>
              <a:p>
                <a:r>
                  <a:rPr lang="de-DE" dirty="0"/>
                  <a:t>B</a:t>
                </a:r>
                <a:endParaRPr lang="en-US" dirty="0"/>
              </a:p>
            </p:txBody>
          </p:sp>
          <p:sp>
            <p:nvSpPr>
              <p:cNvPr id="21" name="Textfeld 20">
                <a:extLst>
                  <a:ext uri="{FF2B5EF4-FFF2-40B4-BE49-F238E27FC236}">
                    <a16:creationId xmlns:a16="http://schemas.microsoft.com/office/drawing/2014/main" id="{55608066-3086-8361-9DAE-6BBD1AA07079}"/>
                  </a:ext>
                </a:extLst>
              </p:cNvPr>
              <p:cNvSpPr txBox="1"/>
              <p:nvPr/>
            </p:nvSpPr>
            <p:spPr>
              <a:xfrm>
                <a:off x="5467307" y="299252"/>
                <a:ext cx="307202" cy="369332"/>
              </a:xfrm>
              <a:prstGeom prst="rect">
                <a:avLst/>
              </a:prstGeom>
              <a:solidFill>
                <a:schemeClr val="bg1"/>
              </a:solidFill>
            </p:spPr>
            <p:txBody>
              <a:bodyPr wrap="square" rtlCol="0">
                <a:spAutoFit/>
              </a:bodyPr>
              <a:lstStyle/>
              <a:p>
                <a:r>
                  <a:rPr lang="de-DE" dirty="0"/>
                  <a:t>C</a:t>
                </a:r>
                <a:endParaRPr lang="en-US" dirty="0"/>
              </a:p>
            </p:txBody>
          </p:sp>
          <p:sp>
            <p:nvSpPr>
              <p:cNvPr id="22" name="Textfeld 21">
                <a:extLst>
                  <a:ext uri="{FF2B5EF4-FFF2-40B4-BE49-F238E27FC236}">
                    <a16:creationId xmlns:a16="http://schemas.microsoft.com/office/drawing/2014/main" id="{498F3F1E-C83C-A6E9-1D36-F0BA90CA7F74}"/>
                  </a:ext>
                </a:extLst>
              </p:cNvPr>
              <p:cNvSpPr txBox="1"/>
              <p:nvPr/>
            </p:nvSpPr>
            <p:spPr>
              <a:xfrm>
                <a:off x="8651712" y="299252"/>
                <a:ext cx="251402" cy="369332"/>
              </a:xfrm>
              <a:prstGeom prst="rect">
                <a:avLst/>
              </a:prstGeom>
              <a:solidFill>
                <a:schemeClr val="bg1"/>
              </a:solidFill>
            </p:spPr>
            <p:txBody>
              <a:bodyPr wrap="square" rtlCol="0">
                <a:spAutoFit/>
              </a:bodyPr>
              <a:lstStyle/>
              <a:p>
                <a:r>
                  <a:rPr lang="de-DE" dirty="0"/>
                  <a:t>D</a:t>
                </a:r>
                <a:endParaRPr lang="en-US" dirty="0"/>
              </a:p>
            </p:txBody>
          </p:sp>
          <p:sp>
            <p:nvSpPr>
              <p:cNvPr id="23" name="Rechteck 22">
                <a:extLst>
                  <a:ext uri="{FF2B5EF4-FFF2-40B4-BE49-F238E27FC236}">
                    <a16:creationId xmlns:a16="http://schemas.microsoft.com/office/drawing/2014/main" id="{095BDF7D-AA88-1C66-C8B1-40A608E5CA02}"/>
                  </a:ext>
                </a:extLst>
              </p:cNvPr>
              <p:cNvSpPr/>
              <p:nvPr/>
            </p:nvSpPr>
            <p:spPr>
              <a:xfrm>
                <a:off x="567794" y="376735"/>
                <a:ext cx="10798941" cy="443336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 name="Gerade Verbindung mit Pfeil 2">
              <a:extLst>
                <a:ext uri="{FF2B5EF4-FFF2-40B4-BE49-F238E27FC236}">
                  <a16:creationId xmlns:a16="http://schemas.microsoft.com/office/drawing/2014/main" id="{756DD104-FBE2-EA42-1692-E33B95BE6976}"/>
                </a:ext>
              </a:extLst>
            </p:cNvPr>
            <p:cNvCxnSpPr>
              <a:cxnSpLocks/>
            </p:cNvCxnSpPr>
            <p:nvPr/>
          </p:nvCxnSpPr>
          <p:spPr>
            <a:xfrm flipH="1" flipV="1">
              <a:off x="2203025" y="3865156"/>
              <a:ext cx="119422" cy="679231"/>
            </a:xfrm>
            <a:prstGeom prst="straightConnector1">
              <a:avLst/>
            </a:prstGeom>
            <a:ln w="38100">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7" name="Gerade Verbindung mit Pfeil 6">
              <a:extLst>
                <a:ext uri="{FF2B5EF4-FFF2-40B4-BE49-F238E27FC236}">
                  <a16:creationId xmlns:a16="http://schemas.microsoft.com/office/drawing/2014/main" id="{62D2367E-3C40-1211-7D02-0D7F8EE216E1}"/>
                </a:ext>
              </a:extLst>
            </p:cNvPr>
            <p:cNvCxnSpPr>
              <a:cxnSpLocks/>
            </p:cNvCxnSpPr>
            <p:nvPr/>
          </p:nvCxnSpPr>
          <p:spPr>
            <a:xfrm flipV="1">
              <a:off x="2604513" y="3316459"/>
              <a:ext cx="408711" cy="463575"/>
            </a:xfrm>
            <a:prstGeom prst="straightConnector1">
              <a:avLst/>
            </a:prstGeom>
            <a:ln w="38100">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9" name="Gerade Verbindung mit Pfeil 8">
              <a:extLst>
                <a:ext uri="{FF2B5EF4-FFF2-40B4-BE49-F238E27FC236}">
                  <a16:creationId xmlns:a16="http://schemas.microsoft.com/office/drawing/2014/main" id="{E3755725-11C5-3E4C-3A1A-82E93E93E535}"/>
                </a:ext>
              </a:extLst>
            </p:cNvPr>
            <p:cNvCxnSpPr>
              <a:cxnSpLocks/>
            </p:cNvCxnSpPr>
            <p:nvPr/>
          </p:nvCxnSpPr>
          <p:spPr>
            <a:xfrm>
              <a:off x="7368685" y="1112866"/>
              <a:ext cx="254680" cy="703827"/>
            </a:xfrm>
            <a:prstGeom prst="straightConnector1">
              <a:avLst/>
            </a:prstGeom>
            <a:ln w="38100">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11" name="Gerade Verbindung mit Pfeil 10">
              <a:extLst>
                <a:ext uri="{FF2B5EF4-FFF2-40B4-BE49-F238E27FC236}">
                  <a16:creationId xmlns:a16="http://schemas.microsoft.com/office/drawing/2014/main" id="{4038CBEF-2B5B-BCAD-2D7E-0C588636B97A}"/>
                </a:ext>
              </a:extLst>
            </p:cNvPr>
            <p:cNvCxnSpPr>
              <a:cxnSpLocks/>
            </p:cNvCxnSpPr>
            <p:nvPr/>
          </p:nvCxnSpPr>
          <p:spPr>
            <a:xfrm flipV="1">
              <a:off x="8980836" y="3605382"/>
              <a:ext cx="298856" cy="696738"/>
            </a:xfrm>
            <a:prstGeom prst="straightConnector1">
              <a:avLst/>
            </a:prstGeom>
            <a:ln w="38100">
              <a:solidFill>
                <a:schemeClr val="tx1"/>
              </a:solidFill>
              <a:tailEnd type="triangle"/>
            </a:ln>
          </p:spPr>
          <p:style>
            <a:lnRef idx="2">
              <a:schemeClr val="dk1"/>
            </a:lnRef>
            <a:fillRef idx="0">
              <a:schemeClr val="dk1"/>
            </a:fillRef>
            <a:effectRef idx="1">
              <a:schemeClr val="dk1"/>
            </a:effectRef>
            <a:fontRef idx="minor">
              <a:schemeClr val="tx1"/>
            </a:fontRef>
          </p:style>
        </p:cxnSp>
      </p:grpSp>
      <p:sp>
        <p:nvSpPr>
          <p:cNvPr id="4" name="Textfeld 3">
            <a:extLst>
              <a:ext uri="{FF2B5EF4-FFF2-40B4-BE49-F238E27FC236}">
                <a16:creationId xmlns:a16="http://schemas.microsoft.com/office/drawing/2014/main" id="{6385B636-2BD8-6A77-8D3A-3D99DDC3F175}"/>
              </a:ext>
            </a:extLst>
          </p:cNvPr>
          <p:cNvSpPr txBox="1"/>
          <p:nvPr/>
        </p:nvSpPr>
        <p:spPr>
          <a:xfrm>
            <a:off x="658107" y="4809448"/>
            <a:ext cx="10905660" cy="728405"/>
          </a:xfrm>
          <a:prstGeom prst="rect">
            <a:avLst/>
          </a:prstGeom>
          <a:noFill/>
        </p:spPr>
        <p:txBody>
          <a:bodyPr wrap="square">
            <a:spAutoFit/>
          </a:bodyPr>
          <a:lstStyle/>
          <a:p>
            <a:pPr algn="just">
              <a:spcAft>
                <a:spcPts val="1000"/>
              </a:spcAft>
            </a:pPr>
            <a:r>
              <a:rPr lang="en-US" sz="105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Additional file 1</a:t>
            </a:r>
            <a:r>
              <a:rPr lang="de-DE" sz="105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05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Experimental sites.</a:t>
            </a:r>
          </a:p>
          <a:p>
            <a:pPr algn="just">
              <a:spcAft>
                <a:spcPts val="1000"/>
              </a:spcAft>
            </a:pPr>
            <a:r>
              <a:rPr lang="en-US" sz="105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Aerial images of the four vineyards of this study GEM (A), HEC (B), NIM (C) and REI (D). The blue colored areas represent the vines that were observed. The numbering of the vine rows can be seen in the figure, the counting direction of the individual vines is marked by arrows.</a:t>
            </a:r>
          </a:p>
        </p:txBody>
      </p:sp>
      <p:sp>
        <p:nvSpPr>
          <p:cNvPr id="8" name="Textfeld 7">
            <a:extLst>
              <a:ext uri="{FF2B5EF4-FFF2-40B4-BE49-F238E27FC236}">
                <a16:creationId xmlns:a16="http://schemas.microsoft.com/office/drawing/2014/main" id="{1740886E-5088-9737-98BB-41E1437498B1}"/>
              </a:ext>
            </a:extLst>
          </p:cNvPr>
          <p:cNvSpPr txBox="1"/>
          <p:nvPr/>
        </p:nvSpPr>
        <p:spPr>
          <a:xfrm>
            <a:off x="669742" y="5716985"/>
            <a:ext cx="6094520" cy="1087477"/>
          </a:xfrm>
          <a:prstGeom prst="rect">
            <a:avLst/>
          </a:prstGeom>
          <a:noFill/>
        </p:spPr>
        <p:txBody>
          <a:bodyPr wrap="square">
            <a:spAutoFit/>
          </a:bodyPr>
          <a:lstStyle/>
          <a:p>
            <a:pPr algn="just">
              <a:spcAft>
                <a:spcPts val="800"/>
              </a:spcAft>
            </a:pPr>
            <a:r>
              <a:rPr lang="en-US" sz="1000" b="1" dirty="0">
                <a:effectLst/>
                <a:latin typeface="Segoe UI" panose="020B0502040204020203" pitchFamily="34" charset="0"/>
                <a:ea typeface="Calibri" panose="020F0502020204030204" pitchFamily="34" charset="0"/>
                <a:cs typeface="Times New Roman" panose="02020603050405020304" pitchFamily="18" charset="0"/>
              </a:rPr>
              <a:t>GPGV spreads in infected vineyards with negative impact on yields</a:t>
            </a:r>
          </a:p>
          <a:p>
            <a:pPr algn="just">
              <a:spcAft>
                <a:spcPts val="800"/>
              </a:spcAft>
            </a:pPr>
            <a:r>
              <a:rPr lang="en-US" sz="400" dirty="0">
                <a:effectLst/>
                <a:latin typeface="Segoe UI" panose="020B0502040204020203" pitchFamily="34" charset="0"/>
                <a:ea typeface="Calibri" panose="020F0502020204030204" pitchFamily="34" charset="0"/>
                <a:cs typeface="Segoe UI" panose="020B0502040204020203" pitchFamily="34" charset="0"/>
              </a:rPr>
              <a:t> </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Noemi Meßmer</a:t>
            </a: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1,2</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Patricia Bohnert</a:t>
            </a: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Lars Askani</a:t>
            </a: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Stefan Schumacher</a:t>
            </a: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Ralf T. Voegele</a:t>
            </a: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René Fuchs</a:t>
            </a: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7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State Institute of Viticulture and Enology (WBI), Department of Biology, </a:t>
            </a:r>
            <a:r>
              <a:rPr lang="en-US" sz="700" dirty="0" err="1">
                <a:effectLst/>
                <a:latin typeface="Times New Roman" panose="02020603050405020304" pitchFamily="18" charset="0"/>
                <a:ea typeface="Calibri" panose="020F0502020204030204" pitchFamily="34" charset="0"/>
                <a:cs typeface="Times New Roman" panose="02020603050405020304" pitchFamily="18" charset="0"/>
              </a:rPr>
              <a:t>Merzhauser</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Strasse 119, 79100 Freiburg, Germany</a:t>
            </a:r>
          </a:p>
          <a:p>
            <a:pPr algn="just">
              <a:spcAft>
                <a:spcPts val="800"/>
              </a:spcAft>
            </a:pP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 University of Hohenheim, Department of Phytopathology, Otto-Sander-Strasse 5, 70593 Stuttgart, Germany</a:t>
            </a:r>
          </a:p>
          <a:p>
            <a:pPr algn="just">
              <a:spcAft>
                <a:spcPts val="800"/>
              </a:spcAft>
            </a:pPr>
            <a:r>
              <a:rPr lang="en-US" sz="700" baseline="300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700" dirty="0">
                <a:effectLst/>
                <a:latin typeface="Times New Roman" panose="02020603050405020304" pitchFamily="18" charset="0"/>
                <a:ea typeface="Calibri" panose="020F0502020204030204" pitchFamily="34" charset="0"/>
                <a:cs typeface="Times New Roman" panose="02020603050405020304" pitchFamily="18" charset="0"/>
              </a:rPr>
              <a:t>Corresponding author </a:t>
            </a:r>
            <a:r>
              <a:rPr lang="en-US" sz="7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8"/>
              </a:rPr>
              <a:t>rene.fuchs@wbi.bwl.de</a:t>
            </a:r>
            <a:endParaRPr lang="en-US" sz="7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4110026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195</Words>
  <Application>Microsoft Office PowerPoint</Application>
  <PresentationFormat>Breitbild</PresentationFormat>
  <Paragraphs>53</Paragraphs>
  <Slides>1</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vt:i4>
      </vt:variant>
    </vt:vector>
  </HeadingPairs>
  <TitlesOfParts>
    <vt:vector size="8" baseType="lpstr">
      <vt:lpstr>Aptos</vt:lpstr>
      <vt:lpstr>Aptos Display</vt:lpstr>
      <vt:lpstr>Arial</vt:lpstr>
      <vt:lpstr>Calibri</vt:lpstr>
      <vt:lpstr>Segoe UI</vt:lpstr>
      <vt:lpstr>Times New Roman</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Noemi Meßmer</dc:creator>
  <cp:lastModifiedBy>Noemi Messmer</cp:lastModifiedBy>
  <cp:revision>2</cp:revision>
  <dcterms:created xsi:type="dcterms:W3CDTF">2024-04-30T10:06:56Z</dcterms:created>
  <dcterms:modified xsi:type="dcterms:W3CDTF">2024-07-21T12:06:05Z</dcterms:modified>
</cp:coreProperties>
</file>