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
  </p:notesMasterIdLst>
  <p:sldIdLst>
    <p:sldId id="276" r:id="rId2"/>
    <p:sldId id="277"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662" userDrawn="1">
          <p15:clr>
            <a:srgbClr val="A4A3A4"/>
          </p15:clr>
        </p15:guide>
        <p15:guide id="2" pos="142"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B6FF986-82FF-F59F-CE3C-DD1E56EE4F06}" name="martin.koebel@albertaprecisionlabs.ca" initials="ma" userId="S::urn:spo:guest#martin.koebel@albertaprecisionlabs.c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akahashi Kazuaki" initials="TK" lastIdx="8" clrIdx="0"/>
  <p:cmAuthor id="2" name="Saner Flurina"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CBE2"/>
    <a:srgbClr val="C5AFD4"/>
    <a:srgbClr val="E2EC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480" autoAdjust="0"/>
    <p:restoredTop sz="96562" autoAdjust="0"/>
  </p:normalViewPr>
  <p:slideViewPr>
    <p:cSldViewPr snapToGrid="0" snapToObjects="1">
      <p:cViewPr>
        <p:scale>
          <a:sx n="199" d="100"/>
          <a:sy n="199" d="100"/>
        </p:scale>
        <p:origin x="248" y="-648"/>
      </p:cViewPr>
      <p:guideLst>
        <p:guide orient="horz" pos="4662"/>
        <p:guide pos="14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8/10/relationships/authors" Targe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723A0D-F36C-894A-AF37-B6F6880C4B53}" type="datetimeFigureOut">
              <a:rPr lang="en-US" smtClean="0"/>
              <a:t>5/6/24</a:t>
            </a:fld>
            <a:endParaRPr lang="en-US"/>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416173-CAE4-5D41-9F10-330662065117}" type="slidenum">
              <a:rPr lang="en-US" smtClean="0"/>
              <a:t>‹#›</a:t>
            </a:fld>
            <a:endParaRPr lang="en-US"/>
          </a:p>
        </p:txBody>
      </p:sp>
    </p:spTree>
    <p:extLst>
      <p:ext uri="{BB962C8B-B14F-4D97-AF65-F5344CB8AC3E}">
        <p14:creationId xmlns:p14="http://schemas.microsoft.com/office/powerpoint/2010/main" val="3932889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F26840BA-FDC4-264A-9FB4-0EACE76F9AA3}" type="datetimeFigureOut">
              <a:rPr lang="en-US" smtClean="0"/>
              <a:t>5/6/24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4196882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26840BA-FDC4-264A-9FB4-0EACE76F9AA3}" type="datetimeFigureOut">
              <a:rPr lang="en-US" smtClean="0"/>
              <a:t>5/6/24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033348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26840BA-FDC4-264A-9FB4-0EACE76F9AA3}" type="datetimeFigureOut">
              <a:rPr lang="en-US" smtClean="0"/>
              <a:t>5/6/24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1483760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26840BA-FDC4-264A-9FB4-0EACE76F9AA3}" type="datetimeFigureOut">
              <a:rPr lang="en-US" smtClean="0"/>
              <a:t>5/6/24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2120925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F26840BA-FDC4-264A-9FB4-0EACE76F9AA3}" type="datetimeFigureOut">
              <a:rPr lang="en-US" smtClean="0"/>
              <a:t>5/6/24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1716474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F26840BA-FDC4-264A-9FB4-0EACE76F9AA3}" type="datetimeFigureOut">
              <a:rPr lang="en-US" smtClean="0"/>
              <a:t>5/6/24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831293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F26840BA-FDC4-264A-9FB4-0EACE76F9AA3}" type="datetimeFigureOut">
              <a:rPr lang="en-US" smtClean="0"/>
              <a:t>5/6/24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78254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F26840BA-FDC4-264A-9FB4-0EACE76F9AA3}" type="datetimeFigureOut">
              <a:rPr lang="en-US" smtClean="0"/>
              <a:t>5/6/24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214090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6840BA-FDC4-264A-9FB4-0EACE76F9AA3}" type="datetimeFigureOut">
              <a:rPr lang="en-US" smtClean="0"/>
              <a:t>5/6/24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899878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F26840BA-FDC4-264A-9FB4-0EACE76F9AA3}" type="datetimeFigureOut">
              <a:rPr lang="en-US" smtClean="0"/>
              <a:t>5/6/24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227605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F26840BA-FDC4-264A-9FB4-0EACE76F9AA3}" type="datetimeFigureOut">
              <a:rPr lang="en-US" smtClean="0"/>
              <a:t>5/6/24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566016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26840BA-FDC4-264A-9FB4-0EACE76F9AA3}" type="datetimeFigureOut">
              <a:rPr lang="en-US" smtClean="0"/>
              <a:t>5/6/24</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B0DCB595-5369-1947-B290-4ED85832AC26}" type="slidenum">
              <a:rPr lang="en-US" smtClean="0"/>
              <a:t>‹#›</a:t>
            </a:fld>
            <a:endParaRPr lang="en-US"/>
          </a:p>
        </p:txBody>
      </p:sp>
    </p:spTree>
    <p:extLst>
      <p:ext uri="{BB962C8B-B14F-4D97-AF65-F5344CB8AC3E}">
        <p14:creationId xmlns:p14="http://schemas.microsoft.com/office/powerpoint/2010/main" val="24705456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174F39B-5EAD-A987-D432-AB009C398A39}"/>
              </a:ext>
            </a:extLst>
          </p:cNvPr>
          <p:cNvPicPr>
            <a:picLocks noChangeAspect="1"/>
          </p:cNvPicPr>
          <p:nvPr/>
        </p:nvPicPr>
        <p:blipFill>
          <a:blip r:embed="rId2"/>
          <a:stretch>
            <a:fillRect/>
          </a:stretch>
        </p:blipFill>
        <p:spPr>
          <a:xfrm>
            <a:off x="0" y="1056409"/>
            <a:ext cx="6858000" cy="7793182"/>
          </a:xfrm>
          <a:prstGeom prst="rect">
            <a:avLst/>
          </a:prstGeom>
        </p:spPr>
      </p:pic>
    </p:spTree>
    <p:extLst>
      <p:ext uri="{BB962C8B-B14F-4D97-AF65-F5344CB8AC3E}">
        <p14:creationId xmlns:p14="http://schemas.microsoft.com/office/powerpoint/2010/main" val="4046051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802A0B5-4A17-2A67-2E86-8B0E3CEAAC78}"/>
              </a:ext>
            </a:extLst>
          </p:cNvPr>
          <p:cNvSpPr txBox="1"/>
          <p:nvPr/>
        </p:nvSpPr>
        <p:spPr>
          <a:xfrm>
            <a:off x="268356" y="1048457"/>
            <a:ext cx="6321288" cy="2708434"/>
          </a:xfrm>
          <a:prstGeom prst="rect">
            <a:avLst/>
          </a:prstGeom>
          <a:noFill/>
        </p:spPr>
        <p:txBody>
          <a:bodyPr wrap="square" rtlCol="0">
            <a:spAutoFit/>
          </a:bodyPr>
          <a:lstStyle/>
          <a:p>
            <a:pPr algn="just">
              <a:lnSpc>
                <a:spcPct val="200000"/>
              </a:lnSpc>
            </a:pPr>
            <a:r>
              <a:rPr lang="en-US" sz="1000" b="1" dirty="0">
                <a:effectLst/>
                <a:latin typeface="Times New Roman" panose="02020603050405020304" pitchFamily="18" charset="0"/>
                <a:ea typeface="Calibri" panose="020F0502020204030204" pitchFamily="34" charset="0"/>
                <a:cs typeface="Arial" panose="020B0604020202020204" pitchFamily="34" charset="0"/>
              </a:rPr>
              <a:t>Supplementary Figure S10. </a:t>
            </a:r>
            <a:r>
              <a:rPr lang="en-US" sz="1000" dirty="0">
                <a:effectLst/>
                <a:latin typeface="Times New Roman" panose="02020603050405020304" pitchFamily="18" charset="0"/>
                <a:ea typeface="Calibri" panose="020F0502020204030204" pitchFamily="34" charset="0"/>
                <a:cs typeface="Arial" panose="020B0604020202020204" pitchFamily="34" charset="0"/>
              </a:rPr>
              <a:t>Immune cell subsets inferred from gene expression data by combined homologous recombination deficiency and </a:t>
            </a:r>
            <a:r>
              <a:rPr lang="en-US" sz="1000" i="1" dirty="0">
                <a:effectLst/>
                <a:latin typeface="Times New Roman" panose="02020603050405020304" pitchFamily="18" charset="0"/>
                <a:ea typeface="Calibri" panose="020F0502020204030204" pitchFamily="34" charset="0"/>
                <a:cs typeface="Arial" panose="020B0604020202020204" pitchFamily="34" charset="0"/>
              </a:rPr>
              <a:t>RB1</a:t>
            </a:r>
            <a:r>
              <a:rPr lang="en-US" sz="1000" dirty="0">
                <a:effectLst/>
                <a:latin typeface="Times New Roman" panose="02020603050405020304" pitchFamily="18" charset="0"/>
                <a:ea typeface="Calibri" panose="020F0502020204030204" pitchFamily="34" charset="0"/>
                <a:cs typeface="Arial" panose="020B0604020202020204" pitchFamily="34" charset="0"/>
              </a:rPr>
              <a:t> status.</a:t>
            </a:r>
            <a:r>
              <a:rPr lang="en-AU" sz="1000" dirty="0">
                <a:latin typeface="Calibri" panose="020F0502020204030204" pitchFamily="34" charset="0"/>
                <a:ea typeface="Calibri" panose="020F0502020204030204" pitchFamily="34" charset="0"/>
                <a:cs typeface="Arial" panose="020B0604020202020204" pitchFamily="34" charset="0"/>
              </a:rPr>
              <a:t> </a:t>
            </a:r>
            <a:r>
              <a:rPr lang="en-US" sz="1000" dirty="0">
                <a:effectLst/>
                <a:latin typeface="Times New Roman" panose="02020603050405020304" pitchFamily="18" charset="0"/>
                <a:ea typeface="Calibri" panose="020F0502020204030204" pitchFamily="34" charset="0"/>
                <a:cs typeface="Arial" panose="020B0604020202020204" pitchFamily="34" charset="0"/>
              </a:rPr>
              <a:t>Boxplots </a:t>
            </a:r>
            <a:r>
              <a:rPr lang="en-US" sz="1000" dirty="0">
                <a:effectLst/>
                <a:latin typeface="Calibri" panose="020F0502020204030204" pitchFamily="34" charset="0"/>
                <a:ea typeface="Calibri" panose="020F0502020204030204" pitchFamily="34" charset="0"/>
                <a:cs typeface="Calibri" panose="020F0502020204030204" pitchFamily="34" charset="0"/>
              </a:rPr>
              <a:t>﻿</a:t>
            </a:r>
            <a:r>
              <a:rPr lang="en-US" sz="1000" dirty="0">
                <a:effectLst/>
                <a:latin typeface="Times New Roman" panose="02020603050405020304" pitchFamily="18" charset="0"/>
                <a:ea typeface="Calibri" panose="020F0502020204030204" pitchFamily="34" charset="0"/>
                <a:cs typeface="Arial" panose="020B0604020202020204" pitchFamily="34" charset="0"/>
              </a:rPr>
              <a:t>indicate the estimated abundance (y-axis) of each immune cell type across HRD / </a:t>
            </a:r>
            <a:r>
              <a:rPr lang="en-US" sz="1000" i="1" dirty="0">
                <a:effectLst/>
                <a:latin typeface="Times New Roman" panose="02020603050405020304" pitchFamily="18" charset="0"/>
                <a:ea typeface="Calibri" panose="020F0502020204030204" pitchFamily="34" charset="0"/>
                <a:cs typeface="Arial" panose="020B0604020202020204" pitchFamily="34" charset="0"/>
              </a:rPr>
              <a:t>RB1</a:t>
            </a:r>
            <a:r>
              <a:rPr lang="en-US" sz="1000" dirty="0">
                <a:effectLst/>
                <a:latin typeface="Times New Roman" panose="02020603050405020304" pitchFamily="18" charset="0"/>
                <a:ea typeface="Calibri" panose="020F0502020204030204" pitchFamily="34" charset="0"/>
                <a:cs typeface="Arial" panose="020B0604020202020204" pitchFamily="34" charset="0"/>
              </a:rPr>
              <a:t> subgroups. Boxes show the interquartile range (25-75</a:t>
            </a:r>
            <a:r>
              <a:rPr lang="en-US" sz="1000" baseline="30000" dirty="0">
                <a:effectLst/>
                <a:latin typeface="Times New Roman" panose="02020603050405020304" pitchFamily="18" charset="0"/>
                <a:ea typeface="Calibri" panose="020F0502020204030204" pitchFamily="34" charset="0"/>
                <a:cs typeface="Arial" panose="020B0604020202020204" pitchFamily="34" charset="0"/>
              </a:rPr>
              <a:t>th</a:t>
            </a:r>
            <a:r>
              <a:rPr lang="en-US" sz="1000" dirty="0">
                <a:effectLst/>
                <a:latin typeface="Times New Roman" panose="02020603050405020304" pitchFamily="18" charset="0"/>
                <a:ea typeface="Calibri" panose="020F0502020204030204" pitchFamily="34" charset="0"/>
                <a:cs typeface="Arial" panose="020B0604020202020204" pitchFamily="34" charset="0"/>
              </a:rPr>
              <a:t> percentiles), central lines indicate the median, dots represent each sample, whiskers show the smallest and largest values within 1.5 times the interquartile range, red triangles indicate the mean, and dotted lines join the mean of each subgroup to visualize the trend. Pair-wise Mann-Whitney-Wilcoxon test adjusted </a:t>
            </a:r>
            <a:r>
              <a:rPr lang="en-US" sz="1000" i="1" dirty="0">
                <a:effectLst/>
                <a:latin typeface="Times New Roman" panose="02020603050405020304" pitchFamily="18" charset="0"/>
                <a:ea typeface="Calibri" panose="020F0502020204030204" pitchFamily="34" charset="0"/>
                <a:cs typeface="Arial" panose="020B0604020202020204" pitchFamily="34" charset="0"/>
              </a:rPr>
              <a:t>P</a:t>
            </a:r>
            <a:r>
              <a:rPr lang="en-US" sz="1000" dirty="0">
                <a:effectLst/>
                <a:latin typeface="Times New Roman" panose="02020603050405020304" pitchFamily="18" charset="0"/>
                <a:ea typeface="Calibri" panose="020F0502020204030204" pitchFamily="34" charset="0"/>
                <a:cs typeface="Arial" panose="020B0604020202020204" pitchFamily="34" charset="0"/>
              </a:rPr>
              <a:t> values and Kruskal–Wallis test adjusted </a:t>
            </a:r>
            <a:r>
              <a:rPr lang="en-US" sz="1000" i="1" dirty="0">
                <a:effectLst/>
                <a:latin typeface="Times New Roman" panose="02020603050405020304" pitchFamily="18" charset="0"/>
                <a:ea typeface="Calibri" panose="020F0502020204030204" pitchFamily="34" charset="0"/>
                <a:cs typeface="Arial" panose="020B0604020202020204" pitchFamily="34" charset="0"/>
              </a:rPr>
              <a:t>P</a:t>
            </a:r>
            <a:r>
              <a:rPr lang="en-US" sz="1000" dirty="0">
                <a:effectLst/>
                <a:latin typeface="Times New Roman" panose="02020603050405020304" pitchFamily="18" charset="0"/>
                <a:ea typeface="Calibri" panose="020F0502020204030204" pitchFamily="34" charset="0"/>
                <a:cs typeface="Arial" panose="020B0604020202020204" pitchFamily="34" charset="0"/>
              </a:rPr>
              <a:t> values are reported and the cell types are ordered left to right and top to bottom by their significance. HRP, homologous recombination proficient; HRD, homologous recombination deficient.</a:t>
            </a:r>
            <a:endParaRPr lang="en-AU" sz="1000" dirty="0">
              <a:effectLst/>
              <a:latin typeface="Calibri" panose="020F0502020204030204" pitchFamily="34" charset="0"/>
              <a:ea typeface="Calibri" panose="020F0502020204030204" pitchFamily="34" charset="0"/>
              <a:cs typeface="Arial" panose="020B0604020202020204" pitchFamily="34" charset="0"/>
            </a:endParaRPr>
          </a:p>
          <a:p>
            <a:endParaRPr lang="en-AU" sz="1000" dirty="0"/>
          </a:p>
        </p:txBody>
      </p:sp>
    </p:spTree>
    <p:extLst>
      <p:ext uri="{BB962C8B-B14F-4D97-AF65-F5344CB8AC3E}">
        <p14:creationId xmlns:p14="http://schemas.microsoft.com/office/powerpoint/2010/main" val="263627574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10473</TotalTime>
  <Words>139</Words>
  <Application>Microsoft Macintosh PowerPoint</Application>
  <PresentationFormat>A4 Paper (210x297 mm)</PresentationFormat>
  <Paragraphs>1</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Times New Roman</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Garsed Dale</dc:creator>
  <cp:lastModifiedBy>Dale Garsed</cp:lastModifiedBy>
  <cp:revision>470</cp:revision>
  <dcterms:created xsi:type="dcterms:W3CDTF">2021-08-30T02:59:35Z</dcterms:created>
  <dcterms:modified xsi:type="dcterms:W3CDTF">2024-05-06T07:11:22Z</dcterms:modified>
</cp:coreProperties>
</file>