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4" r:id="rId2"/>
    <p:sldId id="275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62" userDrawn="1">
          <p15:clr>
            <a:srgbClr val="A4A3A4"/>
          </p15:clr>
        </p15:guide>
        <p15:guide id="2" pos="14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6FF986-82FF-F59F-CE3C-DD1E56EE4F06}" name="martin.koebel@albertaprecisionlabs.ca" initials="ma" userId="S::urn:spo:guest#martin.koebel@albertaprecisionlabs.ca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ahashi Kazuaki" initials="TK" lastIdx="8" clrIdx="0"/>
  <p:cmAuthor id="2" name="Saner Flurina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BE2"/>
    <a:srgbClr val="C5AFD4"/>
    <a:srgbClr val="E2E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6562" autoAdjust="0"/>
  </p:normalViewPr>
  <p:slideViewPr>
    <p:cSldViewPr snapToGrid="0" snapToObjects="1">
      <p:cViewPr>
        <p:scale>
          <a:sx n="210" d="100"/>
          <a:sy n="210" d="100"/>
        </p:scale>
        <p:origin x="992" y="-400"/>
      </p:cViewPr>
      <p:guideLst>
        <p:guide orient="horz" pos="4662"/>
        <p:guide pos="1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23A0D-F36C-894A-AF37-B6F6880C4B5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16173-CAE4-5D41-9F10-330662065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8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4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6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2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7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9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9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7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5E40CB45-4462-B61D-9D7E-51506EEC649E}"/>
              </a:ext>
            </a:extLst>
          </p:cNvPr>
          <p:cNvSpPr/>
          <p:nvPr/>
        </p:nvSpPr>
        <p:spPr>
          <a:xfrm>
            <a:off x="902929" y="481587"/>
            <a:ext cx="5052141" cy="6491568"/>
          </a:xfrm>
          <a:prstGeom prst="rect">
            <a:avLst/>
          </a:prstGeom>
          <a:solidFill>
            <a:srgbClr val="5EA3BC">
              <a:alpha val="9804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658A04-0298-BF03-E6AD-DBD3C6CDE811}"/>
              </a:ext>
            </a:extLst>
          </p:cNvPr>
          <p:cNvSpPr txBox="1"/>
          <p:nvPr/>
        </p:nvSpPr>
        <p:spPr>
          <a:xfrm>
            <a:off x="1114005" y="930672"/>
            <a:ext cx="1329084" cy="624851"/>
          </a:xfrm>
          <a:prstGeom prst="rect">
            <a:avLst/>
          </a:prstGeom>
          <a:solidFill>
            <a:srgbClr val="5EA3BC">
              <a:alpha val="29804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7436 patients with ovarian carcinomas assessed by immunohistochemistry for tumor RB1 protein expression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0F4DD52-4254-1AA7-3F4D-4AADA93C080D}"/>
              </a:ext>
            </a:extLst>
          </p:cNvPr>
          <p:cNvCxnSpPr>
            <a:cxnSpLocks/>
          </p:cNvCxnSpPr>
          <p:nvPr/>
        </p:nvCxnSpPr>
        <p:spPr>
          <a:xfrm flipV="1">
            <a:off x="1778547" y="1555523"/>
            <a:ext cx="1464" cy="1152298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58D998A-5D9E-59F7-692E-38971413C11A}"/>
              </a:ext>
            </a:extLst>
          </p:cNvPr>
          <p:cNvSpPr txBox="1"/>
          <p:nvPr/>
        </p:nvSpPr>
        <p:spPr>
          <a:xfrm>
            <a:off x="1114005" y="2707821"/>
            <a:ext cx="1329084" cy="411844"/>
          </a:xfrm>
          <a:prstGeom prst="rect">
            <a:avLst/>
          </a:prstGeom>
          <a:solidFill>
            <a:srgbClr val="5EA3BC">
              <a:alpha val="29412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6564 patients classified as having retained or lost RB1 tumor protein expression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E07AFE-6012-06B2-60D7-1B4C495A9AA6}"/>
              </a:ext>
            </a:extLst>
          </p:cNvPr>
          <p:cNvSpPr txBox="1"/>
          <p:nvPr/>
        </p:nvSpPr>
        <p:spPr>
          <a:xfrm>
            <a:off x="2244371" y="1872516"/>
            <a:ext cx="1699237" cy="518347"/>
          </a:xfrm>
          <a:prstGeom prst="rect">
            <a:avLst/>
          </a:prstGeom>
          <a:solidFill>
            <a:srgbClr val="C0C0C0">
              <a:alpha val="30588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872 excluded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66 had subclonal RB1 loss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17 had cytoplasmic RB1 expression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789 uninterpretable expression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4CCFFAE-06D6-21ED-3195-B49B3B854F9A}"/>
              </a:ext>
            </a:extLst>
          </p:cNvPr>
          <p:cNvCxnSpPr>
            <a:cxnSpLocks/>
          </p:cNvCxnSpPr>
          <p:nvPr/>
        </p:nvCxnSpPr>
        <p:spPr>
          <a:xfrm flipH="1" flipV="1">
            <a:off x="1777083" y="2121481"/>
            <a:ext cx="467288" cy="2417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1584E39-E064-411E-2608-1F533A74C85F}"/>
              </a:ext>
            </a:extLst>
          </p:cNvPr>
          <p:cNvSpPr txBox="1"/>
          <p:nvPr/>
        </p:nvSpPr>
        <p:spPr>
          <a:xfrm>
            <a:off x="1114005" y="3687962"/>
            <a:ext cx="1329084" cy="731354"/>
          </a:xfrm>
          <a:prstGeom prst="rect">
            <a:avLst/>
          </a:prstGeom>
          <a:solidFill>
            <a:srgbClr val="1F77A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4482 HGSC with retained or lost RB1 protein expression</a:t>
            </a:r>
          </a:p>
          <a:p>
            <a:endParaRPr lang="en-US" sz="692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Survival analyses: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4256 univariate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4139 multivariate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9454A56-6C2E-8E92-843F-2D0952C6921F}"/>
              </a:ext>
            </a:extLst>
          </p:cNvPr>
          <p:cNvSpPr txBox="1"/>
          <p:nvPr/>
        </p:nvSpPr>
        <p:spPr>
          <a:xfrm>
            <a:off x="2621844" y="4988027"/>
            <a:ext cx="1329084" cy="411844"/>
          </a:xfrm>
          <a:prstGeom prst="rect">
            <a:avLst/>
          </a:prstGeom>
          <a:solidFill>
            <a:srgbClr val="1F77A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2552 with tumor </a:t>
            </a:r>
            <a:r>
              <a:rPr lang="en-US" sz="692" i="1" dirty="0">
                <a:latin typeface="Arial" panose="020B0604020202020204" pitchFamily="34" charset="0"/>
                <a:cs typeface="Arial" panose="020B0604020202020204" pitchFamily="34" charset="0"/>
              </a:rPr>
              <a:t>RB1</a:t>
            </a:r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mRNA expression determined by NanoString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7D2BEE4-5A01-A6F1-3975-A6673B613337}"/>
              </a:ext>
            </a:extLst>
          </p:cNvPr>
          <p:cNvSpPr txBox="1"/>
          <p:nvPr/>
        </p:nvSpPr>
        <p:spPr>
          <a:xfrm>
            <a:off x="1114005" y="4989498"/>
            <a:ext cx="1329084" cy="731354"/>
          </a:xfrm>
          <a:prstGeom prst="rect">
            <a:avLst/>
          </a:prstGeom>
          <a:solidFill>
            <a:srgbClr val="1F77A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1134 </a:t>
            </a:r>
            <a:r>
              <a:rPr lang="en-US" sz="692" i="1" dirty="0">
                <a:latin typeface="Arial" panose="020B0604020202020204" pitchFamily="34" charset="0"/>
                <a:cs typeface="Arial" panose="020B0604020202020204" pitchFamily="34" charset="0"/>
              </a:rPr>
              <a:t>BRCA</a:t>
            </a:r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germline variant status established</a:t>
            </a:r>
          </a:p>
          <a:p>
            <a:endParaRPr lang="en-US" sz="692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Survival analyses: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1119 univariate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1078 multivariate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AB4C211-0942-258A-51BB-845FE178BBD4}"/>
              </a:ext>
            </a:extLst>
          </p:cNvPr>
          <p:cNvCxnSpPr>
            <a:cxnSpLocks/>
          </p:cNvCxnSpPr>
          <p:nvPr/>
        </p:nvCxnSpPr>
        <p:spPr>
          <a:xfrm flipV="1">
            <a:off x="1778547" y="3119665"/>
            <a:ext cx="1465" cy="561961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7DC8390-1FFF-E12C-1CF1-EF0DA560EEC5}"/>
              </a:ext>
            </a:extLst>
          </p:cNvPr>
          <p:cNvCxnSpPr>
            <a:cxnSpLocks/>
          </p:cNvCxnSpPr>
          <p:nvPr/>
        </p:nvCxnSpPr>
        <p:spPr>
          <a:xfrm flipV="1">
            <a:off x="5047634" y="3377657"/>
            <a:ext cx="0" cy="303969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4AF75E8-0391-6CD6-D52F-01448EA8847A}"/>
              </a:ext>
            </a:extLst>
          </p:cNvPr>
          <p:cNvCxnSpPr>
            <a:cxnSpLocks/>
          </p:cNvCxnSpPr>
          <p:nvPr/>
        </p:nvCxnSpPr>
        <p:spPr>
          <a:xfrm flipH="1">
            <a:off x="1777082" y="3386491"/>
            <a:ext cx="3270552" cy="0"/>
          </a:xfrm>
          <a:prstGeom prst="line">
            <a:avLst/>
          </a:prstGeom>
          <a:ln w="6350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B57E132-2197-8115-D85B-A83D48D42A80}"/>
              </a:ext>
            </a:extLst>
          </p:cNvPr>
          <p:cNvSpPr txBox="1"/>
          <p:nvPr/>
        </p:nvSpPr>
        <p:spPr>
          <a:xfrm>
            <a:off x="4383092" y="3681626"/>
            <a:ext cx="1329084" cy="731354"/>
          </a:xfrm>
          <a:prstGeom prst="rect">
            <a:avLst/>
          </a:prstGeom>
          <a:solidFill>
            <a:srgbClr val="01117A">
              <a:alpha val="29412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908 ENOC with retained or lost RB1 protein expression</a:t>
            </a:r>
          </a:p>
          <a:p>
            <a:endParaRPr lang="en-US" sz="692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Survival analyses: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718 univariate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677 multivariate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B2391FC-C80A-64BD-18B5-8E156329DC41}"/>
              </a:ext>
            </a:extLst>
          </p:cNvPr>
          <p:cNvCxnSpPr>
            <a:cxnSpLocks/>
          </p:cNvCxnSpPr>
          <p:nvPr/>
        </p:nvCxnSpPr>
        <p:spPr>
          <a:xfrm flipV="1">
            <a:off x="1778547" y="4410756"/>
            <a:ext cx="0" cy="577271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752627F-0FB1-F52D-9E58-4411DB7C6E80}"/>
              </a:ext>
            </a:extLst>
          </p:cNvPr>
          <p:cNvCxnSpPr>
            <a:cxnSpLocks/>
          </p:cNvCxnSpPr>
          <p:nvPr/>
        </p:nvCxnSpPr>
        <p:spPr>
          <a:xfrm flipV="1">
            <a:off x="3286386" y="4684059"/>
            <a:ext cx="0" cy="303969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C3C85BF-85D9-5A0A-0416-C3C6D7F11570}"/>
              </a:ext>
            </a:extLst>
          </p:cNvPr>
          <p:cNvCxnSpPr>
            <a:cxnSpLocks/>
          </p:cNvCxnSpPr>
          <p:nvPr/>
        </p:nvCxnSpPr>
        <p:spPr>
          <a:xfrm flipH="1">
            <a:off x="1778547" y="4689116"/>
            <a:ext cx="1515165" cy="0"/>
          </a:xfrm>
          <a:prstGeom prst="line">
            <a:avLst/>
          </a:prstGeom>
          <a:ln w="6350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A136FBD-C407-89DE-4509-B73F8EF27B82}"/>
              </a:ext>
            </a:extLst>
          </p:cNvPr>
          <p:cNvCxnSpPr>
            <a:cxnSpLocks/>
          </p:cNvCxnSpPr>
          <p:nvPr/>
        </p:nvCxnSpPr>
        <p:spPr>
          <a:xfrm flipV="1">
            <a:off x="1778547" y="5720852"/>
            <a:ext cx="0" cy="568437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ED20E24-1DD5-263C-BC38-B6DA5196F807}"/>
              </a:ext>
            </a:extLst>
          </p:cNvPr>
          <p:cNvCxnSpPr>
            <a:cxnSpLocks/>
          </p:cNvCxnSpPr>
          <p:nvPr/>
        </p:nvCxnSpPr>
        <p:spPr>
          <a:xfrm flipV="1">
            <a:off x="3286386" y="5985320"/>
            <a:ext cx="0" cy="303969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72C13B1-AF7A-4289-8707-969E1782DEB1}"/>
              </a:ext>
            </a:extLst>
          </p:cNvPr>
          <p:cNvCxnSpPr>
            <a:cxnSpLocks/>
          </p:cNvCxnSpPr>
          <p:nvPr/>
        </p:nvCxnSpPr>
        <p:spPr>
          <a:xfrm flipH="1">
            <a:off x="1778547" y="5985320"/>
            <a:ext cx="1515165" cy="0"/>
          </a:xfrm>
          <a:prstGeom prst="line">
            <a:avLst/>
          </a:prstGeom>
          <a:ln w="6350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85940416-BCD1-C2EF-FC0E-94BBCF5E1BAE}"/>
              </a:ext>
            </a:extLst>
          </p:cNvPr>
          <p:cNvSpPr txBox="1"/>
          <p:nvPr/>
        </p:nvSpPr>
        <p:spPr>
          <a:xfrm>
            <a:off x="1114005" y="6289289"/>
            <a:ext cx="1329084" cy="411844"/>
          </a:xfrm>
          <a:prstGeom prst="rect">
            <a:avLst/>
          </a:prstGeom>
          <a:solidFill>
            <a:srgbClr val="1F77A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868 patients with CD8+ tumor infiltrating lymphocyte counts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EBF1C2-0CBF-CEAD-F3B0-FFF4275C715B}"/>
              </a:ext>
            </a:extLst>
          </p:cNvPr>
          <p:cNvSpPr txBox="1"/>
          <p:nvPr/>
        </p:nvSpPr>
        <p:spPr>
          <a:xfrm>
            <a:off x="2621844" y="6289289"/>
            <a:ext cx="1329084" cy="518347"/>
          </a:xfrm>
          <a:prstGeom prst="rect">
            <a:avLst/>
          </a:prstGeom>
          <a:solidFill>
            <a:srgbClr val="1F77A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601 patients with HGSC molecular subtypes from adnexal and presumed adnexal specimens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7124F73-ABB4-A7CE-9FA7-9B7DA21B86F6}"/>
              </a:ext>
            </a:extLst>
          </p:cNvPr>
          <p:cNvSpPr txBox="1"/>
          <p:nvPr/>
        </p:nvSpPr>
        <p:spPr>
          <a:xfrm>
            <a:off x="1019600" y="585740"/>
            <a:ext cx="2313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Ovarian Tumor Tissue Analysis (OTTA) consortium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F4F17DF-3568-6419-51C2-B142B926E748}"/>
              </a:ext>
            </a:extLst>
          </p:cNvPr>
          <p:cNvSpPr/>
          <p:nvPr/>
        </p:nvSpPr>
        <p:spPr>
          <a:xfrm>
            <a:off x="902929" y="7153301"/>
            <a:ext cx="3230374" cy="2328204"/>
          </a:xfrm>
          <a:prstGeom prst="rect">
            <a:avLst/>
          </a:prstGeom>
          <a:solidFill>
            <a:srgbClr val="5EA3BC">
              <a:alpha val="9804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5E51B7F-0DBE-3151-511C-F445F8569D8C}"/>
              </a:ext>
            </a:extLst>
          </p:cNvPr>
          <p:cNvSpPr txBox="1"/>
          <p:nvPr/>
        </p:nvSpPr>
        <p:spPr>
          <a:xfrm>
            <a:off x="952859" y="7253197"/>
            <a:ext cx="30332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Multidisciplinary Ovarian Cancer Outcomes Group (MOCOG) study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428B286-20B4-CBED-1906-B63959290C6F}"/>
              </a:ext>
            </a:extLst>
          </p:cNvPr>
          <p:cNvSpPr txBox="1"/>
          <p:nvPr/>
        </p:nvSpPr>
        <p:spPr>
          <a:xfrm>
            <a:off x="1866494" y="7620625"/>
            <a:ext cx="1329084" cy="731354"/>
          </a:xfrm>
          <a:prstGeom prst="rect">
            <a:avLst/>
          </a:prstGeom>
          <a:solidFill>
            <a:srgbClr val="1F77A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126 patients with advanced stage (IIIC/IV) HGSC assessed by whole-genome sequencing and RNA sequencing of primary tumors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E08FE69-6785-4521-0580-7CE070E17DF8}"/>
              </a:ext>
            </a:extLst>
          </p:cNvPr>
          <p:cNvSpPr txBox="1"/>
          <p:nvPr/>
        </p:nvSpPr>
        <p:spPr>
          <a:xfrm>
            <a:off x="1060555" y="8913940"/>
            <a:ext cx="846599" cy="411844"/>
          </a:xfrm>
          <a:prstGeom prst="rect">
            <a:avLst/>
          </a:prstGeom>
          <a:solidFill>
            <a:srgbClr val="E1ECF5"/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34 short-term survivors 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(OS &lt;2 years)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A2546E-90CE-D79F-3457-86C03E9D8D48}"/>
              </a:ext>
            </a:extLst>
          </p:cNvPr>
          <p:cNvSpPr txBox="1"/>
          <p:nvPr/>
        </p:nvSpPr>
        <p:spPr>
          <a:xfrm>
            <a:off x="2026731" y="8913940"/>
            <a:ext cx="999914" cy="411844"/>
          </a:xfrm>
          <a:prstGeom prst="rect">
            <a:avLst/>
          </a:prstGeom>
          <a:solidFill>
            <a:srgbClr val="9EBDDB">
              <a:alpha val="8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32 moderate-term 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survivors (OS ≥2 and &lt;10 years)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AEEBEA6-8703-943F-F58C-037DB454E5D1}"/>
              </a:ext>
            </a:extLst>
          </p:cNvPr>
          <p:cNvSpPr txBox="1"/>
          <p:nvPr/>
        </p:nvSpPr>
        <p:spPr>
          <a:xfrm>
            <a:off x="3146223" y="8913940"/>
            <a:ext cx="803132" cy="411844"/>
          </a:xfrm>
          <a:prstGeom prst="rect">
            <a:avLst/>
          </a:prstGeom>
          <a:solidFill>
            <a:srgbClr val="8856A7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60 long-term 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survivors 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(OS ≥10 years)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6F1707D-BCC2-2EF3-2B82-E5631D5CF232}"/>
              </a:ext>
            </a:extLst>
          </p:cNvPr>
          <p:cNvCxnSpPr>
            <a:cxnSpLocks/>
          </p:cNvCxnSpPr>
          <p:nvPr/>
        </p:nvCxnSpPr>
        <p:spPr>
          <a:xfrm flipV="1">
            <a:off x="2530304" y="8351979"/>
            <a:ext cx="1465" cy="561961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3A647D1-0910-3480-41BF-B1C4051FE0D9}"/>
              </a:ext>
            </a:extLst>
          </p:cNvPr>
          <p:cNvCxnSpPr>
            <a:cxnSpLocks/>
          </p:cNvCxnSpPr>
          <p:nvPr/>
        </p:nvCxnSpPr>
        <p:spPr>
          <a:xfrm flipV="1">
            <a:off x="3535507" y="8609971"/>
            <a:ext cx="0" cy="303969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86F83A8-C9F1-A3A2-EF98-CED25D6C0574}"/>
              </a:ext>
            </a:extLst>
          </p:cNvPr>
          <p:cNvCxnSpPr>
            <a:cxnSpLocks/>
          </p:cNvCxnSpPr>
          <p:nvPr/>
        </p:nvCxnSpPr>
        <p:spPr>
          <a:xfrm flipH="1">
            <a:off x="1483854" y="8609971"/>
            <a:ext cx="2051653" cy="0"/>
          </a:xfrm>
          <a:prstGeom prst="line">
            <a:avLst/>
          </a:prstGeom>
          <a:ln w="6350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7227C92-B2E4-E81E-3F94-120874B8AA55}"/>
              </a:ext>
            </a:extLst>
          </p:cNvPr>
          <p:cNvCxnSpPr>
            <a:cxnSpLocks/>
          </p:cNvCxnSpPr>
          <p:nvPr/>
        </p:nvCxnSpPr>
        <p:spPr>
          <a:xfrm flipV="1">
            <a:off x="1483854" y="8609971"/>
            <a:ext cx="0" cy="303969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9623703-D3F1-2974-8970-416BC7557CCF}"/>
              </a:ext>
            </a:extLst>
          </p:cNvPr>
          <p:cNvSpPr txBox="1"/>
          <p:nvPr/>
        </p:nvSpPr>
        <p:spPr>
          <a:xfrm>
            <a:off x="4383092" y="4977701"/>
            <a:ext cx="1329084" cy="731354"/>
          </a:xfrm>
          <a:prstGeom prst="rect">
            <a:avLst/>
          </a:prstGeom>
          <a:solidFill>
            <a:srgbClr val="C5AFD4">
              <a:alpha val="50000"/>
            </a:srgbClr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759 with p53 abnormal or normal protein expression</a:t>
            </a:r>
          </a:p>
          <a:p>
            <a:endParaRPr lang="en-US" sz="692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Survival analyses: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609 univariate</a:t>
            </a:r>
          </a:p>
          <a:p>
            <a:r>
              <a:rPr lang="en-US" sz="692" dirty="0">
                <a:latin typeface="Arial" panose="020B0604020202020204" pitchFamily="34" charset="0"/>
                <a:cs typeface="Arial" panose="020B0604020202020204" pitchFamily="34" charset="0"/>
              </a:rPr>
              <a:t>   573 multivariate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43221E1-8E72-F542-7FBD-039059E3C72B}"/>
              </a:ext>
            </a:extLst>
          </p:cNvPr>
          <p:cNvCxnSpPr>
            <a:cxnSpLocks/>
          </p:cNvCxnSpPr>
          <p:nvPr/>
        </p:nvCxnSpPr>
        <p:spPr>
          <a:xfrm flipV="1">
            <a:off x="5047634" y="4398959"/>
            <a:ext cx="0" cy="577271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36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0D81C48-4664-76B5-3AB1-04B1947E09E5}"/>
              </a:ext>
            </a:extLst>
          </p:cNvPr>
          <p:cNvSpPr txBox="1"/>
          <p:nvPr/>
        </p:nvSpPr>
        <p:spPr>
          <a:xfrm>
            <a:off x="437321" y="1411357"/>
            <a:ext cx="598335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S1.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Patients and tumor samples analyzed in this study. The top panel shows the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umber of patients included in the Ovarian Tumor Tissue Analysis (OTTA) consortium and the bottom panel shows the number of patients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each survival group of the Multidisciplinary Ovarian Cancer Outcomes Group (MOCOG) study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HGSC,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tubo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-ovarian high-grade serous ovarian carcinoma; ENOC, endometrioid ovarian carcinoma; OS, overall survival. 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787853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10498</TotalTime>
  <Words>285</Words>
  <Application>Microsoft Macintosh PowerPoint</Application>
  <PresentationFormat>A4 Paper (210x297 mm)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Garsed Dale</dc:creator>
  <cp:lastModifiedBy>Dale Garsed</cp:lastModifiedBy>
  <cp:revision>468</cp:revision>
  <dcterms:created xsi:type="dcterms:W3CDTF">2021-08-30T02:59:35Z</dcterms:created>
  <dcterms:modified xsi:type="dcterms:W3CDTF">2024-05-19T23:37:53Z</dcterms:modified>
</cp:coreProperties>
</file>