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62" userDrawn="1">
          <p15:clr>
            <a:srgbClr val="A4A3A4"/>
          </p15:clr>
        </p15:guide>
        <p15:guide id="2" pos="14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6FF986-82FF-F59F-CE3C-DD1E56EE4F06}" name="martin.koebel@albertaprecisionlabs.ca" initials="ma" userId="S::urn:spo:guest#martin.koebel@albertaprecisionlabs.ca::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kahashi Kazuaki" initials="TK" lastIdx="8" clrIdx="0"/>
  <p:cmAuthor id="2" name="Saner Flurina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CBE2"/>
    <a:srgbClr val="C5AFD4"/>
    <a:srgbClr val="E2EC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0" autoAdjust="0"/>
    <p:restoredTop sz="96562" autoAdjust="0"/>
  </p:normalViewPr>
  <p:slideViewPr>
    <p:cSldViewPr snapToGrid="0" snapToObjects="1">
      <p:cViewPr>
        <p:scale>
          <a:sx n="195" d="100"/>
          <a:sy n="195" d="100"/>
        </p:scale>
        <p:origin x="1320" y="-4216"/>
      </p:cViewPr>
      <p:guideLst>
        <p:guide orient="horz" pos="4662"/>
        <p:guide pos="1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23A0D-F36C-894A-AF37-B6F6880C4B5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16173-CAE4-5D41-9F10-330662065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89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82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4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6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2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474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29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09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78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05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1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40BA-FDC4-264A-9FB4-0EACE76F9AA3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B58E22E-B58C-B4F1-4C66-49EA5C4E599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25209" y="215769"/>
            <a:ext cx="2231681" cy="235766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47DD7B-0FE9-D0B0-8C25-594C4265B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3469" y="300953"/>
            <a:ext cx="4164115" cy="23576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ECB9C8-871C-0CC5-70C7-8FD4D1E117BE}"/>
              </a:ext>
            </a:extLst>
          </p:cNvPr>
          <p:cNvSpPr txBox="1"/>
          <p:nvPr/>
        </p:nvSpPr>
        <p:spPr>
          <a:xfrm>
            <a:off x="94839" y="85508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E1B3CA-7DB2-8929-92FA-A58097D6024C}"/>
              </a:ext>
            </a:extLst>
          </p:cNvPr>
          <p:cNvSpPr txBox="1"/>
          <p:nvPr/>
        </p:nvSpPr>
        <p:spPr>
          <a:xfrm>
            <a:off x="2404266" y="88354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EE6CF7-5CAE-4FA5-99C1-26D40CE68DC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547094" y="2817163"/>
            <a:ext cx="4164114" cy="24606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11C05A-1E87-FC02-08CC-AE29A154AA39}"/>
              </a:ext>
            </a:extLst>
          </p:cNvPr>
          <p:cNvSpPr txBox="1"/>
          <p:nvPr/>
        </p:nvSpPr>
        <p:spPr>
          <a:xfrm>
            <a:off x="94839" y="2639794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08F930-F388-CC84-A009-C12523D53E15}"/>
              </a:ext>
            </a:extLst>
          </p:cNvPr>
          <p:cNvSpPr txBox="1"/>
          <p:nvPr/>
        </p:nvSpPr>
        <p:spPr>
          <a:xfrm>
            <a:off x="2404266" y="2642640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EF58551-B189-07B5-5D01-B881C44E028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24041" y="2793682"/>
            <a:ext cx="2205953" cy="23981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1EA3B2-1ABC-60B3-C56C-C71C6E97C1A4}"/>
              </a:ext>
            </a:extLst>
          </p:cNvPr>
          <p:cNvSpPr txBox="1"/>
          <p:nvPr/>
        </p:nvSpPr>
        <p:spPr>
          <a:xfrm>
            <a:off x="94838" y="5350400"/>
            <a:ext cx="660274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S3.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Overall survival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by combined RB1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 p53 expression in ENOC, and RB1 protein expression and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status in HGSC.</a:t>
            </a:r>
            <a:r>
              <a:rPr lang="en-US" sz="1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(A) Correlation between RB1 and p53 tumor expression in patients with endometrioid ovarian carcinoma (ENOC). Chi-square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value is reported. (B) Kaplan-Meier estimates of overall survival in patients with ENOC by combined RB1 and p53 tumor expression status. (C) Frequency of germline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wild-type (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sz="1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wt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and germline pathogenic variants in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BRCA1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(g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BRCA1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var) or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BRCA2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(g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BRCA2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var) in patients with HGSC stratified by RB1 protein expression. Chi-square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value is reported. (D) Kaplan-Meier estimates of overall survival in patients with HGSC stratified by g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BRCA1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var or g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BRCA2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var status combined with tumor RB1 expression status. 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44509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10483</TotalTime>
  <Words>141</Words>
  <Application>Microsoft Macintosh PowerPoint</Application>
  <PresentationFormat>A4 Paper (210x297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Garsed Dale</dc:creator>
  <cp:lastModifiedBy>Dale Garsed</cp:lastModifiedBy>
  <cp:revision>465</cp:revision>
  <dcterms:created xsi:type="dcterms:W3CDTF">2021-08-30T02:59:35Z</dcterms:created>
  <dcterms:modified xsi:type="dcterms:W3CDTF">2024-05-19T23:41:16Z</dcterms:modified>
</cp:coreProperties>
</file>