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78" r:id="rId2"/>
    <p:sldId id="279"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662"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B6FF986-82FF-F59F-CE3C-DD1E56EE4F06}" name="martin.koebel@albertaprecisionlabs.ca" initials="ma" userId="S::urn:spo:guest#martin.koebel@albertaprecisionlabs.c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kahashi Kazuaki" initials="TK" lastIdx="8" clrIdx="0"/>
  <p:cmAuthor id="2" name="Saner Flurina"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CBE2"/>
    <a:srgbClr val="C5AFD4"/>
    <a:srgbClr val="E2EC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80" autoAdjust="0"/>
    <p:restoredTop sz="96562" autoAdjust="0"/>
  </p:normalViewPr>
  <p:slideViewPr>
    <p:cSldViewPr snapToGrid="0" snapToObjects="1">
      <p:cViewPr>
        <p:scale>
          <a:sx n="220" d="100"/>
          <a:sy n="220" d="100"/>
        </p:scale>
        <p:origin x="-232" y="-2856"/>
      </p:cViewPr>
      <p:guideLst>
        <p:guide orient="horz" pos="4662"/>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23A0D-F36C-894A-AF37-B6F6880C4B53}" type="datetimeFigureOut">
              <a:rPr lang="en-US" smtClean="0"/>
              <a:t>5/6/24</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416173-CAE4-5D41-9F10-330662065117}" type="slidenum">
              <a:rPr lang="en-US" smtClean="0"/>
              <a:t>‹#›</a:t>
            </a:fld>
            <a:endParaRPr lang="en-US"/>
          </a:p>
        </p:txBody>
      </p:sp>
    </p:spTree>
    <p:extLst>
      <p:ext uri="{BB962C8B-B14F-4D97-AF65-F5344CB8AC3E}">
        <p14:creationId xmlns:p14="http://schemas.microsoft.com/office/powerpoint/2010/main" val="3932889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4196882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033348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1483760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2120925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1716474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831293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26840BA-FDC4-264A-9FB4-0EACE76F9AA3}" type="datetimeFigureOut">
              <a:rPr lang="en-US" smtClean="0"/>
              <a:t>5/6/24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78254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F26840BA-FDC4-264A-9FB4-0EACE76F9AA3}" type="datetimeFigureOut">
              <a:rPr lang="en-US" smtClean="0"/>
              <a:t>5/6/24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21409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6840BA-FDC4-264A-9FB4-0EACE76F9AA3}" type="datetimeFigureOut">
              <a:rPr lang="en-US" smtClean="0"/>
              <a:t>5/6/24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899878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227605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566016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26840BA-FDC4-264A-9FB4-0EACE76F9AA3}" type="datetimeFigureOut">
              <a:rPr lang="en-US" smtClean="0"/>
              <a:t>5/6/24</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0DCB595-5369-1947-B290-4ED85832AC26}" type="slidenum">
              <a:rPr lang="en-US" smtClean="0"/>
              <a:t>‹#›</a:t>
            </a:fld>
            <a:endParaRPr lang="en-US"/>
          </a:p>
        </p:txBody>
      </p:sp>
    </p:spTree>
    <p:extLst>
      <p:ext uri="{BB962C8B-B14F-4D97-AF65-F5344CB8AC3E}">
        <p14:creationId xmlns:p14="http://schemas.microsoft.com/office/powerpoint/2010/main" val="2470545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53042" y="496910"/>
            <a:ext cx="312906" cy="307777"/>
          </a:xfrm>
          <a:prstGeom prst="rect">
            <a:avLst/>
          </a:prstGeom>
          <a:noFill/>
        </p:spPr>
        <p:txBody>
          <a:bodyPr wrap="none" rtlCol="0">
            <a:spAutoFit/>
          </a:bodyPr>
          <a:lstStyle/>
          <a:p>
            <a:r>
              <a:rPr lang="en-US" sz="1400" b="1" dirty="0"/>
              <a:t>A</a:t>
            </a:r>
          </a:p>
        </p:txBody>
      </p:sp>
      <p:sp>
        <p:nvSpPr>
          <p:cNvPr id="7" name="TextBox 6"/>
          <p:cNvSpPr txBox="1"/>
          <p:nvPr/>
        </p:nvSpPr>
        <p:spPr>
          <a:xfrm>
            <a:off x="653042" y="3005394"/>
            <a:ext cx="285656" cy="307777"/>
          </a:xfrm>
          <a:prstGeom prst="rect">
            <a:avLst/>
          </a:prstGeom>
          <a:noFill/>
        </p:spPr>
        <p:txBody>
          <a:bodyPr wrap="none" rtlCol="0">
            <a:spAutoFit/>
          </a:bodyPr>
          <a:lstStyle/>
          <a:p>
            <a:r>
              <a:rPr lang="en-US" sz="1400" b="1" dirty="0"/>
              <a:t>B</a:t>
            </a:r>
          </a:p>
        </p:txBody>
      </p:sp>
      <p:sp>
        <p:nvSpPr>
          <p:cNvPr id="9" name="TextBox 8"/>
          <p:cNvSpPr txBox="1"/>
          <p:nvPr/>
        </p:nvSpPr>
        <p:spPr>
          <a:xfrm>
            <a:off x="653042" y="4619625"/>
            <a:ext cx="279244" cy="307777"/>
          </a:xfrm>
          <a:prstGeom prst="rect">
            <a:avLst/>
          </a:prstGeom>
          <a:noFill/>
        </p:spPr>
        <p:txBody>
          <a:bodyPr wrap="none" rtlCol="0">
            <a:spAutoFit/>
          </a:bodyPr>
          <a:lstStyle/>
          <a:p>
            <a:r>
              <a:rPr lang="en-US" sz="1400" b="1" dirty="0"/>
              <a:t>C</a:t>
            </a:r>
          </a:p>
        </p:txBody>
      </p:sp>
      <p:pic>
        <p:nvPicPr>
          <p:cNvPr id="6" name="Picture 5">
            <a:extLst>
              <a:ext uri="{FF2B5EF4-FFF2-40B4-BE49-F238E27FC236}">
                <a16:creationId xmlns:a16="http://schemas.microsoft.com/office/drawing/2014/main" id="{5EBFF06E-F7C8-8ADA-2867-EE32CB8D4688}"/>
              </a:ext>
            </a:extLst>
          </p:cNvPr>
          <p:cNvPicPr>
            <a:picLocks noChangeAspect="1"/>
          </p:cNvPicPr>
          <p:nvPr/>
        </p:nvPicPr>
        <p:blipFill>
          <a:blip r:embed="rId2"/>
          <a:stretch>
            <a:fillRect/>
          </a:stretch>
        </p:blipFill>
        <p:spPr>
          <a:xfrm>
            <a:off x="837357" y="4700852"/>
            <a:ext cx="3589737" cy="4826394"/>
          </a:xfrm>
          <a:prstGeom prst="rect">
            <a:avLst/>
          </a:prstGeom>
        </p:spPr>
      </p:pic>
      <p:pic>
        <p:nvPicPr>
          <p:cNvPr id="10" name="Picture 9" descr="A screenshot of a graph&#10;&#10;Description automatically generated">
            <a:extLst>
              <a:ext uri="{FF2B5EF4-FFF2-40B4-BE49-F238E27FC236}">
                <a16:creationId xmlns:a16="http://schemas.microsoft.com/office/drawing/2014/main" id="{2AF14717-26ED-E16D-845C-52CD996AC867}"/>
              </a:ext>
            </a:extLst>
          </p:cNvPr>
          <p:cNvPicPr>
            <a:picLocks noChangeAspect="1"/>
          </p:cNvPicPr>
          <p:nvPr/>
        </p:nvPicPr>
        <p:blipFill>
          <a:blip r:embed="rId3"/>
          <a:stretch>
            <a:fillRect/>
          </a:stretch>
        </p:blipFill>
        <p:spPr>
          <a:xfrm>
            <a:off x="867383" y="585018"/>
            <a:ext cx="2621321" cy="2327280"/>
          </a:xfrm>
          <a:prstGeom prst="rect">
            <a:avLst/>
          </a:prstGeom>
        </p:spPr>
      </p:pic>
      <p:pic>
        <p:nvPicPr>
          <p:cNvPr id="12" name="Picture 11" descr="A line of wine glasses&#10;&#10;Description automatically generated">
            <a:extLst>
              <a:ext uri="{FF2B5EF4-FFF2-40B4-BE49-F238E27FC236}">
                <a16:creationId xmlns:a16="http://schemas.microsoft.com/office/drawing/2014/main" id="{26F8B643-55BB-7F65-E972-EFC8F560AA4A}"/>
              </a:ext>
            </a:extLst>
          </p:cNvPr>
          <p:cNvPicPr>
            <a:picLocks noChangeAspect="1"/>
          </p:cNvPicPr>
          <p:nvPr/>
        </p:nvPicPr>
        <p:blipFill>
          <a:blip r:embed="rId4"/>
          <a:stretch>
            <a:fillRect/>
          </a:stretch>
        </p:blipFill>
        <p:spPr>
          <a:xfrm>
            <a:off x="847616" y="3108523"/>
            <a:ext cx="5162768" cy="1669355"/>
          </a:xfrm>
          <a:prstGeom prst="rect">
            <a:avLst/>
          </a:prstGeom>
        </p:spPr>
      </p:pic>
    </p:spTree>
    <p:extLst>
      <p:ext uri="{BB962C8B-B14F-4D97-AF65-F5344CB8AC3E}">
        <p14:creationId xmlns:p14="http://schemas.microsoft.com/office/powerpoint/2010/main" val="853391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61E37B-0063-7629-D689-2DE061BBB2BD}"/>
              </a:ext>
            </a:extLst>
          </p:cNvPr>
          <p:cNvSpPr txBox="1"/>
          <p:nvPr/>
        </p:nvSpPr>
        <p:spPr>
          <a:xfrm>
            <a:off x="377687" y="944222"/>
            <a:ext cx="6102626" cy="4247317"/>
          </a:xfrm>
          <a:prstGeom prst="rect">
            <a:avLst/>
          </a:prstGeom>
          <a:noFill/>
        </p:spPr>
        <p:txBody>
          <a:bodyPr wrap="square" rtlCol="0">
            <a:spAutoFit/>
          </a:bodyPr>
          <a:lstStyle/>
          <a:p>
            <a:pPr algn="just">
              <a:lnSpc>
                <a:spcPct val="200000"/>
              </a:lnSpc>
            </a:pPr>
            <a:r>
              <a:rPr lang="en-US" sz="1000" b="1" dirty="0">
                <a:effectLst/>
                <a:latin typeface="Times New Roman" panose="02020603050405020304" pitchFamily="18" charset="0"/>
                <a:ea typeface="Calibri" panose="020F0502020204030204" pitchFamily="34" charset="0"/>
                <a:cs typeface="Arial" panose="020B0604020202020204" pitchFamily="34" charset="0"/>
              </a:rPr>
              <a:t>Supplementary Figure S5. </a:t>
            </a:r>
            <a:r>
              <a:rPr lang="en-US" sz="1000" dirty="0">
                <a:effectLst/>
                <a:latin typeface="Times New Roman" panose="02020603050405020304" pitchFamily="18" charset="0"/>
                <a:ea typeface="Calibri" panose="020F0502020204030204" pitchFamily="34" charset="0"/>
                <a:cs typeface="Arial" panose="020B0604020202020204" pitchFamily="34" charset="0"/>
              </a:rPr>
              <a:t>Cell proliferation and cell cycle distribution of HGSC cell lines with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knockout.</a:t>
            </a:r>
            <a:r>
              <a:rPr lang="en-AU" sz="1000" dirty="0">
                <a:latin typeface="Calibri" panose="020F0502020204030204" pitchFamily="34" charset="0"/>
                <a:ea typeface="Calibri" panose="020F0502020204030204" pitchFamily="34" charset="0"/>
                <a:cs typeface="Arial" panose="020B0604020202020204" pitchFamily="34" charset="0"/>
              </a:rPr>
              <a:t> </a:t>
            </a:r>
            <a:r>
              <a:rPr lang="en-US" sz="1000" dirty="0">
                <a:effectLst/>
                <a:latin typeface="Times New Roman" panose="02020603050405020304" pitchFamily="18" charset="0"/>
                <a:ea typeface="Calibri" panose="020F0502020204030204" pitchFamily="34" charset="0"/>
                <a:cs typeface="Arial" panose="020B0604020202020204" pitchFamily="34" charset="0"/>
              </a:rPr>
              <a:t>(A) CRISPR/Cas9 knockout of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in 3 patient-derived ovarian cancer cell lines with different </a:t>
            </a:r>
            <a:r>
              <a:rPr lang="en-US" sz="1000" i="1" dirty="0">
                <a:effectLst/>
                <a:latin typeface="Times New Roman" panose="02020603050405020304" pitchFamily="18" charset="0"/>
                <a:ea typeface="Calibri" panose="020F0502020204030204" pitchFamily="34" charset="0"/>
                <a:cs typeface="Arial" panose="020B0604020202020204" pitchFamily="34" charset="0"/>
              </a:rPr>
              <a:t>BRCA1/2</a:t>
            </a:r>
            <a:r>
              <a:rPr lang="en-US" sz="1000" dirty="0">
                <a:effectLst/>
                <a:latin typeface="Times New Roman" panose="02020603050405020304" pitchFamily="18" charset="0"/>
                <a:ea typeface="Calibri" panose="020F0502020204030204" pitchFamily="34" charset="0"/>
                <a:cs typeface="Arial" panose="020B0604020202020204" pitchFamily="34" charset="0"/>
              </a:rPr>
              <a:t> and p16 backgrounds. The bar graph indicates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mRNA expression levels determined by RT-PCR (</a:t>
            </a:r>
            <a:r>
              <a:rPr lang="en-US" sz="1000" i="1" dirty="0">
                <a:effectLst/>
                <a:latin typeface="Times New Roman" panose="02020603050405020304" pitchFamily="18" charset="0"/>
                <a:ea typeface="Calibri" panose="020F0502020204030204" pitchFamily="34" charset="0"/>
                <a:cs typeface="Arial" panose="020B0604020202020204" pitchFamily="34" charset="0"/>
              </a:rPr>
              <a:t>n</a:t>
            </a:r>
            <a:r>
              <a:rPr lang="en-US" sz="1000" dirty="0">
                <a:effectLst/>
                <a:latin typeface="Times New Roman" panose="02020603050405020304" pitchFamily="18" charset="0"/>
                <a:ea typeface="Calibri" panose="020F0502020204030204" pitchFamily="34" charset="0"/>
                <a:cs typeface="Arial" panose="020B0604020202020204" pitchFamily="34" charset="0"/>
              </a:rPr>
              <a:t> = 3) in single-cell clones confirming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wildtype (WT) and knockout (KO) compared to heterozygous colonies without gene editing (Scramble). Representative Western Blots show p16 protein levels compared to GAPDH loading controls in each cell line and clone. Images of p16 IHC in AOCS parental cell lines are included confirming the respective p16 status. (B) Proliferative capacity of 3 patient-derived HGSC cell lines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wild-type, WT and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knockout, KO clones) measured by </a:t>
            </a:r>
            <a:r>
              <a:rPr lang="en-US" sz="1000" dirty="0" err="1">
                <a:effectLst/>
                <a:latin typeface="Times New Roman" panose="02020603050405020304" pitchFamily="18" charset="0"/>
                <a:ea typeface="Calibri" panose="020F0502020204030204" pitchFamily="34" charset="0"/>
                <a:cs typeface="Arial" panose="020B0604020202020204" pitchFamily="34" charset="0"/>
              </a:rPr>
              <a:t>IncuCyte</a:t>
            </a:r>
            <a:r>
              <a:rPr lang="en-US" sz="1000" dirty="0">
                <a:effectLst/>
                <a:latin typeface="Times New Roman" panose="02020603050405020304" pitchFamily="18" charset="0"/>
                <a:ea typeface="Calibri" panose="020F0502020204030204" pitchFamily="34" charset="0"/>
                <a:cs typeface="Arial" panose="020B0604020202020204" pitchFamily="34" charset="0"/>
              </a:rPr>
              <a:t> Zoom live-cell imaging. Data represent mean ± SEM confluency after 20-25% starting confluency from three to six independent experiments. Dashed line denotes 75% confluency. (C) Cell cycle distribution following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CRISPR knockout. Proportion of cells in G0G1, S or G2/M phase 24 hours after treatment with DMF, cisplatin or paclitaxel at half the IC50 determined per cell line and drug, analyzed by flow cytometry. Mean proportion ± SEM of three independently performed experiments are shown. Distribution was compared between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WT and KO clones using unpaired t test (ns, not significant; *</a:t>
            </a:r>
            <a:r>
              <a:rPr lang="en-US" sz="1000" i="1" dirty="0">
                <a:effectLst/>
                <a:latin typeface="Times New Roman" panose="02020603050405020304" pitchFamily="18" charset="0"/>
                <a:ea typeface="Calibri" panose="020F0502020204030204" pitchFamily="34" charset="0"/>
                <a:cs typeface="Arial" panose="020B0604020202020204" pitchFamily="34" charset="0"/>
              </a:rPr>
              <a:t>P</a:t>
            </a:r>
            <a:r>
              <a:rPr lang="en-US" sz="1000" dirty="0">
                <a:effectLst/>
                <a:latin typeface="Times New Roman" panose="02020603050405020304" pitchFamily="18" charset="0"/>
                <a:ea typeface="Calibri" panose="020F0502020204030204" pitchFamily="34" charset="0"/>
                <a:cs typeface="Arial" panose="020B0604020202020204" pitchFamily="34" charset="0"/>
              </a:rPr>
              <a:t> &lt; 0.05).</a:t>
            </a:r>
            <a:endParaRPr lang="en-AU" sz="1000" dirty="0">
              <a:effectLst/>
              <a:latin typeface="Calibri" panose="020F0502020204030204" pitchFamily="34" charset="0"/>
              <a:ea typeface="Calibri" panose="020F0502020204030204" pitchFamily="34" charset="0"/>
              <a:cs typeface="Arial" panose="020B0604020202020204" pitchFamily="34" charset="0"/>
            </a:endParaRPr>
          </a:p>
          <a:p>
            <a:endParaRPr lang="en-AU" sz="1000" dirty="0"/>
          </a:p>
        </p:txBody>
      </p:sp>
    </p:spTree>
    <p:extLst>
      <p:ext uri="{BB962C8B-B14F-4D97-AF65-F5344CB8AC3E}">
        <p14:creationId xmlns:p14="http://schemas.microsoft.com/office/powerpoint/2010/main" val="4606557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10475</TotalTime>
  <Words>260</Words>
  <Application>Microsoft Macintosh PowerPoint</Application>
  <PresentationFormat>A4 Paper (210x297 mm)</PresentationFormat>
  <Paragraphs>4</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Times New Roman</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Garsed Dale</dc:creator>
  <cp:lastModifiedBy>Dale Garsed</cp:lastModifiedBy>
  <cp:revision>468</cp:revision>
  <dcterms:created xsi:type="dcterms:W3CDTF">2021-08-30T02:59:35Z</dcterms:created>
  <dcterms:modified xsi:type="dcterms:W3CDTF">2024-05-06T07:05:40Z</dcterms:modified>
</cp:coreProperties>
</file>