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
  </p:notesMasterIdLst>
  <p:sldIdLst>
    <p:sldId id="259" r:id="rId2"/>
    <p:sldId id="260" r:id="rId3"/>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662" userDrawn="1">
          <p15:clr>
            <a:srgbClr val="A4A3A4"/>
          </p15:clr>
        </p15:guide>
        <p15:guide id="2" pos="164"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B6FF986-82FF-F59F-CE3C-DD1E56EE4F06}" name="martin.koebel@albertaprecisionlabs.ca" initials="ma" userId="S::urn:spo:guest#martin.koebel@albertaprecisionlabs.c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kahashi Kazuaki" initials="TK" lastIdx="8" clrIdx="0"/>
  <p:cmAuthor id="2" name="Saner Flurina" initials=""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B2CBE2"/>
    <a:srgbClr val="C5AFD4"/>
    <a:srgbClr val="E2ECF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480" autoAdjust="0"/>
    <p:restoredTop sz="96562" autoAdjust="0"/>
  </p:normalViewPr>
  <p:slideViewPr>
    <p:cSldViewPr snapToGrid="0" snapToObjects="1">
      <p:cViewPr>
        <p:scale>
          <a:sx n="196" d="100"/>
          <a:sy n="196" d="100"/>
        </p:scale>
        <p:origin x="304" y="-1208"/>
      </p:cViewPr>
      <p:guideLst>
        <p:guide orient="horz" pos="4662"/>
        <p:guide pos="1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commentAuthors" Target="commentAuthors.xml"/><Relationship Id="rId10" Type="http://schemas.microsoft.com/office/2018/10/relationships/authors" Target="authors.xml"/><Relationship Id="rId4" Type="http://schemas.openxmlformats.org/officeDocument/2006/relationships/notesMaster" Target="notesMasters/notesMaster1.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23A0D-F36C-894A-AF37-B6F6880C4B53}" type="datetimeFigureOut">
              <a:rPr lang="en-US" smtClean="0"/>
              <a:t>5/6/24</a:t>
            </a:fld>
            <a:endParaRPr lang="en-US"/>
          </a:p>
        </p:txBody>
      </p:sp>
      <p:sp>
        <p:nvSpPr>
          <p:cNvPr id="4" name="Slide Image Placeholder 3"/>
          <p:cNvSpPr>
            <a:spLocks noGrp="1" noRot="1" noChangeAspect="1"/>
          </p:cNvSpPr>
          <p:nvPr>
            <p:ph type="sldImg" idx="2"/>
          </p:nvPr>
        </p:nvSpPr>
        <p:spPr>
          <a:xfrm>
            <a:off x="2360613" y="1143000"/>
            <a:ext cx="21367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416173-CAE4-5D41-9F10-330662065117}" type="slidenum">
              <a:rPr lang="en-US" smtClean="0"/>
              <a:t>‹#›</a:t>
            </a:fld>
            <a:endParaRPr lang="en-US"/>
          </a:p>
        </p:txBody>
      </p:sp>
    </p:spTree>
    <p:extLst>
      <p:ext uri="{BB962C8B-B14F-4D97-AF65-F5344CB8AC3E}">
        <p14:creationId xmlns:p14="http://schemas.microsoft.com/office/powerpoint/2010/main" val="39328898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GB"/>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41968823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0333482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GB"/>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4837600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120925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GB"/>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F26840BA-FDC4-264A-9FB4-0EACE76F9AA3}" type="datetimeFigureOut">
              <a:rPr lang="en-US" smtClean="0"/>
              <a:t>5/6/24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17164746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312934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GB"/>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7" name="Date Placeholder 6"/>
          <p:cNvSpPr>
            <a:spLocks noGrp="1"/>
          </p:cNvSpPr>
          <p:nvPr>
            <p:ph type="dt" sz="half" idx="10"/>
          </p:nvPr>
        </p:nvSpPr>
        <p:spPr/>
        <p:txBody>
          <a:bodyPr/>
          <a:lstStyle/>
          <a:p>
            <a:fld id="{F26840BA-FDC4-264A-9FB4-0EACE76F9AA3}" type="datetimeFigureOut">
              <a:rPr lang="en-US" smtClean="0"/>
              <a:t>5/6/24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782549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dirty="0"/>
          </a:p>
        </p:txBody>
      </p:sp>
      <p:sp>
        <p:nvSpPr>
          <p:cNvPr id="3" name="Date Placeholder 2"/>
          <p:cNvSpPr>
            <a:spLocks noGrp="1"/>
          </p:cNvSpPr>
          <p:nvPr>
            <p:ph type="dt" sz="half" idx="10"/>
          </p:nvPr>
        </p:nvSpPr>
        <p:spPr/>
        <p:txBody>
          <a:bodyPr/>
          <a:lstStyle/>
          <a:p>
            <a:fld id="{F26840BA-FDC4-264A-9FB4-0EACE76F9AA3}" type="datetimeFigureOut">
              <a:rPr lang="en-US" smtClean="0"/>
              <a:t>5/6/24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2140905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26840BA-FDC4-264A-9FB4-0EACE76F9AA3}" type="datetimeFigureOut">
              <a:rPr lang="en-US" smtClean="0"/>
              <a:t>5/6/24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8998789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2276053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GB"/>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p:cNvSpPr>
            <a:spLocks noGrp="1"/>
          </p:cNvSpPr>
          <p:nvPr>
            <p:ph type="dt" sz="half" idx="10"/>
          </p:nvPr>
        </p:nvSpPr>
        <p:spPr/>
        <p:txBody>
          <a:bodyPr/>
          <a:lstStyle/>
          <a:p>
            <a:fld id="{F26840BA-FDC4-264A-9FB4-0EACE76F9AA3}" type="datetimeFigureOut">
              <a:rPr lang="en-US" smtClean="0"/>
              <a:t>5/6/24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DCB595-5369-1947-B290-4ED85832AC26}" type="slidenum">
              <a:rPr lang="en-US" smtClean="0"/>
              <a:t>‹#›</a:t>
            </a:fld>
            <a:endParaRPr lang="en-US"/>
          </a:p>
        </p:txBody>
      </p:sp>
    </p:spTree>
    <p:extLst>
      <p:ext uri="{BB962C8B-B14F-4D97-AF65-F5344CB8AC3E}">
        <p14:creationId xmlns:p14="http://schemas.microsoft.com/office/powerpoint/2010/main" val="35660162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GB"/>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26840BA-FDC4-264A-9FB4-0EACE76F9AA3}" type="datetimeFigureOut">
              <a:rPr lang="en-US" smtClean="0"/>
              <a:t>5/6/24</a:t>
            </a:fld>
            <a:endParaRPr 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0DCB595-5369-1947-B290-4ED85832AC26}" type="slidenum">
              <a:rPr lang="en-US" smtClean="0"/>
              <a:t>‹#›</a:t>
            </a:fld>
            <a:endParaRPr lang="en-US"/>
          </a:p>
        </p:txBody>
      </p:sp>
    </p:spTree>
    <p:extLst>
      <p:ext uri="{BB962C8B-B14F-4D97-AF65-F5344CB8AC3E}">
        <p14:creationId xmlns:p14="http://schemas.microsoft.com/office/powerpoint/2010/main" val="247054565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9D19133-F545-7BC7-A299-CFE4D995A307}"/>
              </a:ext>
            </a:extLst>
          </p:cNvPr>
          <p:cNvPicPr>
            <a:picLocks noChangeAspect="1"/>
          </p:cNvPicPr>
          <p:nvPr/>
        </p:nvPicPr>
        <p:blipFill>
          <a:blip r:embed="rId2"/>
          <a:stretch>
            <a:fillRect/>
          </a:stretch>
        </p:blipFill>
        <p:spPr>
          <a:xfrm>
            <a:off x="462642" y="233795"/>
            <a:ext cx="5932715" cy="9438410"/>
          </a:xfrm>
          <a:prstGeom prst="rect">
            <a:avLst/>
          </a:prstGeom>
        </p:spPr>
      </p:pic>
    </p:spTree>
    <p:extLst>
      <p:ext uri="{BB962C8B-B14F-4D97-AF65-F5344CB8AC3E}">
        <p14:creationId xmlns:p14="http://schemas.microsoft.com/office/powerpoint/2010/main" val="302145678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19F32F03-0C1C-1DFD-350E-1A7329A54F30}"/>
              </a:ext>
            </a:extLst>
          </p:cNvPr>
          <p:cNvSpPr txBox="1"/>
          <p:nvPr/>
        </p:nvSpPr>
        <p:spPr>
          <a:xfrm>
            <a:off x="198782" y="1928192"/>
            <a:ext cx="6460435" cy="2400657"/>
          </a:xfrm>
          <a:prstGeom prst="rect">
            <a:avLst/>
          </a:prstGeom>
          <a:noFill/>
        </p:spPr>
        <p:txBody>
          <a:bodyPr wrap="square" rtlCol="0">
            <a:spAutoFit/>
          </a:bodyPr>
          <a:lstStyle/>
          <a:p>
            <a:pPr algn="just">
              <a:lnSpc>
                <a:spcPct val="200000"/>
              </a:lnSpc>
            </a:pPr>
            <a:r>
              <a:rPr lang="en-US" sz="1000" b="1" dirty="0">
                <a:effectLst/>
                <a:latin typeface="Times New Roman" panose="02020603050405020304" pitchFamily="18" charset="0"/>
                <a:ea typeface="Calibri" panose="020F0502020204030204" pitchFamily="34" charset="0"/>
                <a:cs typeface="Arial" panose="020B0604020202020204" pitchFamily="34" charset="0"/>
              </a:rPr>
              <a:t>Supplementary Figure S6. </a:t>
            </a:r>
            <a:r>
              <a:rPr lang="en-US" sz="1000" dirty="0">
                <a:effectLst/>
                <a:latin typeface="Times New Roman" panose="02020603050405020304" pitchFamily="18" charset="0"/>
                <a:ea typeface="Calibri" panose="020F0502020204030204" pitchFamily="34" charset="0"/>
                <a:cs typeface="Arial" panose="020B0604020202020204" pitchFamily="34" charset="0"/>
              </a:rPr>
              <a:t>Mutational signatures in homologous recombination deficiency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subgroups.</a:t>
            </a:r>
            <a:r>
              <a:rPr lang="en-AU" sz="1000" dirty="0">
                <a:latin typeface="Calibri" panose="020F0502020204030204" pitchFamily="34" charset="0"/>
                <a:ea typeface="Calibri" panose="020F0502020204030204" pitchFamily="34" charset="0"/>
                <a:cs typeface="Arial" panose="020B0604020202020204" pitchFamily="34" charset="0"/>
              </a:rPr>
              <a:t> </a:t>
            </a:r>
            <a:r>
              <a:rPr lang="en-US" sz="1000" dirty="0">
                <a:effectLst/>
                <a:latin typeface="Times New Roman" panose="02020603050405020304" pitchFamily="18" charset="0"/>
                <a:ea typeface="Calibri" panose="020F0502020204030204" pitchFamily="34" charset="0"/>
                <a:cs typeface="Arial" panose="020B0604020202020204" pitchFamily="34" charset="0"/>
              </a:rPr>
              <a:t>Boxplots show the relative proportion (y-axis) of genome-wide mutational signatures according to homologous recombination deficiency (HRD) and </a:t>
            </a:r>
            <a:r>
              <a:rPr lang="en-US" sz="1000" i="1" dirty="0">
                <a:effectLst/>
                <a:latin typeface="Times New Roman" panose="02020603050405020304" pitchFamily="18" charset="0"/>
                <a:ea typeface="Calibri" panose="020F0502020204030204" pitchFamily="34" charset="0"/>
                <a:cs typeface="Arial" panose="020B0604020202020204" pitchFamily="34" charset="0"/>
              </a:rPr>
              <a:t>RB1</a:t>
            </a:r>
            <a:r>
              <a:rPr lang="en-US" sz="1000" dirty="0">
                <a:effectLst/>
                <a:latin typeface="Times New Roman" panose="02020603050405020304" pitchFamily="18" charset="0"/>
                <a:ea typeface="Calibri" panose="020F0502020204030204" pitchFamily="34" charset="0"/>
                <a:cs typeface="Arial" panose="020B0604020202020204" pitchFamily="34" charset="0"/>
              </a:rPr>
              <a:t> status. Boxes show the interquartile range (25-75</a:t>
            </a:r>
            <a:r>
              <a:rPr lang="en-US" sz="1000" baseline="30000" dirty="0">
                <a:effectLst/>
                <a:latin typeface="Times New Roman" panose="02020603050405020304" pitchFamily="18" charset="0"/>
                <a:ea typeface="Calibri" panose="020F0502020204030204" pitchFamily="34" charset="0"/>
                <a:cs typeface="Arial" panose="020B0604020202020204" pitchFamily="34" charset="0"/>
              </a:rPr>
              <a:t>th</a:t>
            </a:r>
            <a:r>
              <a:rPr lang="en-US" sz="1000" dirty="0">
                <a:effectLst/>
                <a:latin typeface="Times New Roman" panose="02020603050405020304" pitchFamily="18" charset="0"/>
                <a:ea typeface="Calibri" panose="020F0502020204030204" pitchFamily="34" charset="0"/>
                <a:cs typeface="Arial" panose="020B0604020202020204" pitchFamily="34" charset="0"/>
              </a:rPr>
              <a:t> percentiles), central lines indicate the median, dots represent each sample, whiskers show the smallest and largest values within 1.5 times the interquartile range, red triangles indicate the mean, and dotted lines join the mean of each subgroup to visualize the trend. </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The Kruskal–Wallis test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displayed are </a:t>
            </a:r>
            <a:r>
              <a:rPr lang="en-US" sz="1000" dirty="0" err="1">
                <a:effectLst/>
                <a:latin typeface="Times New Roman" panose="02020603050405020304" pitchFamily="18" charset="0"/>
                <a:ea typeface="Calibri" panose="020F0502020204030204" pitchFamily="34" charset="0"/>
                <a:cs typeface="Arial" panose="020B0604020202020204" pitchFamily="34" charset="0"/>
              </a:rPr>
              <a:t>Benjamini</a:t>
            </a:r>
            <a:r>
              <a:rPr lang="en-US" sz="1000" dirty="0">
                <a:effectLst/>
                <a:latin typeface="Times New Roman" panose="02020603050405020304" pitchFamily="18" charset="0"/>
                <a:ea typeface="Calibri" panose="020F0502020204030204" pitchFamily="34" charset="0"/>
                <a:cs typeface="Arial" panose="020B0604020202020204" pitchFamily="34" charset="0"/>
              </a:rPr>
              <a:t>-Hochberg adjusted and the signatures are ordered by their significance. </a:t>
            </a:r>
            <a:r>
              <a:rPr lang="en-US" sz="1000" dirty="0">
                <a:effectLst/>
                <a:latin typeface="Calibri" panose="020F0502020204030204" pitchFamily="34" charset="0"/>
                <a:ea typeface="Calibri" panose="020F0502020204030204" pitchFamily="34" charset="0"/>
                <a:cs typeface="Calibri" panose="020F0502020204030204" pitchFamily="34" charset="0"/>
              </a:rPr>
              <a:t>﻿</a:t>
            </a:r>
            <a:r>
              <a:rPr lang="en-US" sz="1000" dirty="0">
                <a:effectLst/>
                <a:latin typeface="Times New Roman" panose="02020603050405020304" pitchFamily="18" charset="0"/>
                <a:ea typeface="Calibri" panose="020F0502020204030204" pitchFamily="34" charset="0"/>
                <a:cs typeface="Arial" panose="020B0604020202020204" pitchFamily="34" charset="0"/>
              </a:rPr>
              <a:t>Pair-wise Mann-Whitney-Wilcoxon test adjusted </a:t>
            </a:r>
            <a:r>
              <a:rPr lang="en-US" sz="1000" i="1" dirty="0">
                <a:effectLst/>
                <a:latin typeface="Times New Roman" panose="02020603050405020304" pitchFamily="18" charset="0"/>
                <a:ea typeface="Calibri" panose="020F0502020204030204" pitchFamily="34" charset="0"/>
                <a:cs typeface="Arial" panose="020B0604020202020204" pitchFamily="34" charset="0"/>
              </a:rPr>
              <a:t>P</a:t>
            </a:r>
            <a:r>
              <a:rPr lang="en-US" sz="1000" dirty="0">
                <a:effectLst/>
                <a:latin typeface="Times New Roman" panose="02020603050405020304" pitchFamily="18" charset="0"/>
                <a:ea typeface="Calibri" panose="020F0502020204030204" pitchFamily="34" charset="0"/>
                <a:cs typeface="Arial" panose="020B0604020202020204" pitchFamily="34" charset="0"/>
              </a:rPr>
              <a:t> values are also reported. HRP, homologous recombination proficient.</a:t>
            </a:r>
            <a:endParaRPr lang="en-AU" sz="1000" dirty="0">
              <a:effectLst/>
              <a:latin typeface="Calibri" panose="020F0502020204030204" pitchFamily="34" charset="0"/>
              <a:ea typeface="Calibri" panose="020F0502020204030204" pitchFamily="34" charset="0"/>
              <a:cs typeface="Arial" panose="020B0604020202020204" pitchFamily="34" charset="0"/>
            </a:endParaRPr>
          </a:p>
          <a:p>
            <a:endParaRPr lang="en-AU" sz="1000" dirty="0"/>
          </a:p>
        </p:txBody>
      </p:sp>
    </p:spTree>
    <p:extLst>
      <p:ext uri="{BB962C8B-B14F-4D97-AF65-F5344CB8AC3E}">
        <p14:creationId xmlns:p14="http://schemas.microsoft.com/office/powerpoint/2010/main" val="3127916885"/>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10474</TotalTime>
  <Words>128</Words>
  <Application>Microsoft Macintosh PowerPoint</Application>
  <PresentationFormat>A4 Paper (210x297 mm)</PresentationFormat>
  <Paragraphs>1</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Garsed Dale</dc:creator>
  <cp:lastModifiedBy>Dale Garsed</cp:lastModifiedBy>
  <cp:revision>469</cp:revision>
  <dcterms:created xsi:type="dcterms:W3CDTF">2021-08-30T02:59:35Z</dcterms:created>
  <dcterms:modified xsi:type="dcterms:W3CDTF">2024-05-06T07:06:34Z</dcterms:modified>
</cp:coreProperties>
</file>