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4"/>
  </p:notesMasterIdLst>
  <p:sldIdLst>
    <p:sldId id="272" r:id="rId2"/>
    <p:sldId id="273" r:id="rId3"/>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662" userDrawn="1">
          <p15:clr>
            <a:srgbClr val="A4A3A4"/>
          </p15:clr>
        </p15:guide>
        <p15:guide id="2" pos="142"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B6FF986-82FF-F59F-CE3C-DD1E56EE4F06}" name="martin.koebel@albertaprecisionlabs.ca" initials="ma" userId="S::urn:spo:guest#martin.koebel@albertaprecisionlabs.ca::"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Takahashi Kazuaki" initials="TK" lastIdx="8" clrIdx="0"/>
  <p:cmAuthor id="2" name="Saner Flurina" initial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2CBE2"/>
    <a:srgbClr val="C5AFD4"/>
    <a:srgbClr val="E2ECF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480" autoAdjust="0"/>
    <p:restoredTop sz="96562" autoAdjust="0"/>
  </p:normalViewPr>
  <p:slideViewPr>
    <p:cSldViewPr snapToGrid="0" snapToObjects="1">
      <p:cViewPr>
        <p:scale>
          <a:sx n="236" d="100"/>
          <a:sy n="236" d="100"/>
        </p:scale>
        <p:origin x="8" y="144"/>
      </p:cViewPr>
      <p:guideLst>
        <p:guide orient="horz" pos="4662"/>
        <p:guide pos="14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10" Type="http://schemas.microsoft.com/office/2018/10/relationships/authors" Target="authors.xml"/><Relationship Id="rId4" Type="http://schemas.openxmlformats.org/officeDocument/2006/relationships/notesMaster" Target="notesMasters/notesMaster1.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3723A0D-F36C-894A-AF37-B6F6880C4B53}" type="datetimeFigureOut">
              <a:rPr lang="en-US" smtClean="0"/>
              <a:t>5/6/24</a:t>
            </a:fld>
            <a:endParaRPr lang="en-US"/>
          </a:p>
        </p:txBody>
      </p:sp>
      <p:sp>
        <p:nvSpPr>
          <p:cNvPr id="4" name="Slide Image Placeholder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416173-CAE4-5D41-9F10-330662065117}" type="slidenum">
              <a:rPr lang="en-US" smtClean="0"/>
              <a:t>‹#›</a:t>
            </a:fld>
            <a:endParaRPr lang="en-US"/>
          </a:p>
        </p:txBody>
      </p:sp>
    </p:spTree>
    <p:extLst>
      <p:ext uri="{BB962C8B-B14F-4D97-AF65-F5344CB8AC3E}">
        <p14:creationId xmlns:p14="http://schemas.microsoft.com/office/powerpoint/2010/main" val="39328898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GB"/>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F26840BA-FDC4-264A-9FB4-0EACE76F9AA3}" type="datetimeFigureOut">
              <a:rPr lang="en-US" smtClean="0"/>
              <a:t>5/6/24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DCB595-5369-1947-B290-4ED85832AC26}" type="slidenum">
              <a:rPr lang="en-US" smtClean="0"/>
              <a:t>‹#›</a:t>
            </a:fld>
            <a:endParaRPr lang="en-US"/>
          </a:p>
        </p:txBody>
      </p:sp>
    </p:spTree>
    <p:extLst>
      <p:ext uri="{BB962C8B-B14F-4D97-AF65-F5344CB8AC3E}">
        <p14:creationId xmlns:p14="http://schemas.microsoft.com/office/powerpoint/2010/main" val="41968823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F26840BA-FDC4-264A-9FB4-0EACE76F9AA3}" type="datetimeFigureOut">
              <a:rPr lang="en-US" smtClean="0"/>
              <a:t>5/6/24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DCB595-5369-1947-B290-4ED85832AC26}" type="slidenum">
              <a:rPr lang="en-US" smtClean="0"/>
              <a:t>‹#›</a:t>
            </a:fld>
            <a:endParaRPr lang="en-US"/>
          </a:p>
        </p:txBody>
      </p:sp>
    </p:spTree>
    <p:extLst>
      <p:ext uri="{BB962C8B-B14F-4D97-AF65-F5344CB8AC3E}">
        <p14:creationId xmlns:p14="http://schemas.microsoft.com/office/powerpoint/2010/main" val="30333482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F26840BA-FDC4-264A-9FB4-0EACE76F9AA3}" type="datetimeFigureOut">
              <a:rPr lang="en-US" smtClean="0"/>
              <a:t>5/6/24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DCB595-5369-1947-B290-4ED85832AC26}" type="slidenum">
              <a:rPr lang="en-US" smtClean="0"/>
              <a:t>‹#›</a:t>
            </a:fld>
            <a:endParaRPr lang="en-US"/>
          </a:p>
        </p:txBody>
      </p:sp>
    </p:spTree>
    <p:extLst>
      <p:ext uri="{BB962C8B-B14F-4D97-AF65-F5344CB8AC3E}">
        <p14:creationId xmlns:p14="http://schemas.microsoft.com/office/powerpoint/2010/main" val="14837600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F26840BA-FDC4-264A-9FB4-0EACE76F9AA3}" type="datetimeFigureOut">
              <a:rPr lang="en-US" smtClean="0"/>
              <a:t>5/6/24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DCB595-5369-1947-B290-4ED85832AC26}" type="slidenum">
              <a:rPr lang="en-US" smtClean="0"/>
              <a:t>‹#›</a:t>
            </a:fld>
            <a:endParaRPr lang="en-US"/>
          </a:p>
        </p:txBody>
      </p:sp>
    </p:spTree>
    <p:extLst>
      <p:ext uri="{BB962C8B-B14F-4D97-AF65-F5344CB8AC3E}">
        <p14:creationId xmlns:p14="http://schemas.microsoft.com/office/powerpoint/2010/main" val="21209258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GB"/>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F26840BA-FDC4-264A-9FB4-0EACE76F9AA3}" type="datetimeFigureOut">
              <a:rPr lang="en-US" smtClean="0"/>
              <a:t>5/6/24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DCB595-5369-1947-B290-4ED85832AC26}" type="slidenum">
              <a:rPr lang="en-US" smtClean="0"/>
              <a:t>‹#›</a:t>
            </a:fld>
            <a:endParaRPr lang="en-US"/>
          </a:p>
        </p:txBody>
      </p:sp>
    </p:spTree>
    <p:extLst>
      <p:ext uri="{BB962C8B-B14F-4D97-AF65-F5344CB8AC3E}">
        <p14:creationId xmlns:p14="http://schemas.microsoft.com/office/powerpoint/2010/main" val="17164746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F26840BA-FDC4-264A-9FB4-0EACE76F9AA3}" type="datetimeFigureOut">
              <a:rPr lang="en-US" smtClean="0"/>
              <a:t>5/6/24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DCB595-5369-1947-B290-4ED85832AC26}" type="slidenum">
              <a:rPr lang="en-US" smtClean="0"/>
              <a:t>‹#›</a:t>
            </a:fld>
            <a:endParaRPr lang="en-US"/>
          </a:p>
        </p:txBody>
      </p:sp>
    </p:spTree>
    <p:extLst>
      <p:ext uri="{BB962C8B-B14F-4D97-AF65-F5344CB8AC3E}">
        <p14:creationId xmlns:p14="http://schemas.microsoft.com/office/powerpoint/2010/main" val="38312934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GB"/>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F26840BA-FDC4-264A-9FB4-0EACE76F9AA3}" type="datetimeFigureOut">
              <a:rPr lang="en-US" smtClean="0"/>
              <a:t>5/6/24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0DCB595-5369-1947-B290-4ED85832AC26}" type="slidenum">
              <a:rPr lang="en-US" smtClean="0"/>
              <a:t>‹#›</a:t>
            </a:fld>
            <a:endParaRPr lang="en-US"/>
          </a:p>
        </p:txBody>
      </p:sp>
    </p:spTree>
    <p:extLst>
      <p:ext uri="{BB962C8B-B14F-4D97-AF65-F5344CB8AC3E}">
        <p14:creationId xmlns:p14="http://schemas.microsoft.com/office/powerpoint/2010/main" val="3782549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F26840BA-FDC4-264A-9FB4-0EACE76F9AA3}" type="datetimeFigureOut">
              <a:rPr lang="en-US" smtClean="0"/>
              <a:t>5/6/24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0DCB595-5369-1947-B290-4ED85832AC26}" type="slidenum">
              <a:rPr lang="en-US" smtClean="0"/>
              <a:t>‹#›</a:t>
            </a:fld>
            <a:endParaRPr lang="en-US"/>
          </a:p>
        </p:txBody>
      </p:sp>
    </p:spTree>
    <p:extLst>
      <p:ext uri="{BB962C8B-B14F-4D97-AF65-F5344CB8AC3E}">
        <p14:creationId xmlns:p14="http://schemas.microsoft.com/office/powerpoint/2010/main" val="32140905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6840BA-FDC4-264A-9FB4-0EACE76F9AA3}" type="datetimeFigureOut">
              <a:rPr lang="en-US" smtClean="0"/>
              <a:t>5/6/24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0DCB595-5369-1947-B290-4ED85832AC26}" type="slidenum">
              <a:rPr lang="en-US" smtClean="0"/>
              <a:t>‹#›</a:t>
            </a:fld>
            <a:endParaRPr lang="en-US"/>
          </a:p>
        </p:txBody>
      </p:sp>
    </p:spTree>
    <p:extLst>
      <p:ext uri="{BB962C8B-B14F-4D97-AF65-F5344CB8AC3E}">
        <p14:creationId xmlns:p14="http://schemas.microsoft.com/office/powerpoint/2010/main" val="38998789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GB"/>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F26840BA-FDC4-264A-9FB4-0EACE76F9AA3}" type="datetimeFigureOut">
              <a:rPr lang="en-US" smtClean="0"/>
              <a:t>5/6/24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DCB595-5369-1947-B290-4ED85832AC26}" type="slidenum">
              <a:rPr lang="en-US" smtClean="0"/>
              <a:t>‹#›</a:t>
            </a:fld>
            <a:endParaRPr lang="en-US"/>
          </a:p>
        </p:txBody>
      </p:sp>
    </p:spTree>
    <p:extLst>
      <p:ext uri="{BB962C8B-B14F-4D97-AF65-F5344CB8AC3E}">
        <p14:creationId xmlns:p14="http://schemas.microsoft.com/office/powerpoint/2010/main" val="2276053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GB"/>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GB"/>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F26840BA-FDC4-264A-9FB4-0EACE76F9AA3}" type="datetimeFigureOut">
              <a:rPr lang="en-US" smtClean="0"/>
              <a:t>5/6/24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DCB595-5369-1947-B290-4ED85832AC26}" type="slidenum">
              <a:rPr lang="en-US" smtClean="0"/>
              <a:t>‹#›</a:t>
            </a:fld>
            <a:endParaRPr lang="en-US"/>
          </a:p>
        </p:txBody>
      </p:sp>
    </p:spTree>
    <p:extLst>
      <p:ext uri="{BB962C8B-B14F-4D97-AF65-F5344CB8AC3E}">
        <p14:creationId xmlns:p14="http://schemas.microsoft.com/office/powerpoint/2010/main" val="35660162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F26840BA-FDC4-264A-9FB4-0EACE76F9AA3}" type="datetimeFigureOut">
              <a:rPr lang="en-US" smtClean="0"/>
              <a:t>5/6/24</a:t>
            </a:fld>
            <a:endParaRPr 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B0DCB595-5369-1947-B290-4ED85832AC26}" type="slidenum">
              <a:rPr lang="en-US" smtClean="0"/>
              <a:t>‹#›</a:t>
            </a:fld>
            <a:endParaRPr lang="en-US"/>
          </a:p>
        </p:txBody>
      </p:sp>
    </p:spTree>
    <p:extLst>
      <p:ext uri="{BB962C8B-B14F-4D97-AF65-F5344CB8AC3E}">
        <p14:creationId xmlns:p14="http://schemas.microsoft.com/office/powerpoint/2010/main" val="247054565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C06B3FF-846F-B66A-7D9F-C39F98191DFD}"/>
              </a:ext>
            </a:extLst>
          </p:cNvPr>
          <p:cNvPicPr>
            <a:picLocks noChangeAspect="1"/>
          </p:cNvPicPr>
          <p:nvPr/>
        </p:nvPicPr>
        <p:blipFill>
          <a:blip r:embed="rId2"/>
          <a:srcRect/>
          <a:stretch/>
        </p:blipFill>
        <p:spPr>
          <a:xfrm>
            <a:off x="0" y="1056409"/>
            <a:ext cx="6858000" cy="7793181"/>
          </a:xfrm>
          <a:prstGeom prst="rect">
            <a:avLst/>
          </a:prstGeom>
        </p:spPr>
      </p:pic>
    </p:spTree>
    <p:extLst>
      <p:ext uri="{BB962C8B-B14F-4D97-AF65-F5344CB8AC3E}">
        <p14:creationId xmlns:p14="http://schemas.microsoft.com/office/powerpoint/2010/main" val="8553441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E2FE045-18A8-87D4-7CB3-E98BA6652DD5}"/>
              </a:ext>
            </a:extLst>
          </p:cNvPr>
          <p:cNvSpPr txBox="1"/>
          <p:nvPr/>
        </p:nvSpPr>
        <p:spPr>
          <a:xfrm>
            <a:off x="178904" y="1101960"/>
            <a:ext cx="6500191" cy="4555093"/>
          </a:xfrm>
          <a:prstGeom prst="rect">
            <a:avLst/>
          </a:prstGeom>
          <a:noFill/>
        </p:spPr>
        <p:txBody>
          <a:bodyPr wrap="square" rtlCol="0">
            <a:spAutoFit/>
          </a:bodyPr>
          <a:lstStyle/>
          <a:p>
            <a:pPr algn="just">
              <a:lnSpc>
                <a:spcPct val="200000"/>
              </a:lnSpc>
            </a:pPr>
            <a:r>
              <a:rPr lang="en-US" sz="1000" b="1" dirty="0">
                <a:effectLst/>
                <a:latin typeface="Times New Roman" panose="02020603050405020304" pitchFamily="18" charset="0"/>
                <a:ea typeface="Calibri" panose="020F0502020204030204" pitchFamily="34" charset="0"/>
                <a:cs typeface="Arial" panose="020B0604020202020204" pitchFamily="34" charset="0"/>
              </a:rPr>
              <a:t>Supplementary Figure S7. </a:t>
            </a:r>
            <a:r>
              <a:rPr lang="en-US" sz="1000" dirty="0">
                <a:effectLst/>
                <a:latin typeface="Times New Roman" panose="02020603050405020304" pitchFamily="18" charset="0"/>
                <a:ea typeface="Calibri" panose="020F0502020204030204" pitchFamily="34" charset="0"/>
                <a:cs typeface="Arial" panose="020B0604020202020204" pitchFamily="34" charset="0"/>
              </a:rPr>
              <a:t>Genomic and clinical characteristics by combined homologous recombination deficiency and </a:t>
            </a:r>
            <a:r>
              <a:rPr lang="en-US" sz="1000" i="1" dirty="0">
                <a:effectLst/>
                <a:latin typeface="Times New Roman" panose="02020603050405020304" pitchFamily="18" charset="0"/>
                <a:ea typeface="Calibri" panose="020F0502020204030204" pitchFamily="34" charset="0"/>
                <a:cs typeface="Arial" panose="020B0604020202020204" pitchFamily="34" charset="0"/>
              </a:rPr>
              <a:t>RB1</a:t>
            </a:r>
            <a:r>
              <a:rPr lang="en-US" sz="1000" dirty="0">
                <a:effectLst/>
                <a:latin typeface="Times New Roman" panose="02020603050405020304" pitchFamily="18" charset="0"/>
                <a:ea typeface="Calibri" panose="020F0502020204030204" pitchFamily="34" charset="0"/>
                <a:cs typeface="Arial" panose="020B0604020202020204" pitchFamily="34" charset="0"/>
              </a:rPr>
              <a:t> status.</a:t>
            </a:r>
            <a:r>
              <a:rPr lang="en-AU" sz="1000" dirty="0">
                <a:latin typeface="Calibri" panose="020F0502020204030204" pitchFamily="34" charset="0"/>
                <a:ea typeface="Calibri" panose="020F0502020204030204" pitchFamily="34" charset="0"/>
                <a:cs typeface="Arial" panose="020B0604020202020204" pitchFamily="34" charset="0"/>
              </a:rPr>
              <a:t> </a:t>
            </a:r>
            <a:r>
              <a:rPr lang="en-US" sz="1000" dirty="0">
                <a:effectLst/>
                <a:latin typeface="Times New Roman" panose="02020603050405020304" pitchFamily="18" charset="0"/>
                <a:ea typeface="Calibri" panose="020F0502020204030204" pitchFamily="34" charset="0"/>
                <a:cs typeface="Arial" panose="020B0604020202020204" pitchFamily="34" charset="0"/>
              </a:rPr>
              <a:t>Boxplots </a:t>
            </a:r>
            <a:r>
              <a:rPr lang="en-US" sz="1000" dirty="0">
                <a:effectLst/>
                <a:latin typeface="Calibri" panose="020F0502020204030204" pitchFamily="34" charset="0"/>
                <a:ea typeface="Calibri" panose="020F0502020204030204" pitchFamily="34" charset="0"/>
                <a:cs typeface="Calibri" panose="020F0502020204030204" pitchFamily="34" charset="0"/>
              </a:rPr>
              <a:t>﻿</a:t>
            </a:r>
            <a:r>
              <a:rPr lang="en-US" sz="1000" dirty="0">
                <a:effectLst/>
                <a:latin typeface="Times New Roman" panose="02020603050405020304" pitchFamily="18" charset="0"/>
                <a:ea typeface="Calibri" panose="020F0502020204030204" pitchFamily="34" charset="0"/>
                <a:cs typeface="Arial" panose="020B0604020202020204" pitchFamily="34" charset="0"/>
              </a:rPr>
              <a:t>show numerical clinical and genomic features (y-axis) according to homologous recombination deficiency (HRD) and </a:t>
            </a:r>
            <a:r>
              <a:rPr lang="en-US" sz="1000" i="1" dirty="0">
                <a:effectLst/>
                <a:latin typeface="Times New Roman" panose="02020603050405020304" pitchFamily="18" charset="0"/>
                <a:ea typeface="Calibri" panose="020F0502020204030204" pitchFamily="34" charset="0"/>
                <a:cs typeface="Arial" panose="020B0604020202020204" pitchFamily="34" charset="0"/>
              </a:rPr>
              <a:t>RB1</a:t>
            </a:r>
            <a:r>
              <a:rPr lang="en-US" sz="1000" dirty="0">
                <a:effectLst/>
                <a:latin typeface="Times New Roman" panose="02020603050405020304" pitchFamily="18" charset="0"/>
                <a:ea typeface="Calibri" panose="020F0502020204030204" pitchFamily="34" charset="0"/>
                <a:cs typeface="Arial" panose="020B0604020202020204" pitchFamily="34" charset="0"/>
              </a:rPr>
              <a:t> status. Boxes show the interquartile range (25-75</a:t>
            </a:r>
            <a:r>
              <a:rPr lang="en-US" sz="1000" baseline="30000" dirty="0">
                <a:effectLst/>
                <a:latin typeface="Times New Roman" panose="02020603050405020304" pitchFamily="18" charset="0"/>
                <a:ea typeface="Calibri" panose="020F0502020204030204" pitchFamily="34" charset="0"/>
                <a:cs typeface="Arial" panose="020B0604020202020204" pitchFamily="34" charset="0"/>
              </a:rPr>
              <a:t>th</a:t>
            </a:r>
            <a:r>
              <a:rPr lang="en-US" sz="1000" dirty="0">
                <a:effectLst/>
                <a:latin typeface="Times New Roman" panose="02020603050405020304" pitchFamily="18" charset="0"/>
                <a:ea typeface="Calibri" panose="020F0502020204030204" pitchFamily="34" charset="0"/>
                <a:cs typeface="Arial" panose="020B0604020202020204" pitchFamily="34" charset="0"/>
              </a:rPr>
              <a:t> percentiles), central lines indicate the median, dots represent each sample, whiskers show the smallest and largest values within 1.5 times the interquartile range, red triangles indicate the mean, and dotted lines join the mean of each subgroup to visualize the trend. </a:t>
            </a:r>
            <a:r>
              <a:rPr lang="en-US" sz="1000" dirty="0">
                <a:effectLst/>
                <a:latin typeface="Calibri" panose="020F0502020204030204" pitchFamily="34" charset="0"/>
                <a:ea typeface="Calibri" panose="020F0502020204030204" pitchFamily="34" charset="0"/>
                <a:cs typeface="Calibri" panose="020F0502020204030204" pitchFamily="34" charset="0"/>
              </a:rPr>
              <a:t>﻿</a:t>
            </a:r>
            <a:r>
              <a:rPr lang="en-US" sz="1000" dirty="0">
                <a:effectLst/>
                <a:latin typeface="Times New Roman" panose="02020603050405020304" pitchFamily="18" charset="0"/>
                <a:ea typeface="Calibri" panose="020F0502020204030204" pitchFamily="34" charset="0"/>
                <a:cs typeface="Arial" panose="020B0604020202020204" pitchFamily="34" charset="0"/>
              </a:rPr>
              <a:t>The Kruskal–Wallis test </a:t>
            </a:r>
            <a:r>
              <a:rPr lang="en-US" sz="1000" i="1" dirty="0">
                <a:effectLst/>
                <a:latin typeface="Times New Roman" panose="02020603050405020304" pitchFamily="18" charset="0"/>
                <a:ea typeface="Calibri" panose="020F0502020204030204" pitchFamily="34" charset="0"/>
                <a:cs typeface="Arial" panose="020B0604020202020204" pitchFamily="34" charset="0"/>
              </a:rPr>
              <a:t>P</a:t>
            </a:r>
            <a:r>
              <a:rPr lang="en-US" sz="1000" dirty="0">
                <a:effectLst/>
                <a:latin typeface="Times New Roman" panose="02020603050405020304" pitchFamily="18" charset="0"/>
                <a:ea typeface="Calibri" panose="020F0502020204030204" pitchFamily="34" charset="0"/>
                <a:cs typeface="Arial" panose="020B0604020202020204" pitchFamily="34" charset="0"/>
              </a:rPr>
              <a:t> values displayed are </a:t>
            </a:r>
            <a:r>
              <a:rPr lang="en-US" sz="1000" dirty="0" err="1">
                <a:effectLst/>
                <a:latin typeface="Times New Roman" panose="02020603050405020304" pitchFamily="18" charset="0"/>
                <a:ea typeface="Calibri" panose="020F0502020204030204" pitchFamily="34" charset="0"/>
                <a:cs typeface="Arial" panose="020B0604020202020204" pitchFamily="34" charset="0"/>
              </a:rPr>
              <a:t>Benjamini</a:t>
            </a:r>
            <a:r>
              <a:rPr lang="en-US" sz="1000" dirty="0">
                <a:effectLst/>
                <a:latin typeface="Times New Roman" panose="02020603050405020304" pitchFamily="18" charset="0"/>
                <a:ea typeface="Calibri" panose="020F0502020204030204" pitchFamily="34" charset="0"/>
                <a:cs typeface="Arial" panose="020B0604020202020204" pitchFamily="34" charset="0"/>
              </a:rPr>
              <a:t>-Hochberg adjusted and the features are ordered by their significance. Pair-wise Mann-Whitney-Wilcoxon test adjusted </a:t>
            </a:r>
            <a:r>
              <a:rPr lang="en-US" sz="1000" i="1" dirty="0">
                <a:effectLst/>
                <a:latin typeface="Times New Roman" panose="02020603050405020304" pitchFamily="18" charset="0"/>
                <a:ea typeface="Calibri" panose="020F0502020204030204" pitchFamily="34" charset="0"/>
                <a:cs typeface="Arial" panose="020B0604020202020204" pitchFamily="34" charset="0"/>
              </a:rPr>
              <a:t>P</a:t>
            </a:r>
            <a:r>
              <a:rPr lang="en-US" sz="1000" dirty="0">
                <a:effectLst/>
                <a:latin typeface="Times New Roman" panose="02020603050405020304" pitchFamily="18" charset="0"/>
                <a:ea typeface="Calibri" panose="020F0502020204030204" pitchFamily="34" charset="0"/>
                <a:cs typeface="Arial" panose="020B0604020202020204" pitchFamily="34" charset="0"/>
              </a:rPr>
              <a:t> values are also reported. Features include </a:t>
            </a:r>
            <a:r>
              <a:rPr lang="en-US" sz="1000" i="1" dirty="0">
                <a:effectLst/>
                <a:latin typeface="Times New Roman" panose="02020603050405020304" pitchFamily="18" charset="0"/>
                <a:ea typeface="Calibri" panose="020F0502020204030204" pitchFamily="34" charset="0"/>
                <a:cs typeface="Arial" panose="020B0604020202020204" pitchFamily="34" charset="0"/>
              </a:rPr>
              <a:t>BRCA1</a:t>
            </a:r>
            <a:r>
              <a:rPr lang="en-US" sz="1000" dirty="0">
                <a:effectLst/>
                <a:latin typeface="Times New Roman" panose="02020603050405020304" pitchFamily="18" charset="0"/>
                <a:ea typeface="Calibri" panose="020F0502020204030204" pitchFamily="34" charset="0"/>
                <a:cs typeface="Arial" panose="020B0604020202020204" pitchFamily="34" charset="0"/>
              </a:rPr>
              <a:t>- and </a:t>
            </a:r>
            <a:r>
              <a:rPr lang="en-US" sz="1000" i="1" dirty="0">
                <a:effectLst/>
                <a:latin typeface="Times New Roman" panose="02020603050405020304" pitchFamily="18" charset="0"/>
                <a:ea typeface="Calibri" panose="020F0502020204030204" pitchFamily="34" charset="0"/>
                <a:cs typeface="Arial" panose="020B0604020202020204" pitchFamily="34" charset="0"/>
              </a:rPr>
              <a:t>BRCA2</a:t>
            </a:r>
            <a:r>
              <a:rPr lang="en-US" sz="1000" dirty="0">
                <a:effectLst/>
                <a:latin typeface="Times New Roman" panose="02020603050405020304" pitchFamily="18" charset="0"/>
                <a:ea typeface="Calibri" panose="020F0502020204030204" pitchFamily="34" charset="0"/>
                <a:cs typeface="Arial" panose="020B0604020202020204" pitchFamily="34" charset="0"/>
              </a:rPr>
              <a:t>-type CHORD (Classifier of </a:t>
            </a:r>
            <a:r>
              <a:rPr lang="en-US" sz="1000" dirty="0" err="1">
                <a:effectLst/>
                <a:latin typeface="Times New Roman" panose="02020603050405020304" pitchFamily="18" charset="0"/>
                <a:ea typeface="Calibri" panose="020F0502020204030204" pitchFamily="34" charset="0"/>
                <a:cs typeface="Arial" panose="020B0604020202020204" pitchFamily="34" charset="0"/>
              </a:rPr>
              <a:t>HOmologous</a:t>
            </a:r>
            <a:r>
              <a:rPr lang="en-US" sz="1000" dirty="0">
                <a:effectLst/>
                <a:latin typeface="Times New Roman" panose="02020603050405020304" pitchFamily="18" charset="0"/>
                <a:ea typeface="Calibri" panose="020F0502020204030204" pitchFamily="34" charset="0"/>
                <a:cs typeface="Arial" panose="020B0604020202020204" pitchFamily="34" charset="0"/>
              </a:rPr>
              <a:t> Recombination Deficiency) scores; mean HRD scores (</a:t>
            </a:r>
            <a:r>
              <a:rPr lang="en-US" sz="1000" dirty="0" err="1">
                <a:effectLst/>
                <a:latin typeface="Times New Roman" panose="02020603050405020304" pitchFamily="18" charset="0"/>
                <a:ea typeface="Calibri" panose="020F0502020204030204" pitchFamily="34" charset="0"/>
                <a:cs typeface="Arial" panose="020B0604020202020204" pitchFamily="34" charset="0"/>
              </a:rPr>
              <a:t>scarHRD</a:t>
            </a:r>
            <a:r>
              <a:rPr lang="en-US" sz="1000" dirty="0">
                <a:effectLst/>
                <a:latin typeface="Times New Roman" panose="02020603050405020304" pitchFamily="18" charset="0"/>
                <a:ea typeface="Calibri" panose="020F0502020204030204" pitchFamily="34" charset="0"/>
                <a:cs typeface="Arial" panose="020B0604020202020204" pitchFamily="34" charset="0"/>
              </a:rPr>
              <a:t>); absolute numbers of structural variants (SVs), including deletions (DEL), duplications (DUP), intrachromosomal rearrangements (ITX), and inversions (INV); relative expression levels of </a:t>
            </a:r>
            <a:r>
              <a:rPr lang="en-US" sz="1000" i="1" dirty="0">
                <a:effectLst/>
                <a:latin typeface="Times New Roman" panose="02020603050405020304" pitchFamily="18" charset="0"/>
                <a:ea typeface="Calibri" panose="020F0502020204030204" pitchFamily="34" charset="0"/>
                <a:cs typeface="Arial" panose="020B0604020202020204" pitchFamily="34" charset="0"/>
              </a:rPr>
              <a:t>PCNA </a:t>
            </a:r>
            <a:r>
              <a:rPr lang="en-US" sz="1000" dirty="0">
                <a:effectLst/>
                <a:latin typeface="Times New Roman" panose="02020603050405020304" pitchFamily="18" charset="0"/>
                <a:ea typeface="Calibri" panose="020F0502020204030204" pitchFamily="34" charset="0"/>
                <a:cs typeface="Arial" panose="020B0604020202020204" pitchFamily="34" charset="0"/>
              </a:rPr>
              <a:t>and</a:t>
            </a:r>
            <a:r>
              <a:rPr lang="en-US" sz="1000" i="1" dirty="0">
                <a:effectLst/>
                <a:latin typeface="Times New Roman" panose="02020603050405020304" pitchFamily="18" charset="0"/>
                <a:ea typeface="Calibri" panose="020F0502020204030204" pitchFamily="34" charset="0"/>
                <a:cs typeface="Arial" panose="020B0604020202020204" pitchFamily="34" charset="0"/>
              </a:rPr>
              <a:t> MCM3</a:t>
            </a:r>
            <a:r>
              <a:rPr lang="en-US" sz="1000" dirty="0">
                <a:effectLst/>
                <a:latin typeface="Times New Roman" panose="02020603050405020304" pitchFamily="18" charset="0"/>
                <a:ea typeface="Calibri" panose="020F0502020204030204" pitchFamily="34" charset="0"/>
                <a:cs typeface="Arial" panose="020B0604020202020204" pitchFamily="34" charset="0"/>
              </a:rPr>
              <a:t>; proportion of whole-genome loss-of-heterozygosity (LOH); number of predicted neoantigens and variants per </a:t>
            </a:r>
            <a:r>
              <a:rPr lang="en-US" sz="1000" dirty="0" err="1">
                <a:effectLst/>
                <a:latin typeface="Times New Roman" panose="02020603050405020304" pitchFamily="18" charset="0"/>
                <a:ea typeface="Calibri" panose="020F0502020204030204" pitchFamily="34" charset="0"/>
                <a:cs typeface="Arial" panose="020B0604020202020204" pitchFamily="34" charset="0"/>
              </a:rPr>
              <a:t>megabase</a:t>
            </a:r>
            <a:r>
              <a:rPr lang="en-US" sz="1000" dirty="0">
                <a:effectLst/>
                <a:latin typeface="Times New Roman" panose="02020603050405020304" pitchFamily="18" charset="0"/>
                <a:ea typeface="Calibri" panose="020F0502020204030204" pitchFamily="34" charset="0"/>
                <a:cs typeface="Arial" panose="020B0604020202020204" pitchFamily="34" charset="0"/>
              </a:rPr>
              <a:t> (Mb); age of patients at diagnosis; progression-free and overall survival; cancer cell purity and ploidy; absolute </a:t>
            </a:r>
            <a:r>
              <a:rPr lang="en-US" sz="1000" dirty="0" err="1">
                <a:effectLst/>
                <a:latin typeface="Times New Roman" panose="02020603050405020304" pitchFamily="18" charset="0"/>
                <a:ea typeface="Calibri" panose="020F0502020204030204" pitchFamily="34" charset="0"/>
                <a:cs typeface="Arial" panose="020B0604020202020204" pitchFamily="34" charset="0"/>
              </a:rPr>
              <a:t>CIBERSORTx</a:t>
            </a:r>
            <a:r>
              <a:rPr lang="en-US" sz="1000" dirty="0">
                <a:effectLst/>
                <a:latin typeface="Times New Roman" panose="02020603050405020304" pitchFamily="18" charset="0"/>
                <a:ea typeface="Calibri" panose="020F0502020204030204" pitchFamily="34" charset="0"/>
                <a:cs typeface="Arial" panose="020B0604020202020204" pitchFamily="34" charset="0"/>
              </a:rPr>
              <a:t> scores; proportion of Ki-67 positive tumor cells were available for </a:t>
            </a:r>
            <a:r>
              <a:rPr lang="en-US" sz="1000" i="1" dirty="0">
                <a:effectLst/>
                <a:latin typeface="Times New Roman" panose="02020603050405020304" pitchFamily="18" charset="0"/>
                <a:ea typeface="Calibri" panose="020F0502020204030204" pitchFamily="34" charset="0"/>
                <a:cs typeface="Arial" panose="020B0604020202020204" pitchFamily="34" charset="0"/>
              </a:rPr>
              <a:t>n</a:t>
            </a:r>
            <a:r>
              <a:rPr lang="en-US" sz="1000" dirty="0">
                <a:effectLst/>
                <a:latin typeface="Times New Roman" panose="02020603050405020304" pitchFamily="18" charset="0"/>
                <a:ea typeface="Calibri" panose="020F0502020204030204" pitchFamily="34" charset="0"/>
                <a:cs typeface="Arial" panose="020B0604020202020204" pitchFamily="34" charset="0"/>
              </a:rPr>
              <a:t> = 59 primary tumors as previously measured by immunohistochemistry. HRP, homologous recombination proficient.</a:t>
            </a:r>
            <a:endParaRPr lang="en-AU" sz="1000" dirty="0">
              <a:effectLst/>
              <a:latin typeface="Calibri" panose="020F0502020204030204" pitchFamily="34" charset="0"/>
              <a:ea typeface="Calibri" panose="020F0502020204030204" pitchFamily="34" charset="0"/>
              <a:cs typeface="Arial" panose="020B0604020202020204" pitchFamily="34" charset="0"/>
            </a:endParaRPr>
          </a:p>
          <a:p>
            <a:endParaRPr lang="en-AU" sz="1000" dirty="0"/>
          </a:p>
        </p:txBody>
      </p:sp>
    </p:spTree>
    <p:extLst>
      <p:ext uri="{BB962C8B-B14F-4D97-AF65-F5344CB8AC3E}">
        <p14:creationId xmlns:p14="http://schemas.microsoft.com/office/powerpoint/2010/main" val="111160667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10484</TotalTime>
  <Words>244</Words>
  <Application>Microsoft Macintosh PowerPoint</Application>
  <PresentationFormat>A4 Paper (210x297 mm)</PresentationFormat>
  <Paragraphs>1</Paragraphs>
  <Slides>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Calibri</vt:lpstr>
      <vt:lpstr>Calibri Light</vt:lpstr>
      <vt:lpstr>Times New Roman</vt:lpstr>
      <vt:lpstr>Office Theme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Garsed Dale</dc:creator>
  <cp:lastModifiedBy>Dale Garsed</cp:lastModifiedBy>
  <cp:revision>469</cp:revision>
  <dcterms:created xsi:type="dcterms:W3CDTF">2021-08-30T02:59:35Z</dcterms:created>
  <dcterms:modified xsi:type="dcterms:W3CDTF">2024-05-06T07:08:35Z</dcterms:modified>
</cp:coreProperties>
</file>