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2" r:id="rId2"/>
    <p:sldId id="320" r:id="rId3"/>
    <p:sldId id="317" r:id="rId4"/>
    <p:sldId id="318" r:id="rId5"/>
    <p:sldId id="319" r:id="rId6"/>
    <p:sldId id="323" r:id="rId7"/>
    <p:sldId id="324" r:id="rId8"/>
    <p:sldId id="305" r:id="rId9"/>
    <p:sldId id="284" r:id="rId10"/>
    <p:sldId id="299" r:id="rId11"/>
    <p:sldId id="285" r:id="rId12"/>
    <p:sldId id="306" r:id="rId13"/>
    <p:sldId id="286" r:id="rId14"/>
    <p:sldId id="287" r:id="rId15"/>
    <p:sldId id="321" r:id="rId16"/>
    <p:sldId id="288" r:id="rId17"/>
    <p:sldId id="322" r:id="rId18"/>
  </p:sldIdLst>
  <p:sldSz cx="6858000" cy="9906000" type="A4"/>
  <p:notesSz cx="6735763" cy="986631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91859" indent="17246" algn="l" rtl="0" eaLnBrk="0" fontAlgn="base" hangingPunct="0">
      <a:spcBef>
        <a:spcPct val="0"/>
      </a:spcBef>
      <a:spcAft>
        <a:spcPct val="0"/>
      </a:spcAft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184421" indent="34491" algn="l" rtl="0" eaLnBrk="0" fontAlgn="base" hangingPunct="0">
      <a:spcBef>
        <a:spcPct val="0"/>
      </a:spcBef>
      <a:spcAft>
        <a:spcPct val="0"/>
      </a:spcAft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276984" indent="51737" algn="l" rtl="0" eaLnBrk="0" fontAlgn="base" hangingPunct="0">
      <a:spcBef>
        <a:spcPct val="0"/>
      </a:spcBef>
      <a:spcAft>
        <a:spcPct val="0"/>
      </a:spcAft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369898" indent="68630" algn="l" rtl="0" eaLnBrk="0" fontAlgn="base" hangingPunct="0">
      <a:spcBef>
        <a:spcPct val="0"/>
      </a:spcBef>
      <a:spcAft>
        <a:spcPct val="0"/>
      </a:spcAft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506806" algn="l" defTabSz="202722" rtl="0" eaLnBrk="1" latinLnBrk="1" hangingPunct="1"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608167" algn="l" defTabSz="202722" rtl="0" eaLnBrk="1" latinLnBrk="1" hangingPunct="1"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709529" algn="l" defTabSz="202722" rtl="0" eaLnBrk="1" latinLnBrk="1" hangingPunct="1"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810890" algn="l" defTabSz="202722" rtl="0" eaLnBrk="1" latinLnBrk="1" hangingPunct="1">
      <a:defRPr kumimoji="1" sz="1862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7" userDrawn="1">
          <p15:clr>
            <a:srgbClr val="A4A3A4"/>
          </p15:clr>
        </p15:guide>
        <p15:guide id="2" orient="horz" pos="6240" userDrawn="1">
          <p15:clr>
            <a:srgbClr val="A4A3A4"/>
          </p15:clr>
        </p15:guide>
        <p15:guide id="3" orient="horz" pos="5479" userDrawn="1">
          <p15:clr>
            <a:srgbClr val="A4A3A4"/>
          </p15:clr>
        </p15:guide>
        <p15:guide id="4" orient="horz" pos="2440" userDrawn="1">
          <p15:clr>
            <a:srgbClr val="A4A3A4"/>
          </p15:clr>
        </p15:guide>
        <p15:guide id="5" pos="2115" userDrawn="1">
          <p15:clr>
            <a:srgbClr val="A4A3A4"/>
          </p15:clr>
        </p15:guide>
        <p15:guide id="6" pos="436" userDrawn="1">
          <p15:clr>
            <a:srgbClr val="A4A3A4"/>
          </p15:clr>
        </p15:guide>
        <p15:guide id="7" pos="2198" userDrawn="1">
          <p15:clr>
            <a:srgbClr val="A4A3A4"/>
          </p15:clr>
        </p15:guide>
        <p15:guide id="8" pos="38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4D4D4"/>
    <a:srgbClr val="808080"/>
    <a:srgbClr val="A0A0A4"/>
    <a:srgbClr val="D9D9D9"/>
    <a:srgbClr val="86A671"/>
    <a:srgbClr val="B0BEC9"/>
    <a:srgbClr val="79A364"/>
    <a:srgbClr val="F2F0E1"/>
    <a:srgbClr val="D4E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6086" autoAdjust="0"/>
  </p:normalViewPr>
  <p:slideViewPr>
    <p:cSldViewPr showGuides="1">
      <p:cViewPr>
        <p:scale>
          <a:sx n="200" d="100"/>
          <a:sy n="200" d="100"/>
        </p:scale>
        <p:origin x="450" y="-2736"/>
      </p:cViewPr>
      <p:guideLst>
        <p:guide orient="horz" pos="2167"/>
        <p:guide orient="horz" pos="6240"/>
        <p:guide orient="horz" pos="5479"/>
        <p:guide orient="horz" pos="2440"/>
        <p:guide pos="2115"/>
        <p:guide pos="436"/>
        <p:guide pos="2198"/>
        <p:guide pos="3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0" d="100"/>
          <a:sy n="60" d="100"/>
        </p:scale>
        <p:origin x="2778" y="90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wrap="square" lIns="90755" tIns="45378" rIns="90755" bIns="45378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627" y="0"/>
            <a:ext cx="2919565" cy="493868"/>
          </a:xfrm>
          <a:prstGeom prst="rect">
            <a:avLst/>
          </a:prstGeom>
        </p:spPr>
        <p:txBody>
          <a:bodyPr vert="horz" wrap="square" lIns="90755" tIns="45378" rIns="90755" bIns="45378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87E260FE-A088-428E-B815-EC34CE60E5D1}" type="datetimeFigureOut">
              <a:rPr lang="ko-KR" altLang="en-US"/>
              <a:pPr>
                <a:defRPr/>
              </a:pPr>
              <a:t>2022-12-29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0869"/>
            <a:ext cx="2919565" cy="493867"/>
          </a:xfrm>
          <a:prstGeom prst="rect">
            <a:avLst/>
          </a:prstGeom>
        </p:spPr>
        <p:txBody>
          <a:bodyPr vert="horz" wrap="square" lIns="90755" tIns="45378" rIns="90755" bIns="45378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627" y="9370869"/>
            <a:ext cx="2919565" cy="493867"/>
          </a:xfrm>
          <a:prstGeom prst="rect">
            <a:avLst/>
          </a:prstGeom>
        </p:spPr>
        <p:txBody>
          <a:bodyPr vert="horz" wrap="square" lIns="90755" tIns="45378" rIns="90755" bIns="45378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fld id="{1A2A879C-B5D2-48BC-97CC-86012346C40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60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wrap="square" lIns="90755" tIns="45378" rIns="90755" bIns="45378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27" y="0"/>
            <a:ext cx="2919565" cy="493868"/>
          </a:xfrm>
          <a:prstGeom prst="rect">
            <a:avLst/>
          </a:prstGeom>
        </p:spPr>
        <p:txBody>
          <a:bodyPr vert="horz" wrap="square" lIns="90755" tIns="45378" rIns="90755" bIns="45378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7B2F880-0AB6-47C4-80E7-EF50005DEC31}" type="datetimeFigureOut">
              <a:rPr lang="ko-KR" altLang="en-US"/>
              <a:pPr>
                <a:defRPr/>
              </a:pPr>
              <a:t>2022-12-29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0755" tIns="45378" rIns="90755" bIns="4537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63" y="4686224"/>
            <a:ext cx="5389240" cy="4440077"/>
          </a:xfrm>
          <a:prstGeom prst="rect">
            <a:avLst/>
          </a:prstGeom>
        </p:spPr>
        <p:txBody>
          <a:bodyPr vert="horz" wrap="square" lIns="90755" tIns="45378" rIns="90755" bIns="45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0869"/>
            <a:ext cx="2919565" cy="493867"/>
          </a:xfrm>
          <a:prstGeom prst="rect">
            <a:avLst/>
          </a:prstGeom>
        </p:spPr>
        <p:txBody>
          <a:bodyPr vert="horz" wrap="square" lIns="90755" tIns="45378" rIns="90755" bIns="45378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27" y="9370869"/>
            <a:ext cx="2919565" cy="493867"/>
          </a:xfrm>
          <a:prstGeom prst="rect">
            <a:avLst/>
          </a:prstGeom>
        </p:spPr>
        <p:txBody>
          <a:bodyPr vert="horz" wrap="square" lIns="90755" tIns="45378" rIns="90755" bIns="45378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fld id="{F6183457-7201-4213-91C2-1AAAF1931A7C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983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84421" rtl="0" eaLnBrk="0" fontAlgn="base" latinLnBrk="1" hangingPunct="0">
      <a:spcBef>
        <a:spcPct val="30000"/>
      </a:spcBef>
      <a:spcAft>
        <a:spcPct val="0"/>
      </a:spcAft>
      <a:defRPr sz="244" kern="1200">
        <a:solidFill>
          <a:schemeClr val="tx1"/>
        </a:solidFill>
        <a:latin typeface="+mn-lt"/>
        <a:ea typeface="+mn-ea"/>
        <a:cs typeface="맑은 고딕" charset="0"/>
      </a:defRPr>
    </a:lvl1pPr>
    <a:lvl2pPr marL="91859" algn="l" defTabSz="184421" rtl="0" eaLnBrk="0" fontAlgn="base" latinLnBrk="1" hangingPunct="0">
      <a:spcBef>
        <a:spcPct val="30000"/>
      </a:spcBef>
      <a:spcAft>
        <a:spcPct val="0"/>
      </a:spcAft>
      <a:defRPr sz="244" kern="1200">
        <a:solidFill>
          <a:schemeClr val="tx1"/>
        </a:solidFill>
        <a:latin typeface="+mn-lt"/>
        <a:ea typeface="+mn-ea"/>
        <a:cs typeface="맑은 고딕" charset="0"/>
      </a:defRPr>
    </a:lvl2pPr>
    <a:lvl3pPr marL="184421" algn="l" defTabSz="184421" rtl="0" eaLnBrk="0" fontAlgn="base" latinLnBrk="1" hangingPunct="0">
      <a:spcBef>
        <a:spcPct val="30000"/>
      </a:spcBef>
      <a:spcAft>
        <a:spcPct val="0"/>
      </a:spcAft>
      <a:defRPr sz="244" kern="1200">
        <a:solidFill>
          <a:schemeClr val="tx1"/>
        </a:solidFill>
        <a:latin typeface="+mn-lt"/>
        <a:ea typeface="+mn-ea"/>
        <a:cs typeface="맑은 고딕" charset="0"/>
      </a:defRPr>
    </a:lvl3pPr>
    <a:lvl4pPr marL="276984" algn="l" defTabSz="184421" rtl="0" eaLnBrk="0" fontAlgn="base" latinLnBrk="1" hangingPunct="0">
      <a:spcBef>
        <a:spcPct val="30000"/>
      </a:spcBef>
      <a:spcAft>
        <a:spcPct val="0"/>
      </a:spcAft>
      <a:defRPr sz="244" kern="1200">
        <a:solidFill>
          <a:schemeClr val="tx1"/>
        </a:solidFill>
        <a:latin typeface="+mn-lt"/>
        <a:ea typeface="+mn-ea"/>
        <a:cs typeface="맑은 고딕" charset="0"/>
      </a:defRPr>
    </a:lvl4pPr>
    <a:lvl5pPr marL="369898" algn="l" defTabSz="184421" rtl="0" eaLnBrk="0" fontAlgn="base" latinLnBrk="1" hangingPunct="0">
      <a:spcBef>
        <a:spcPct val="30000"/>
      </a:spcBef>
      <a:spcAft>
        <a:spcPct val="0"/>
      </a:spcAft>
      <a:defRPr sz="244" kern="1200">
        <a:solidFill>
          <a:schemeClr val="tx1"/>
        </a:solidFill>
        <a:latin typeface="+mn-lt"/>
        <a:ea typeface="+mn-ea"/>
        <a:cs typeface="맑은 고딕" charset="0"/>
      </a:defRPr>
    </a:lvl5pPr>
    <a:lvl6pPr marL="462661" algn="l" defTabSz="185065" rtl="0" eaLnBrk="1" latinLnBrk="1" hangingPunct="1">
      <a:defRPr sz="244" kern="1200">
        <a:solidFill>
          <a:schemeClr val="tx1"/>
        </a:solidFill>
        <a:latin typeface="+mn-lt"/>
        <a:ea typeface="+mn-ea"/>
        <a:cs typeface="+mn-cs"/>
      </a:defRPr>
    </a:lvl6pPr>
    <a:lvl7pPr marL="555194" algn="l" defTabSz="185065" rtl="0" eaLnBrk="1" latinLnBrk="1" hangingPunct="1">
      <a:defRPr sz="244" kern="1200">
        <a:solidFill>
          <a:schemeClr val="tx1"/>
        </a:solidFill>
        <a:latin typeface="+mn-lt"/>
        <a:ea typeface="+mn-ea"/>
        <a:cs typeface="+mn-cs"/>
      </a:defRPr>
    </a:lvl7pPr>
    <a:lvl8pPr marL="647726" algn="l" defTabSz="185065" rtl="0" eaLnBrk="1" latinLnBrk="1" hangingPunct="1">
      <a:defRPr sz="244" kern="1200">
        <a:solidFill>
          <a:schemeClr val="tx1"/>
        </a:solidFill>
        <a:latin typeface="+mn-lt"/>
        <a:ea typeface="+mn-ea"/>
        <a:cs typeface="+mn-cs"/>
      </a:defRPr>
    </a:lvl8pPr>
    <a:lvl9pPr marL="740258" algn="l" defTabSz="185065" rtl="0" eaLnBrk="1" latinLnBrk="1" hangingPunct="1">
      <a:defRPr sz="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17" y="3077340"/>
            <a:ext cx="5829366" cy="21232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634" y="5613237"/>
            <a:ext cx="4800733" cy="2531755"/>
          </a:xfrm>
        </p:spPr>
        <p:txBody>
          <a:bodyPr/>
          <a:lstStyle>
            <a:lvl1pPr marL="0" indent="0" algn="ctr">
              <a:buNone/>
              <a:defRPr/>
            </a:lvl1pPr>
            <a:lvl2pPr marL="88317" indent="0" algn="ctr">
              <a:buNone/>
              <a:defRPr/>
            </a:lvl2pPr>
            <a:lvl3pPr marL="176634" indent="0" algn="ctr">
              <a:buNone/>
              <a:defRPr/>
            </a:lvl3pPr>
            <a:lvl4pPr marL="264950" indent="0" algn="ctr">
              <a:buNone/>
              <a:defRPr/>
            </a:lvl4pPr>
            <a:lvl5pPr marL="353267" indent="0" algn="ctr">
              <a:buNone/>
              <a:defRPr/>
            </a:lvl5pPr>
            <a:lvl6pPr marL="441584" indent="0" algn="ctr">
              <a:buNone/>
              <a:defRPr/>
            </a:lvl6pPr>
            <a:lvl7pPr marL="529901" indent="0" algn="ctr">
              <a:buNone/>
              <a:defRPr/>
            </a:lvl7pPr>
            <a:lvl8pPr marL="618217" indent="0" algn="ctr">
              <a:buNone/>
              <a:defRPr/>
            </a:lvl8pPr>
            <a:lvl9pPr marL="706534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ADE38-AB1E-450D-8EFB-05C8648A49A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92709F-35DC-4A3F-ADD8-60887C25F1B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84" y="396857"/>
            <a:ext cx="1542950" cy="84518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67" y="396857"/>
            <a:ext cx="4603653" cy="845186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09F4A-076C-49CC-BB5A-DD52EE2DEFD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31515F-A33B-4FC4-B966-EAC356CE267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638" y="6365534"/>
            <a:ext cx="5829366" cy="1967344"/>
          </a:xfrm>
        </p:spPr>
        <p:txBody>
          <a:bodyPr anchor="t"/>
          <a:lstStyle>
            <a:lvl1pPr algn="l">
              <a:defRPr sz="783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638" y="4198632"/>
            <a:ext cx="5829366" cy="2166902"/>
          </a:xfrm>
        </p:spPr>
        <p:txBody>
          <a:bodyPr anchor="b"/>
          <a:lstStyle>
            <a:lvl1pPr marL="0" indent="0">
              <a:buNone/>
              <a:defRPr sz="381"/>
            </a:lvl1pPr>
            <a:lvl2pPr marL="88317" indent="0">
              <a:buNone/>
              <a:defRPr sz="339"/>
            </a:lvl2pPr>
            <a:lvl3pPr marL="176634" indent="0">
              <a:buNone/>
              <a:defRPr sz="296"/>
            </a:lvl3pPr>
            <a:lvl4pPr marL="264950" indent="0">
              <a:buNone/>
              <a:defRPr sz="275"/>
            </a:lvl4pPr>
            <a:lvl5pPr marL="353267" indent="0">
              <a:buNone/>
              <a:defRPr sz="275"/>
            </a:lvl5pPr>
            <a:lvl6pPr marL="441584" indent="0">
              <a:buNone/>
              <a:defRPr sz="275"/>
            </a:lvl6pPr>
            <a:lvl7pPr marL="529901" indent="0">
              <a:buNone/>
              <a:defRPr sz="275"/>
            </a:lvl7pPr>
            <a:lvl8pPr marL="618217" indent="0">
              <a:buNone/>
              <a:defRPr sz="275"/>
            </a:lvl8pPr>
            <a:lvl9pPr marL="706534" indent="0">
              <a:buNone/>
              <a:defRPr sz="2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2A6DCA-3D82-4192-9935-557E9CD5A6F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66" y="2311488"/>
            <a:ext cx="3073169" cy="6537229"/>
          </a:xfrm>
        </p:spPr>
        <p:txBody>
          <a:bodyPr/>
          <a:lstStyle>
            <a:lvl1pPr>
              <a:defRPr sz="550"/>
            </a:lvl1pPr>
            <a:lvl2pPr>
              <a:defRPr sz="466"/>
            </a:lvl2pPr>
            <a:lvl3pPr>
              <a:defRPr sz="381"/>
            </a:lvl3pPr>
            <a:lvl4pPr>
              <a:defRPr sz="339"/>
            </a:lvl4pPr>
            <a:lvl5pPr>
              <a:defRPr sz="339"/>
            </a:lvl5pPr>
            <a:lvl6pPr>
              <a:defRPr sz="339"/>
            </a:lvl6pPr>
            <a:lvl7pPr>
              <a:defRPr sz="339"/>
            </a:lvl7pPr>
            <a:lvl8pPr>
              <a:defRPr sz="339"/>
            </a:lvl8pPr>
            <a:lvl9pPr>
              <a:defRPr sz="339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41600" y="2311488"/>
            <a:ext cx="3073434" cy="6537229"/>
          </a:xfrm>
        </p:spPr>
        <p:txBody>
          <a:bodyPr/>
          <a:lstStyle>
            <a:lvl1pPr>
              <a:defRPr sz="550"/>
            </a:lvl1pPr>
            <a:lvl2pPr>
              <a:defRPr sz="466"/>
            </a:lvl2pPr>
            <a:lvl3pPr>
              <a:defRPr sz="381"/>
            </a:lvl3pPr>
            <a:lvl4pPr>
              <a:defRPr sz="339"/>
            </a:lvl4pPr>
            <a:lvl5pPr>
              <a:defRPr sz="339"/>
            </a:lvl5pPr>
            <a:lvl6pPr>
              <a:defRPr sz="339"/>
            </a:lvl6pPr>
            <a:lvl7pPr>
              <a:defRPr sz="339"/>
            </a:lvl7pPr>
            <a:lvl8pPr>
              <a:defRPr sz="339"/>
            </a:lvl8pPr>
            <a:lvl9pPr>
              <a:defRPr sz="339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A033B-E12C-40CF-8827-3D6B5868B1A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67" y="2217357"/>
            <a:ext cx="3030199" cy="923993"/>
          </a:xfrm>
        </p:spPr>
        <p:txBody>
          <a:bodyPr anchor="b"/>
          <a:lstStyle>
            <a:lvl1pPr marL="0" indent="0">
              <a:buNone/>
              <a:defRPr sz="466" b="1"/>
            </a:lvl1pPr>
            <a:lvl2pPr marL="88317" indent="0">
              <a:buNone/>
              <a:defRPr sz="381" b="1"/>
            </a:lvl2pPr>
            <a:lvl3pPr marL="176634" indent="0">
              <a:buNone/>
              <a:defRPr sz="339" b="1"/>
            </a:lvl3pPr>
            <a:lvl4pPr marL="264950" indent="0">
              <a:buNone/>
              <a:defRPr sz="296" b="1"/>
            </a:lvl4pPr>
            <a:lvl5pPr marL="353267" indent="0">
              <a:buNone/>
              <a:defRPr sz="296" b="1"/>
            </a:lvl5pPr>
            <a:lvl6pPr marL="441584" indent="0">
              <a:buNone/>
              <a:defRPr sz="296" b="1"/>
            </a:lvl6pPr>
            <a:lvl7pPr marL="529901" indent="0">
              <a:buNone/>
              <a:defRPr sz="296" b="1"/>
            </a:lvl7pPr>
            <a:lvl8pPr marL="618217" indent="0">
              <a:buNone/>
              <a:defRPr sz="296" b="1"/>
            </a:lvl8pPr>
            <a:lvl9pPr marL="706534" indent="0">
              <a:buNone/>
              <a:defRPr sz="296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67" y="3141350"/>
            <a:ext cx="3030199" cy="5707368"/>
          </a:xfrm>
        </p:spPr>
        <p:txBody>
          <a:bodyPr/>
          <a:lstStyle>
            <a:lvl1pPr>
              <a:defRPr sz="466"/>
            </a:lvl1pPr>
            <a:lvl2pPr>
              <a:defRPr sz="381"/>
            </a:lvl2pPr>
            <a:lvl3pPr>
              <a:defRPr sz="339"/>
            </a:lvl3pPr>
            <a:lvl4pPr>
              <a:defRPr sz="296"/>
            </a:lvl4pPr>
            <a:lvl5pPr>
              <a:defRPr sz="296"/>
            </a:lvl5pPr>
            <a:lvl6pPr>
              <a:defRPr sz="296"/>
            </a:lvl6pPr>
            <a:lvl7pPr>
              <a:defRPr sz="296"/>
            </a:lvl7pPr>
            <a:lvl8pPr>
              <a:defRPr sz="296"/>
            </a:lvl8pPr>
            <a:lvl9pPr>
              <a:defRPr sz="29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4" y="2217357"/>
            <a:ext cx="3031260" cy="923993"/>
          </a:xfrm>
        </p:spPr>
        <p:txBody>
          <a:bodyPr anchor="b"/>
          <a:lstStyle>
            <a:lvl1pPr marL="0" indent="0">
              <a:buNone/>
              <a:defRPr sz="466" b="1"/>
            </a:lvl1pPr>
            <a:lvl2pPr marL="88317" indent="0">
              <a:buNone/>
              <a:defRPr sz="381" b="1"/>
            </a:lvl2pPr>
            <a:lvl3pPr marL="176634" indent="0">
              <a:buNone/>
              <a:defRPr sz="339" b="1"/>
            </a:lvl3pPr>
            <a:lvl4pPr marL="264950" indent="0">
              <a:buNone/>
              <a:defRPr sz="296" b="1"/>
            </a:lvl4pPr>
            <a:lvl5pPr marL="353267" indent="0">
              <a:buNone/>
              <a:defRPr sz="296" b="1"/>
            </a:lvl5pPr>
            <a:lvl6pPr marL="441584" indent="0">
              <a:buNone/>
              <a:defRPr sz="296" b="1"/>
            </a:lvl6pPr>
            <a:lvl7pPr marL="529901" indent="0">
              <a:buNone/>
              <a:defRPr sz="296" b="1"/>
            </a:lvl7pPr>
            <a:lvl8pPr marL="618217" indent="0">
              <a:buNone/>
              <a:defRPr sz="296" b="1"/>
            </a:lvl8pPr>
            <a:lvl9pPr marL="706534" indent="0">
              <a:buNone/>
              <a:defRPr sz="296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4" y="3141350"/>
            <a:ext cx="3031260" cy="5707368"/>
          </a:xfrm>
        </p:spPr>
        <p:txBody>
          <a:bodyPr/>
          <a:lstStyle>
            <a:lvl1pPr>
              <a:defRPr sz="466"/>
            </a:lvl1pPr>
            <a:lvl2pPr>
              <a:defRPr sz="381"/>
            </a:lvl2pPr>
            <a:lvl3pPr>
              <a:defRPr sz="339"/>
            </a:lvl3pPr>
            <a:lvl4pPr>
              <a:defRPr sz="296"/>
            </a:lvl4pPr>
            <a:lvl5pPr>
              <a:defRPr sz="296"/>
            </a:lvl5pPr>
            <a:lvl6pPr>
              <a:defRPr sz="296"/>
            </a:lvl6pPr>
            <a:lvl7pPr>
              <a:defRPr sz="296"/>
            </a:lvl7pPr>
            <a:lvl8pPr>
              <a:defRPr sz="296"/>
            </a:lvl8pPr>
            <a:lvl9pPr>
              <a:defRPr sz="29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F9B2D1-E13A-430E-AA96-2D4B20CA180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9F931-24FA-468E-9984-8A42B0AD921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696987-7382-4BE4-A157-B0CCFAB33F8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66" y="394222"/>
            <a:ext cx="2256204" cy="1678549"/>
          </a:xfrm>
        </p:spPr>
        <p:txBody>
          <a:bodyPr anchor="b"/>
          <a:lstStyle>
            <a:lvl1pPr algn="l">
              <a:defRPr sz="381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397" y="394222"/>
            <a:ext cx="3833637" cy="8454495"/>
          </a:xfrm>
        </p:spPr>
        <p:txBody>
          <a:bodyPr/>
          <a:lstStyle>
            <a:lvl1pPr>
              <a:defRPr sz="614"/>
            </a:lvl1pPr>
            <a:lvl2pPr>
              <a:defRPr sz="550"/>
            </a:lvl2pPr>
            <a:lvl3pPr>
              <a:defRPr sz="466"/>
            </a:lvl3pPr>
            <a:lvl4pPr>
              <a:defRPr sz="381"/>
            </a:lvl4pPr>
            <a:lvl5pPr>
              <a:defRPr sz="381"/>
            </a:lvl5pPr>
            <a:lvl6pPr>
              <a:defRPr sz="381"/>
            </a:lvl6pPr>
            <a:lvl7pPr>
              <a:defRPr sz="381"/>
            </a:lvl7pPr>
            <a:lvl8pPr>
              <a:defRPr sz="381"/>
            </a:lvl8pPr>
            <a:lvl9pPr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66" y="2072771"/>
            <a:ext cx="2256204" cy="6775946"/>
          </a:xfrm>
        </p:spPr>
        <p:txBody>
          <a:bodyPr/>
          <a:lstStyle>
            <a:lvl1pPr marL="0" indent="0">
              <a:buNone/>
              <a:defRPr sz="275"/>
            </a:lvl1pPr>
            <a:lvl2pPr marL="88317" indent="0">
              <a:buNone/>
              <a:defRPr sz="233"/>
            </a:lvl2pPr>
            <a:lvl3pPr marL="176634" indent="0">
              <a:buNone/>
              <a:defRPr sz="190"/>
            </a:lvl3pPr>
            <a:lvl4pPr marL="264950" indent="0">
              <a:buNone/>
              <a:defRPr sz="190"/>
            </a:lvl4pPr>
            <a:lvl5pPr marL="353267" indent="0">
              <a:buNone/>
              <a:defRPr sz="190"/>
            </a:lvl5pPr>
            <a:lvl6pPr marL="441584" indent="0">
              <a:buNone/>
              <a:defRPr sz="190"/>
            </a:lvl6pPr>
            <a:lvl7pPr marL="529901" indent="0">
              <a:buNone/>
              <a:defRPr sz="190"/>
            </a:lvl7pPr>
            <a:lvl8pPr marL="618217" indent="0">
              <a:buNone/>
              <a:defRPr sz="190"/>
            </a:lvl8pPr>
            <a:lvl9pPr marL="706534" indent="0">
              <a:buNone/>
              <a:defRPr sz="19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D0EA2-9644-4095-B9B3-ECB8F32B560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79" y="6934087"/>
            <a:ext cx="4114800" cy="818566"/>
          </a:xfrm>
        </p:spPr>
        <p:txBody>
          <a:bodyPr anchor="b"/>
          <a:lstStyle>
            <a:lvl1pPr algn="l">
              <a:defRPr sz="381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79" y="885211"/>
            <a:ext cx="4114800" cy="5943449"/>
          </a:xfrm>
        </p:spPr>
        <p:txBody>
          <a:bodyPr/>
          <a:lstStyle>
            <a:lvl1pPr marL="0" indent="0">
              <a:buNone/>
              <a:defRPr sz="614"/>
            </a:lvl1pPr>
            <a:lvl2pPr marL="88317" indent="0">
              <a:buNone/>
              <a:defRPr sz="550"/>
            </a:lvl2pPr>
            <a:lvl3pPr marL="176634" indent="0">
              <a:buNone/>
              <a:defRPr sz="466"/>
            </a:lvl3pPr>
            <a:lvl4pPr marL="264950" indent="0">
              <a:buNone/>
              <a:defRPr sz="381"/>
            </a:lvl4pPr>
            <a:lvl5pPr marL="353267" indent="0">
              <a:buNone/>
              <a:defRPr sz="381"/>
            </a:lvl5pPr>
            <a:lvl6pPr marL="441584" indent="0">
              <a:buNone/>
              <a:defRPr sz="381"/>
            </a:lvl6pPr>
            <a:lvl7pPr marL="529901" indent="0">
              <a:buNone/>
              <a:defRPr sz="381"/>
            </a:lvl7pPr>
            <a:lvl8pPr marL="618217" indent="0">
              <a:buNone/>
              <a:defRPr sz="381"/>
            </a:lvl8pPr>
            <a:lvl9pPr marL="706534" indent="0">
              <a:buNone/>
              <a:defRPr sz="381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79" y="7752653"/>
            <a:ext cx="4114800" cy="1162710"/>
          </a:xfrm>
        </p:spPr>
        <p:txBody>
          <a:bodyPr/>
          <a:lstStyle>
            <a:lvl1pPr marL="0" indent="0">
              <a:buNone/>
              <a:defRPr sz="275"/>
            </a:lvl1pPr>
            <a:lvl2pPr marL="88317" indent="0">
              <a:buNone/>
              <a:defRPr sz="233"/>
            </a:lvl2pPr>
            <a:lvl3pPr marL="176634" indent="0">
              <a:buNone/>
              <a:defRPr sz="190"/>
            </a:lvl3pPr>
            <a:lvl4pPr marL="264950" indent="0">
              <a:buNone/>
              <a:defRPr sz="190"/>
            </a:lvl4pPr>
            <a:lvl5pPr marL="353267" indent="0">
              <a:buNone/>
              <a:defRPr sz="190"/>
            </a:lvl5pPr>
            <a:lvl6pPr marL="441584" indent="0">
              <a:buNone/>
              <a:defRPr sz="190"/>
            </a:lvl6pPr>
            <a:lvl7pPr marL="529901" indent="0">
              <a:buNone/>
              <a:defRPr sz="190"/>
            </a:lvl7pPr>
            <a:lvl8pPr marL="618217" indent="0">
              <a:buNone/>
              <a:defRPr sz="190"/>
            </a:lvl8pPr>
            <a:lvl9pPr marL="706534" indent="0">
              <a:buNone/>
              <a:defRPr sz="19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046FE-5871-4019-B4D2-7D0534926A4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035" y="396735"/>
            <a:ext cx="6171931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1985" tIns="215992" rIns="431985" bIns="2159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3035" y="2311255"/>
            <a:ext cx="6171931" cy="653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1985" tIns="215992" rIns="431985" bIns="2159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035" y="9020808"/>
            <a:ext cx="1600267" cy="6879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31985" tIns="215992" rIns="431985" bIns="215992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397" smtClean="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17" y="9020808"/>
            <a:ext cx="2171767" cy="6879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31985" tIns="215992" rIns="431985" bIns="215992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397" smtClean="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699" y="9020808"/>
            <a:ext cx="1600267" cy="6879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31985" tIns="215992" rIns="431985" bIns="215992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97"/>
            </a:lvl1pPr>
          </a:lstStyle>
          <a:p>
            <a:fld id="{CCAD3CD0-F1D1-4BE5-87A0-6FC2A49BD1A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025" rtl="0" eaLnBrk="0" fontAlgn="base" latinLnBrk="1" hangingPunct="0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+mj-lt"/>
          <a:ea typeface="+mj-ea"/>
          <a:cs typeface="굴림" charset="0"/>
        </a:defRPr>
      </a:lvl1pPr>
      <a:lvl2pPr algn="ctr" defTabSz="914025" rtl="0" eaLnBrk="0" fontAlgn="base" latinLnBrk="1" hangingPunct="0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  <a:cs typeface="굴림" charset="0"/>
        </a:defRPr>
      </a:lvl2pPr>
      <a:lvl3pPr algn="ctr" defTabSz="914025" rtl="0" eaLnBrk="0" fontAlgn="base" latinLnBrk="1" hangingPunct="0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  <a:cs typeface="굴림" charset="0"/>
        </a:defRPr>
      </a:lvl3pPr>
      <a:lvl4pPr algn="ctr" defTabSz="914025" rtl="0" eaLnBrk="0" fontAlgn="base" latinLnBrk="1" hangingPunct="0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  <a:cs typeface="굴림" charset="0"/>
        </a:defRPr>
      </a:lvl4pPr>
      <a:lvl5pPr algn="ctr" defTabSz="914025" rtl="0" eaLnBrk="0" fontAlgn="base" latinLnBrk="1" hangingPunct="0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  <a:cs typeface="굴림" charset="0"/>
        </a:defRPr>
      </a:lvl5pPr>
      <a:lvl6pPr marL="88317" algn="ctr" defTabSz="914140" rtl="0" fontAlgn="base" latinLnBrk="1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176634" algn="ctr" defTabSz="914140" rtl="0" fontAlgn="base" latinLnBrk="1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264950" algn="ctr" defTabSz="914140" rtl="0" fontAlgn="base" latinLnBrk="1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353267" algn="ctr" defTabSz="914140" rtl="0" fontAlgn="base" latinLnBrk="1">
        <a:spcBef>
          <a:spcPct val="0"/>
        </a:spcBef>
        <a:spcAft>
          <a:spcPct val="0"/>
        </a:spcAft>
        <a:defRPr kumimoji="1" sz="4401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297" indent="-342297" algn="l" defTabSz="914025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16">
          <a:solidFill>
            <a:schemeClr val="tx1"/>
          </a:solidFill>
          <a:latin typeface="+mn-lt"/>
          <a:ea typeface="+mn-ea"/>
          <a:cs typeface="굴림" charset="0"/>
        </a:defRPr>
      </a:lvl1pPr>
      <a:lvl2pPr marL="742372" indent="-285528" algn="l" defTabSz="914025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793">
          <a:solidFill>
            <a:schemeClr val="tx1"/>
          </a:solidFill>
          <a:latin typeface="+mn-lt"/>
          <a:ea typeface="+mn-ea"/>
          <a:cs typeface="굴림" charset="0"/>
        </a:defRPr>
      </a:lvl2pPr>
      <a:lvl3pPr marL="1142111" indent="-228086" algn="l" defTabSz="914025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12">
          <a:solidFill>
            <a:schemeClr val="tx1"/>
          </a:solidFill>
          <a:latin typeface="+mn-lt"/>
          <a:ea typeface="+mn-ea"/>
          <a:cs typeface="굴림" charset="0"/>
        </a:defRPr>
      </a:lvl3pPr>
      <a:lvl4pPr marL="1599291" indent="-228086" algn="l" defTabSz="914025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10">
          <a:solidFill>
            <a:schemeClr val="tx1"/>
          </a:solidFill>
          <a:latin typeface="+mn-lt"/>
          <a:ea typeface="+mn-ea"/>
          <a:cs typeface="굴림" charset="0"/>
        </a:defRPr>
      </a:lvl4pPr>
      <a:lvl5pPr marL="2056472" indent="-228086" algn="l" defTabSz="914025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10">
          <a:solidFill>
            <a:schemeClr val="tx1"/>
          </a:solidFill>
          <a:latin typeface="+mn-lt"/>
          <a:ea typeface="+mn-ea"/>
          <a:cs typeface="굴림" charset="0"/>
        </a:defRPr>
      </a:lvl5pPr>
      <a:lvl6pPr marL="2145055" indent="-228458" algn="l" defTabSz="914140" rtl="0" fontAlgn="base" latinLnBrk="1">
        <a:spcBef>
          <a:spcPct val="20000"/>
        </a:spcBef>
        <a:spcAft>
          <a:spcPct val="0"/>
        </a:spcAft>
        <a:buChar char="»"/>
        <a:defRPr kumimoji="1" sz="2010">
          <a:solidFill>
            <a:schemeClr val="tx1"/>
          </a:solidFill>
          <a:latin typeface="+mn-lt"/>
          <a:ea typeface="+mn-ea"/>
        </a:defRPr>
      </a:lvl6pPr>
      <a:lvl7pPr marL="2233372" indent="-228458" algn="l" defTabSz="914140" rtl="0" fontAlgn="base" latinLnBrk="1">
        <a:spcBef>
          <a:spcPct val="20000"/>
        </a:spcBef>
        <a:spcAft>
          <a:spcPct val="0"/>
        </a:spcAft>
        <a:buChar char="»"/>
        <a:defRPr kumimoji="1" sz="2010">
          <a:solidFill>
            <a:schemeClr val="tx1"/>
          </a:solidFill>
          <a:latin typeface="+mn-lt"/>
          <a:ea typeface="+mn-ea"/>
        </a:defRPr>
      </a:lvl7pPr>
      <a:lvl8pPr marL="2321689" indent="-228458" algn="l" defTabSz="914140" rtl="0" fontAlgn="base" latinLnBrk="1">
        <a:spcBef>
          <a:spcPct val="20000"/>
        </a:spcBef>
        <a:spcAft>
          <a:spcPct val="0"/>
        </a:spcAft>
        <a:buChar char="»"/>
        <a:defRPr kumimoji="1" sz="2010">
          <a:solidFill>
            <a:schemeClr val="tx1"/>
          </a:solidFill>
          <a:latin typeface="+mn-lt"/>
          <a:ea typeface="+mn-ea"/>
        </a:defRPr>
      </a:lvl8pPr>
      <a:lvl9pPr marL="2410006" indent="-228458" algn="l" defTabSz="914140" rtl="0" fontAlgn="base" latinLnBrk="1">
        <a:spcBef>
          <a:spcPct val="20000"/>
        </a:spcBef>
        <a:spcAft>
          <a:spcPct val="0"/>
        </a:spcAft>
        <a:buChar char="»"/>
        <a:defRPr kumimoji="1" sz="201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1pPr>
      <a:lvl2pPr marL="88317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2pPr>
      <a:lvl3pPr marL="176634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3pPr>
      <a:lvl4pPr marL="264950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4pPr>
      <a:lvl5pPr marL="353267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5pPr>
      <a:lvl6pPr marL="441584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6pPr>
      <a:lvl7pPr marL="529901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7pPr>
      <a:lvl8pPr marL="618217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8pPr>
      <a:lvl9pPr marL="706534" algn="l" defTabSz="176634" rtl="0" eaLnBrk="1" latinLnBrk="1" hangingPunct="1">
        <a:defRPr sz="3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7.emf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image" Target="../media/image71.png"/><Relationship Id="rId3" Type="http://schemas.openxmlformats.org/officeDocument/2006/relationships/image" Target="../media/image49.png"/><Relationship Id="rId21" Type="http://schemas.microsoft.com/office/2007/relationships/hdphoto" Target="../media/hdphoto4.wdp"/><Relationship Id="rId34" Type="http://schemas.openxmlformats.org/officeDocument/2006/relationships/image" Target="../media/image48.emf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70.png"/><Relationship Id="rId3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4.png"/><Relationship Id="rId1" Type="http://schemas.openxmlformats.org/officeDocument/2006/relationships/vmlDrawing" Target="../drawings/vmlDrawing7.v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69.png"/><Relationship Id="rId32" Type="http://schemas.openxmlformats.org/officeDocument/2006/relationships/image" Target="../media/image7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8.png"/><Relationship Id="rId28" Type="http://schemas.openxmlformats.org/officeDocument/2006/relationships/image" Target="../media/image73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31" Type="http://schemas.openxmlformats.org/officeDocument/2006/relationships/image" Target="../media/image7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7.png"/><Relationship Id="rId27" Type="http://schemas.openxmlformats.org/officeDocument/2006/relationships/image" Target="../media/image72.png"/><Relationship Id="rId30" Type="http://schemas.openxmlformats.org/officeDocument/2006/relationships/image" Target="../media/image75.png"/><Relationship Id="rId8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80.pn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78.e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3.png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oleObject" Target="../embeddings/oleObject7.bin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microsoft.com/office/2007/relationships/hdphoto" Target="../media/hdphoto2.wdp"/><Relationship Id="rId11" Type="http://schemas.openxmlformats.org/officeDocument/2006/relationships/oleObject" Target="../embeddings/oleObject6.bin"/><Relationship Id="rId5" Type="http://schemas.openxmlformats.org/officeDocument/2006/relationships/image" Target="../media/image20.png"/><Relationship Id="rId10" Type="http://schemas.openxmlformats.org/officeDocument/2006/relationships/image" Target="../media/image16.emf"/><Relationship Id="rId4" Type="http://schemas.microsoft.com/office/2007/relationships/hdphoto" Target="../media/hdphoto1.wdp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24.emf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png"/><Relationship Id="rId11" Type="http://schemas.openxmlformats.org/officeDocument/2006/relationships/image" Target="../media/image23.emf"/><Relationship Id="rId5" Type="http://schemas.openxmlformats.org/officeDocument/2006/relationships/image" Target="../media/image27.pn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26.png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63" y="6210523"/>
            <a:ext cx="67976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S1.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PVX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virion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-mediated gene expression using PVX-GFP on pepper accessions (CM334 and ECW) and </a:t>
            </a:r>
            <a:r>
              <a:rPr kumimoji="0"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Nicotiana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kumimoji="0"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benthamiana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 Systemic leaves of PVX-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-expressed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N. </a:t>
            </a:r>
            <a:r>
              <a:rPr kumimoji="0"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benthamiana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at 10 dpi (via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agroinfiltration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), and PVX-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GFP-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inoculated leaves of CM334 and ECW30R pepper at 6 dpi. GFP signal was merely observed in CM334 while clear and intensive signal was observed in ECW and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N. </a:t>
            </a:r>
            <a:r>
              <a:rPr kumimoji="0"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benthamiana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endParaRPr kumimoji="0" lang="ko-KR" altLang="en-US" sz="12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b="2896"/>
          <a:stretch/>
        </p:blipFill>
        <p:spPr>
          <a:xfrm rot="10800000">
            <a:off x="2426187" y="3940342"/>
            <a:ext cx="997179" cy="134361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b="4309"/>
          <a:stretch/>
        </p:blipFill>
        <p:spPr>
          <a:xfrm rot="10800000">
            <a:off x="3443287" y="3940343"/>
            <a:ext cx="974944" cy="13436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6186" y="1424608"/>
            <a:ext cx="997185" cy="121051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3289" y="1424608"/>
            <a:ext cx="974942" cy="121000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6"/>
          <a:srcRect l="5112" r="3994"/>
          <a:stretch/>
        </p:blipFill>
        <p:spPr>
          <a:xfrm>
            <a:off x="2426188" y="2659898"/>
            <a:ext cx="994055" cy="1261847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7"/>
          <a:srcRect r="4760"/>
          <a:stretch/>
        </p:blipFill>
        <p:spPr>
          <a:xfrm>
            <a:off x="3443314" y="2657926"/>
            <a:ext cx="974918" cy="12564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1895453" y="3170730"/>
            <a:ext cx="5565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CM334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946747" y="4495143"/>
            <a:ext cx="4539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>
                <a:latin typeface="Arial" panose="020B0604020202020204" pitchFamily="34" charset="0"/>
                <a:cs typeface="Arial" panose="020B0604020202020204" pitchFamily="34" charset="0"/>
              </a:rPr>
              <a:t>ECW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635762" y="1844946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altLang="ko-KR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endParaRPr lang="en-US" altLang="ko-KR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(systemic leaves)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61577" y="1191526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White light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4768" y="1189766"/>
            <a:ext cx="6719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GFP filter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889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162" y="6207125"/>
            <a:ext cx="67976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</a:t>
            </a:r>
            <a:r>
              <a:rPr kumimoji="0"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S10.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Virus-induced gene silencing (VIGS)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NbNRC2/3/4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significantly compromised known NRC-dependent sensor (NRC-S) NLRs (R1, R8, and Rpi-blb2)-mediated HR against each corresponding effector.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Sequence information used for silencing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NRC2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(yellow),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NRC3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(white),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NRC4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(green) homologs in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 from VIGS prediction tool (SGN,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Solanaceae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genomics network) indicates designed sequence cover seven functional homologs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NbNRC2/3/4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Compromised cell death phenotypes in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NbNRC2/3/4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-silenced plants and clear HR in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GFP-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silenced plants were observed at 5 dpi.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Silencing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NbNRC2/3/4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were confirmed with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-PCR. Statistical differences were analyzed with unpaired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-test (error bars represent SD from 3 replicates; *P&lt;0.005). </a:t>
            </a:r>
            <a:endParaRPr lang="ko-KR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51691" y="4616985"/>
            <a:ext cx="720000" cy="720000"/>
          </a:xfrm>
          <a:prstGeom prst="rect">
            <a:avLst/>
          </a:prstGeom>
        </p:spPr>
      </p:pic>
      <p:pic>
        <p:nvPicPr>
          <p:cNvPr id="7" name="그림 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789247" y="4616985"/>
            <a:ext cx="720000" cy="720000"/>
          </a:xfrm>
          <a:prstGeom prst="rect">
            <a:avLst/>
          </a:prstGeom>
        </p:spPr>
      </p:pic>
      <p:pic>
        <p:nvPicPr>
          <p:cNvPr id="8" name="그림 7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51692" y="3874943"/>
            <a:ext cx="720000" cy="720000"/>
          </a:xfrm>
          <a:prstGeom prst="rect">
            <a:avLst/>
          </a:prstGeom>
        </p:spPr>
      </p:pic>
      <p:pic>
        <p:nvPicPr>
          <p:cNvPr id="9" name="그림 8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789247" y="3874943"/>
            <a:ext cx="720000" cy="720000"/>
          </a:xfrm>
          <a:prstGeom prst="rect">
            <a:avLst/>
          </a:prstGeom>
        </p:spPr>
      </p:pic>
      <p:pic>
        <p:nvPicPr>
          <p:cNvPr id="10" name="그림 9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526802" y="3874943"/>
            <a:ext cx="720000" cy="720000"/>
          </a:xfrm>
          <a:prstGeom prst="rect">
            <a:avLst/>
          </a:prstGeom>
        </p:spPr>
      </p:pic>
      <p:pic>
        <p:nvPicPr>
          <p:cNvPr id="11" name="그림 10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525017" y="4616985"/>
            <a:ext cx="720000" cy="72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6984" y="4065666"/>
            <a:ext cx="53412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pTRV2:</a:t>
            </a:r>
          </a:p>
          <a:p>
            <a:pPr algn="ctr"/>
            <a:r>
              <a:rPr lang="en-US" altLang="ko-KR" sz="800" i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965" y="4807708"/>
            <a:ext cx="76815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pTRV2:</a:t>
            </a:r>
          </a:p>
          <a:p>
            <a:pPr algn="ctr"/>
            <a:r>
              <a:rPr lang="en-US" altLang="ko-KR" sz="800" i="1" dirty="0">
                <a:latin typeface="Arial" panose="020B0604020202020204" pitchFamily="34" charset="0"/>
                <a:cs typeface="Arial" panose="020B0604020202020204" pitchFamily="34" charset="0"/>
              </a:rPr>
              <a:t>NbNRC2/3/4</a:t>
            </a:r>
            <a:endParaRPr lang="ko-KR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04555" y="3605335"/>
            <a:ext cx="61427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i="1" dirty="0">
                <a:latin typeface="Arial" panose="020B0604020202020204" pitchFamily="34" charset="0"/>
                <a:cs typeface="Arial" panose="020B0604020202020204" pitchFamily="34" charset="0"/>
              </a:rPr>
              <a:t>R1 / Avr1</a:t>
            </a:r>
            <a:endParaRPr lang="ko-KR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42111" y="3602812"/>
            <a:ext cx="61427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i="1" dirty="0">
                <a:latin typeface="Arial" panose="020B0604020202020204" pitchFamily="34" charset="0"/>
                <a:cs typeface="Arial" panose="020B0604020202020204" pitchFamily="34" charset="0"/>
              </a:rPr>
              <a:t>R8 / Avr8</a:t>
            </a:r>
            <a:endParaRPr lang="ko-KR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8866" y="3540757"/>
            <a:ext cx="62549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i="1" dirty="0">
                <a:latin typeface="Arial" panose="020B0604020202020204" pitchFamily="34" charset="0"/>
                <a:cs typeface="Arial" panose="020B0604020202020204" pitchFamily="34" charset="0"/>
              </a:rPr>
              <a:t>Rpi-blb2 </a:t>
            </a:r>
          </a:p>
          <a:p>
            <a:pPr algn="ctr"/>
            <a:r>
              <a:rPr lang="en-US" altLang="ko-KR" sz="800" i="1" dirty="0">
                <a:latin typeface="Arial" panose="020B0604020202020204" pitchFamily="34" charset="0"/>
                <a:cs typeface="Arial" panose="020B0604020202020204" pitchFamily="34" charset="0"/>
              </a:rPr>
              <a:t>/ Avr-blb2</a:t>
            </a:r>
            <a:endParaRPr lang="ko-KR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83557" y="3874943"/>
            <a:ext cx="2689718" cy="162811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1651" y="348888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54092" y="348888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888903" y="4135198"/>
            <a:ext cx="70396" cy="70396"/>
          </a:xfrm>
          <a:prstGeom prst="rect">
            <a:avLst/>
          </a:prstGeom>
          <a:solidFill>
            <a:srgbClr val="A0A0A4"/>
          </a:solidFill>
          <a:ln>
            <a:solidFill>
              <a:srgbClr val="A0A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22" name="직사각형 21"/>
          <p:cNvSpPr/>
          <p:nvPr/>
        </p:nvSpPr>
        <p:spPr>
          <a:xfrm>
            <a:off x="5888903" y="3982501"/>
            <a:ext cx="70396" cy="70396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23" name="TextBox 22"/>
          <p:cNvSpPr txBox="1"/>
          <p:nvPr/>
        </p:nvSpPr>
        <p:spPr>
          <a:xfrm>
            <a:off x="5959299" y="4065666"/>
            <a:ext cx="880370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pTRV2:</a:t>
            </a:r>
            <a:r>
              <a:rPr kumimoji="0" lang="en-US" altLang="ko-KR" sz="7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NRC2/3/4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69719" y="3912316"/>
            <a:ext cx="671980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pTRV2:</a:t>
            </a:r>
            <a:r>
              <a:rPr lang="en-US" altLang="ko-KR" sz="7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endParaRPr kumimoji="0" lang="en-US" altLang="ko-KR" sz="7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1651" y="89474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957691" y="992560"/>
            <a:ext cx="49312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Aft>
                <a:spcPts val="0"/>
              </a:spcAft>
            </a:pPr>
            <a:r>
              <a:rPr kumimoji="1" lang="en-US" sz="6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굴림" panose="020B0600000101010101" pitchFamily="50" charset="-127"/>
                <a:cs typeface="굴림" panose="020B0600000101010101" pitchFamily="50" charset="-127"/>
              </a:rPr>
              <a:t>ATGGCGAACGTTGCGGTGGAGTTTCTGGTGCAGAACTTGATGCAGCTGCTAAGAGACAATGCGGAGCTGATTGTTGGAGTTAAGGATTCGGCTGAGAGTCTGCTTCAAGATCTCAATGATTTCAACGCTTTTCTCAAGCAAACTGCTAAGTCCCGCACTGAGAACGATGTCCACAAAGAATTGGTGAAGAAAATTAAGACTGTGGTCAACTCTGCTGAAGATGCCATTGATAAGTTTGTGATTGAGGCTAAGCTTCACAAGGACAAAGGGGTTGGCAGATTTGTG</a:t>
            </a:r>
            <a:r>
              <a:rPr kumimoji="1" lang="en-US" sz="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굴림" panose="020B0600000101010101" pitchFamily="50" charset="-127"/>
                <a:cs typeface="굴림" panose="020B0600000101010101" pitchFamily="50" charset="-127"/>
              </a:rPr>
              <a:t>ATGGCAGATGTAGCAGCAGATGTAGCAGTAAAATTCCTAGTAGAAAACTTGATGCAATTATTAATCGACAACGCTGACTTGATTATTGGTATAAAGGGTGAAGTTGAAAATTTACTACAAGATCTGAATGATTTCAATGCTTTTCTCAAACAAGCAGCTAAATCAAGGAGAGACAATGAAGTCTTGAAATCACTAGTAAAGAAGATAAGGAAAGTGGTAAATGATGCTGAAGATTCAATTGATAAGTTTGTGATTGAAGCTAAAAGACATGACGATAAAAATAAATTTGCTCAGTGGTTTCATCTTACTCATGTTGCTAGAGCAAAAGGGGTTG</a:t>
            </a:r>
            <a:r>
              <a:rPr kumimoji="1" lang="en-US" sz="600" kern="1200" dirty="0">
                <a:solidFill>
                  <a:srgbClr val="000000"/>
                </a:solidFill>
                <a:effectLst/>
                <a:highlight>
                  <a:srgbClr val="808000"/>
                </a:highlight>
                <a:latin typeface="Arial" panose="020B0604020202020204" pitchFamily="34" charset="0"/>
                <a:ea typeface="굴림" panose="020B0600000101010101" pitchFamily="50" charset="-127"/>
                <a:cs typeface="굴림" panose="020B0600000101010101" pitchFamily="50" charset="-127"/>
              </a:rPr>
              <a:t>ATGGCAGATGCAGTACTGAATTTTCCGGTGGAGAACCTGTTGCAGCTATTAACTGAAAACGTAAAGCTGATCGGAAGTGCAAAGGGAGAGTTAGAGAATCTGCTGAAAGAAGTTCAACACCTAAAAGGGTTCTTAGACGATGCTGCAAAATTACCAAGCGACAGCGAACAGTGGAAAGTGTTGGTGGAGGAGATACAAAAAACGGTACATACCGCAGAGGATGCTGTTGATAAGTTTGTGGTTCAGGCGAAGCTGCACAAAGAGAAAAATAA</a:t>
            </a:r>
            <a:endParaRPr lang="ko-KR" sz="1200" dirty="0"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pic>
        <p:nvPicPr>
          <p:cNvPr id="27" name="그림 26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t="7774" r="3320" b="14417"/>
          <a:stretch/>
        </p:blipFill>
        <p:spPr bwMode="auto">
          <a:xfrm>
            <a:off x="1051692" y="2252224"/>
            <a:ext cx="3183486" cy="111658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/>
          <p:cNvSpPr txBox="1"/>
          <p:nvPr/>
        </p:nvSpPr>
        <p:spPr>
          <a:xfrm>
            <a:off x="431651" y="2080935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064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163" y="5795024"/>
            <a:ext cx="6797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</a:t>
            </a:r>
            <a:r>
              <a:rPr kumimoji="0"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S11.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CaNRC4a/b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not expressed as intact from (containing CC-NB-ARC-LRR domains) in CM334 pepper.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PCR and RT-PCR were performed to confirm amplification of primer sets and expressions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CaNRC4a/b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respectively. Primers were designed based on 2.0 version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CaNRC4a/b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transcripts. While both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CaNRC4a/b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were amplified from genomic DNA of CM334 pepper (left panel) only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CaNRC4b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were amplified from cDNA (right panel).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Amplicons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CaNRC4b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transcript were cloned into pCAMBIA2300 vector, transformed into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coli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39 clones were sequenced. All clones encoded only CC-domain with early termination codons categorized into two different cases.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t="24943"/>
          <a:stretch/>
        </p:blipFill>
        <p:spPr>
          <a:xfrm>
            <a:off x="2040188" y="2949002"/>
            <a:ext cx="4105106" cy="930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0710" y="2708269"/>
            <a:ext cx="4764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NRC4a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7596" y="2714412"/>
            <a:ext cx="4764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NRC4b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2879230" y="2908309"/>
            <a:ext cx="13681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4685780" y="2908323"/>
            <a:ext cx="14401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57098" y="2707707"/>
            <a:ext cx="4764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NRC4a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4387" y="2706341"/>
            <a:ext cx="4764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NRC4b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1280045" y="2908324"/>
            <a:ext cx="30509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1642755" y="2908324"/>
            <a:ext cx="30509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03829" y="4716544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 cases</a:t>
            </a:r>
            <a:endParaRPr lang="ko-KR" altLang="en-US" sz="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51415" y="4720968"/>
            <a:ext cx="49404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cases</a:t>
            </a:r>
            <a:endParaRPr lang="ko-KR" altLang="en-US" sz="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8720" y="4360375"/>
            <a:ext cx="1737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A: </a:t>
            </a: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termination due to 14 </a:t>
            </a:r>
            <a:r>
              <a:rPr lang="en-US" altLang="ko-KR" sz="7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insertion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63113" y="4360755"/>
            <a:ext cx="1670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B: </a:t>
            </a:r>
          </a:p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 </a:t>
            </a:r>
            <a:r>
              <a:rPr lang="en-US" altLang="ko-KR" sz="7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altLang="ko-KR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insertion containing stop codon</a:t>
            </a:r>
            <a:endParaRPr lang="ko-KR" altLang="en-US" sz="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2696" y="4144931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20" y="2947190"/>
            <a:ext cx="1047750" cy="93270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92696" y="268335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99532" y="3879335"/>
            <a:ext cx="7569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Genomic DNA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25488" y="3879896"/>
            <a:ext cx="4171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cDNA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24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0163" y="7041232"/>
            <a:ext cx="67976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S12.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Phylogeny of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Solanaceae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CNL-G1 NLRs. Maximum-likelihood phylogenetic tree (bootstraps = 500)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of</a:t>
            </a:r>
            <a:r>
              <a:rPr lang="en-US" altLang="ko-KR" sz="1200" b="1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CNL-G1 NLRs of 4 Solanaceae plants (tomato, potato, pepper, and </a:t>
            </a:r>
            <a:r>
              <a:rPr lang="en-US" altLang="ko-KR" sz="1200" i="1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N. </a:t>
            </a:r>
            <a:r>
              <a:rPr lang="en-US" altLang="ko-KR" sz="1200" i="1" kern="100" dirty="0" err="1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benthamiana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). Clades majorly composed of NLRs located in chromosome 5 and 6 are colored with blue and red, respectively. Reference CNL-G1 NLRs (Rpi-blb2, Mi-1.2, and Hero), CaRpi-blb2a, and CaRpi-blb2b are marked with black, blue, and red rectangles, respectively.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1200" kern="100" dirty="0">
              <a:latin typeface="Arial" panose="020B060402020202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12" y="1126079"/>
            <a:ext cx="5454104" cy="520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35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163" y="7120860"/>
            <a:ext cx="6797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S13.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validation of dual-expression cassette for co-expression assay (pD35/NOS).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 images of HR phenotypes by co-expressing constructs (a: p35s: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GFP +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PVX-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b: p35s: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Rpi-blb2 +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PVX-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c: pD35/NOS: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CaNRC9/Rpi-blb2 +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PVX-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d: p35s: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CaNRC9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p35s: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Rpi-blb2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PVX-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Triple co-expression using dual-gene cassette exhibited much intensive HR compared to co-expression with three independent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Agrobacterium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containing each constructs. HR intensity was quantified by measuring photosynthesis rate (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Fv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from each spots. Statistically significances were analyzed with unpaired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-test (error bars represent SEM, ****P&lt;0.00001).</a:t>
            </a:r>
            <a:endParaRPr lang="en-US" altLang="ko-KR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r="35137"/>
          <a:stretch/>
        </p:blipFill>
        <p:spPr>
          <a:xfrm>
            <a:off x="2996952" y="3152774"/>
            <a:ext cx="2263067" cy="172819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t="14094"/>
          <a:stretch/>
        </p:blipFill>
        <p:spPr>
          <a:xfrm>
            <a:off x="836712" y="3224808"/>
            <a:ext cx="2122598" cy="15210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4730" y="3014399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4944" y="301439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5089103" y="3275782"/>
            <a:ext cx="72009" cy="72009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732338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9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5089103" y="3383793"/>
            <a:ext cx="72009" cy="72009"/>
          </a:xfrm>
          <a:prstGeom prst="rect">
            <a:avLst/>
          </a:prstGeom>
          <a:solidFill>
            <a:srgbClr val="A0A0A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732338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9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5089103" y="3486167"/>
            <a:ext cx="72009" cy="72009"/>
          </a:xfrm>
          <a:prstGeom prst="rect">
            <a:avLst/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732338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9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089103" y="3591139"/>
            <a:ext cx="72009" cy="72009"/>
          </a:xfrm>
          <a:prstGeom prst="rect">
            <a:avLst/>
          </a:prstGeom>
          <a:solidFill>
            <a:srgbClr val="D4D4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732338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9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87690" y="3227586"/>
            <a:ext cx="67518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a: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GFP </a:t>
            </a:r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Avrblb2</a:t>
            </a:r>
            <a:endParaRPr lang="ko-KR" altLang="en-US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6773" y="3333721"/>
            <a:ext cx="78899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b: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Rpi-blb2 </a:t>
            </a:r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Avrblb2</a:t>
            </a:r>
            <a:endParaRPr lang="ko-KR" altLang="en-US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7690" y="3435347"/>
            <a:ext cx="107273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CaNRC9</a:t>
            </a:r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Rpi-blb2 </a:t>
            </a:r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Avr-blb2</a:t>
            </a:r>
            <a:endParaRPr lang="ko-KR" altLang="en-US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7690" y="3543697"/>
            <a:ext cx="1130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CaNRC9 </a:t>
            </a:r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Rpi-blb2 </a:t>
            </a:r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 Avr-blb2</a:t>
            </a:r>
            <a:endParaRPr lang="ko-KR" altLang="en-US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25578" y="3052746"/>
            <a:ext cx="114486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NbNRC4</a:t>
            </a:r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 knockout plant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312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163" y="7041232"/>
            <a:ext cx="6797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S14.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acid sequences of CaRpi-blb2a and CaRpi-blb2b.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Conserved domains are predicted using NCBI domain prediction tool and highlighted as [CC: yellow, NB-ARC: green]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72728" y="1352600"/>
            <a:ext cx="5493122" cy="2318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900" b="1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&gt;CaRpi-blb2a_1,201 aa_PGAv.1.6.scaffold449.5</a:t>
            </a:r>
            <a:endParaRPr lang="ko-KR" altLang="ko-KR" sz="1050" b="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8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SCISYKVHDLVQSLFHQSGDYMLVKSKDHVVPRLLENIKSFIISDRQSESSATMTEEKLVELLDAVLVNLHYLPKVRAELFLLSMTQYELLQNVFGNLRDFHGLKVNGCVEHKAIEYVLPQLQLMAERVGHFCFVLLSYQLDKTDETDEEDVDETDGKDDETDEEDEDGLDHMFLKSSTFEVSQVNSMLVHLLLKITPVSLEVMHICSTILEASKSAEVGHFIKQLLEASPDILREHLIHLQEHMFNAIPRSTSASNIHVMIEFLLIILTDMPKDLIHYEKLFVLLARVGELIREVSILIRNLEENSTDEENMKKISCASQDLLENIELLKEDLRHVFLESPADSSQLCFPMSDGPLFMTLLLRNLNDLLNSNA</a:t>
            </a:r>
            <a:r>
              <a:rPr lang="en-US" altLang="ko-KR" sz="800" kern="100" dirty="0">
                <a:highlight>
                  <a:srgbClr val="FFFF00"/>
                </a:highlight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YSVTLIKEEISRVKEDLEHIRSFFGNVEQELHRDLWTRVLDVAYEAEHAINSILARDRGLLQLIFLLPETVGKIKLVRKEVQEKISKNMSII</a:t>
            </a:r>
            <a:r>
              <a:rPr lang="en-US" altLang="ko-KR" sz="8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FANSPNKPVINKSSIASKIIVGFEEET</a:t>
            </a:r>
            <a:r>
              <a:rPr lang="en-US" altLang="ko-KR" sz="800" kern="100" dirty="0">
                <a:highlight>
                  <a:srgbClr val="808000"/>
                </a:highlight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EWIIQKLTSGPAEVDVISIVGMPGLGKTTLAYRVYTEKSVVGHFDVRAWCTVDQERNEKKLLQKVFNEVIGLKERVSEDDIDDDVADKLRRQLFGKRYLIVLDDLWDTATWDELTRPLYAIPSEFQKGSRVILTSRKKEVALHGKFHSDPLDLRLLRPEESWELFEKKVFGEERCPDELKDVGEKIAEKCDGLPLVLDLIGGVISRKEKKEALWIEVLNNLSSFIFKDEEEVMKVIQLSYDN</a:t>
            </a:r>
            <a:r>
              <a:rPr lang="en-US" altLang="ko-KR" sz="8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LSDHLKPCFLYLASYPKDEDIVISLLKELWTDEGLVEPTDLKSVEEVTEIYVDELISSSLVIVRGGSEQSCQIHDLVHDFCSIKSRQEKLFDLTSSIVLSSSSSDLMLRRRAISFDEGIYSDDSSFFSPEKRNPCAKHLLSLKIESGFLYNWHLRHLRLLKRLELRYIMLTDTALNEIGMLVHLRCLRIWMDAKALPLSFSNLCNLDTLVVENSEPNLVLSPTIWSLAKLRYVQIERTCSVFGSDIHKPTKLENLTTLSLLKLSCSVDSENIFKRFPNLRTLDFSMECSAPEQIYFPRLDVLNKLEMVSASFKCRGRTHVHQFDFHFPSSLKVVYLVGFHLASDELSRIGRSLPNLQKLRLYGASIEGGKEWNMEQVTFHNLKSLQLVYMFFSEWQVIADESFPMLEKLYIPYCTEFIEIPESFGDIASLKLISMSNSPQLEESTLKINEYVEEMTGEDKLEVEY-</a:t>
            </a:r>
            <a:endParaRPr lang="ko-KR" altLang="ko-KR" sz="105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72728" y="3800872"/>
            <a:ext cx="5493122" cy="2450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900" b="1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&gt;CaRpi-blb2b_1,255 aa_PGAv.1.6.scaffold1926.1</a:t>
            </a:r>
            <a:endParaRPr lang="ko-KR" altLang="ko-KR" sz="1050" b="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8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EKQGETAKGKANNFEVSFSALRKDVVNVQDFMERLKNEEDQNAVDMADQIEELKFQLAVICTYVQLSHCDLEEFKDEMSDSRQRVENLLRQILVGCQYNMDHVLPSLMDNIDDCISSCHHSTPSATMTDEQLNFLLLNLHHISMHLAEQIFPLETQYEILQKVSGNMKDFHGLIVNGCIEHEIVQYVLPQLQRMAERVGLFLWNDRTYGDSRQFKLAHLLMKIIPIELEVMQICYTNLKASPSVQVGRFIKQLLETSPKVLREYLIHLQEHMVTVITASTSGARNIHVMIEFLLIVLTEMPKDFIHHDKLFDLLARVGALIREVSTLVHDLEEKSRNEESTDETTLDLLEEKLELLKEDLKNDYLKAPDSFQWCFPMSDGPFFMHLLLIHLNDLLD</a:t>
            </a:r>
            <a:r>
              <a:rPr lang="en-US" altLang="ko-KR" sz="800" kern="100" dirty="0">
                <a:highlight>
                  <a:srgbClr val="FFFF00"/>
                </a:highlight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SNSYSIALIKEEITLVKETLEFIRSFFVNVEQGLYKDLWARVLDVSSEAKAVIDSIIIRENGLLHFIFSLP</a:t>
            </a:r>
            <a:r>
              <a:rPr lang="en-US" altLang="ko-KR" sz="8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ITIKKINIIKEDVSQLPEKIPKNKSLIVVNSPKNPVERKLLTTSKIIVGFEEETNWLITMLTSGPKD</a:t>
            </a:r>
            <a:r>
              <a:rPr lang="en-US" altLang="ko-KR" sz="800" kern="100" dirty="0">
                <a:highlight>
                  <a:srgbClr val="808000"/>
                </a:highlight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LDVISITGMPGSGKTTLAYKVYNDKSVCSHFDLRAWCTVDQDYDEKDVLVKLFNQVTGSALKFSKDIDVADMLRRQLFGKRYLIVLDDLWDTTTWDDLTKPFPDVEKGSRIILTTRQKEVAFHGKGRTDPLNLRLLRPEESWELLEKRAFGKESCPDELLDVGKEIVQNCKGLPLVVDLIAGVIAGREKTKAVWLEVRNNLKSFILNSKVDVMKVIELSYD</a:t>
            </a:r>
            <a:r>
              <a:rPr lang="en-US" altLang="ko-KR" sz="8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LPHHMKPCFLYLARYSKDAKIDRDLLKINWRAEGLVEQIEKMSLEEVMDNLISSSLVITFNEIGNDPTCQLHDLVHDFCLIKAKEENLFGRISSSAPSSSSHLMPRIVTIDYDKECFESNNFILFSSKMKRHSGKHLYSLTITGYKMVDRLSDACHLRDLRLLRVLILYPSIMMVKDSLLNEIGMLNYLRYLRIGTEVKSLPSSFSNLRNLETLWVENKGSPWVLLPRIWDLVKLRVLFINACSFFDMHTDEPILISEDSKLEKLRELDKLVLSYSKDIEDIFIRFPNLQRLVFYLKESWDYSTERYWFPKLDFLTELEVLRVDFKSSNTNDSGPSLATNWSWDSHFPSNLKILSLWDFPLSSDSLSIITTLSNLEELFLIRTILEGGEWNMREDTFVNLKYLELDEVNLANWEFGEESFPVLEKLALWRLRKLTEIPPNFGDIASLKIIELDENPHLEDSALEIKQYVEDMTGEDKLQILDVDKIPLSKTGSLLFHF-</a:t>
            </a:r>
            <a:endParaRPr lang="ko-KR" altLang="ko-KR" sz="105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823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0163" y="7120860"/>
            <a:ext cx="67976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S15.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CaNRC8/CaRpi-blb2a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also significantly reduced average lesion size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infestans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when compared to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CaRpi-blb2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CaNRC8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-expressed in half of the same leaves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Relative lesion size are presented with percentage scale on the top of each graph with replication numbers.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Statistically significances were analyzed with unpaired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-test (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bars indicate SEM from each replicates; ****P&lt;0.0001; **P&lt;0.005).</a:t>
            </a:r>
            <a:endParaRPr lang="en-US" altLang="ko-KR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76872" y="351284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396972"/>
              </p:ext>
            </p:extLst>
          </p:nvPr>
        </p:nvGraphicFramePr>
        <p:xfrm>
          <a:off x="1573213" y="3492500"/>
          <a:ext cx="3821112" cy="249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5" name="Prism 7" r:id="rId3" imgW="4323789" imgH="2805240" progId="Prism7.Document">
                  <p:embed/>
                </p:oleObj>
              </mc:Choice>
              <mc:Fallback>
                <p:oleObj name="Prism 7" r:id="rId3" imgW="4323789" imgH="2805240" progId="Prism7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213" y="3492500"/>
                        <a:ext cx="3821112" cy="2490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0822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163" y="7822099"/>
            <a:ext cx="679767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S16.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Recognition spectrum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Rpi-blb2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CaRpi-blb2a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CaRpi-blb2b.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HR index is set for quantifying HR intensity.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(B)</a:t>
            </a:r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Representative images of HR phenotypes. pD35/NOS: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CaNRC8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/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CaRpi-blb2a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CaNRC9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/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CaRpi-blb2b,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and p35s: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Rpi-blb2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were transiently co-expressed with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Avrblb2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its paralogs (PITG_04085, 04090, 18683, 20300, 20301), artificially synthesized 69P form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(Oliva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et al.,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2015)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 GFP via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agroinfiltration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Photograph were taken at 6 dpi.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(C)</a:t>
            </a:r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HR intensity of described combinations (from left to right, each bars indicate HR intensity against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PITG_04085, 04090, 18683, 20300, 20301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and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69P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respectively, and white bars are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as negative control) were averaged from replicates (n=10) after graded from 0~4. Statistical significances were analyzed using unpaired t-test by comparing with average score from each negative control (error bars represents SEM; ****P&lt;0.0001; ***P&lt;0.0005; **P&lt;0.005; ns,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nonsignificant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).</a:t>
            </a:r>
          </a:p>
        </p:txBody>
      </p:sp>
      <p:pic>
        <p:nvPicPr>
          <p:cNvPr id="3" name="그림 2"/>
          <p:cNvPicPr preferRelativeResize="0">
            <a:picLocks/>
          </p:cNvPicPr>
          <p:nvPr/>
        </p:nvPicPr>
        <p:blipFill rotWithShape="1">
          <a:blip r:embed="rId3"/>
          <a:srcRect l="6671" r="29069" b="16273"/>
          <a:stretch/>
        </p:blipFill>
        <p:spPr>
          <a:xfrm rot="5400000">
            <a:off x="1972428" y="2491371"/>
            <a:ext cx="540000" cy="5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96019" y="2293198"/>
            <a:ext cx="6928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PITG_04085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59383" y="2291538"/>
            <a:ext cx="6928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PITG_04090</a:t>
            </a: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 rotWithShape="1">
          <a:blip r:embed="rId4"/>
          <a:srcRect l="7501" r="22432"/>
          <a:stretch/>
        </p:blipFill>
        <p:spPr>
          <a:xfrm rot="5400000">
            <a:off x="3099155" y="2493519"/>
            <a:ext cx="540000" cy="5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2747" y="2288704"/>
            <a:ext cx="6928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PITG_18683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9472" y="2288704"/>
            <a:ext cx="6928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PITG_20301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0235" y="2291005"/>
            <a:ext cx="6928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PITG_20300</a:t>
            </a:r>
          </a:p>
        </p:txBody>
      </p:sp>
      <p:pic>
        <p:nvPicPr>
          <p:cNvPr id="10" name="그림 9"/>
          <p:cNvPicPr preferRelativeResize="0">
            <a:picLocks/>
          </p:cNvPicPr>
          <p:nvPr/>
        </p:nvPicPr>
        <p:blipFill rotWithShape="1">
          <a:blip r:embed="rId5"/>
          <a:srcRect r="19494"/>
          <a:stretch/>
        </p:blipFill>
        <p:spPr>
          <a:xfrm rot="5400000">
            <a:off x="2535792" y="2491373"/>
            <a:ext cx="540000" cy="540000"/>
          </a:xfrm>
          <a:prstGeom prst="rect">
            <a:avLst/>
          </a:prstGeom>
        </p:spPr>
      </p:pic>
      <p:pic>
        <p:nvPicPr>
          <p:cNvPr id="11" name="그림 10"/>
          <p:cNvPicPr preferRelativeResize="0">
            <a:picLocks/>
          </p:cNvPicPr>
          <p:nvPr/>
        </p:nvPicPr>
        <p:blipFill rotWithShape="1">
          <a:blip r:embed="rId6"/>
          <a:srcRect l="12344" r="11914"/>
          <a:stretch/>
        </p:blipFill>
        <p:spPr>
          <a:xfrm rot="5400000">
            <a:off x="3670536" y="2491371"/>
            <a:ext cx="540000" cy="540000"/>
          </a:xfrm>
          <a:prstGeom prst="rect">
            <a:avLst/>
          </a:prstGeom>
        </p:spPr>
      </p:pic>
      <p:pic>
        <p:nvPicPr>
          <p:cNvPr id="12" name="그림 11"/>
          <p:cNvPicPr preferRelativeResize="0">
            <a:picLocks/>
          </p:cNvPicPr>
          <p:nvPr/>
        </p:nvPicPr>
        <p:blipFill rotWithShape="1">
          <a:blip r:embed="rId7"/>
          <a:srcRect l="17119" r="8065"/>
          <a:stretch/>
        </p:blipFill>
        <p:spPr>
          <a:xfrm rot="5400000">
            <a:off x="4225881" y="2491371"/>
            <a:ext cx="540000" cy="540000"/>
          </a:xfrm>
          <a:prstGeom prst="rect">
            <a:avLst/>
          </a:prstGeom>
        </p:spPr>
      </p:pic>
      <p:pic>
        <p:nvPicPr>
          <p:cNvPr id="13" name="그림 12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972428" y="4173144"/>
            <a:ext cx="540000" cy="540000"/>
          </a:xfrm>
          <a:prstGeom prst="rect">
            <a:avLst/>
          </a:prstGeom>
        </p:spPr>
      </p:pic>
      <p:pic>
        <p:nvPicPr>
          <p:cNvPr id="14" name="그림 13"/>
          <p:cNvPicPr preferRelativeResize="0">
            <a:picLocks/>
          </p:cNvPicPr>
          <p:nvPr/>
        </p:nvPicPr>
        <p:blipFill rotWithShape="1">
          <a:blip r:embed="rId9"/>
          <a:srcRect l="5969" r="5262"/>
          <a:stretch/>
        </p:blipFill>
        <p:spPr>
          <a:xfrm>
            <a:off x="2541123" y="4173143"/>
            <a:ext cx="540000" cy="540000"/>
          </a:xfrm>
          <a:prstGeom prst="rect">
            <a:avLst/>
          </a:prstGeom>
        </p:spPr>
      </p:pic>
      <p:pic>
        <p:nvPicPr>
          <p:cNvPr id="15" name="그림 14"/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661643" y="4173143"/>
            <a:ext cx="540000" cy="540000"/>
          </a:xfrm>
          <a:prstGeom prst="rect">
            <a:avLst/>
          </a:prstGeom>
        </p:spPr>
      </p:pic>
      <p:pic>
        <p:nvPicPr>
          <p:cNvPr id="16" name="그림 15"/>
          <p:cNvPicPr preferRelativeResize="0"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3100973" y="4172304"/>
            <a:ext cx="540000" cy="5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77562" y="2288704"/>
            <a:ext cx="3433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69P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60300" y="4341436"/>
            <a:ext cx="736099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p35s</a:t>
            </a:r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:Rpi-blb2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27685" y="3719852"/>
            <a:ext cx="67999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CaNRC9/</a:t>
            </a:r>
          </a:p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CaRpi-blb2b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27686" y="3170586"/>
            <a:ext cx="67999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CaNRC8/</a:t>
            </a:r>
          </a:p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CaRpi-blb2a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5214594" y="2661344"/>
            <a:ext cx="473206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CM334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그림 22"/>
          <p:cNvPicPr preferRelativeResize="0"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4782984" y="4171464"/>
            <a:ext cx="540000" cy="540000"/>
          </a:xfrm>
          <a:prstGeom prst="rect">
            <a:avLst/>
          </a:prstGeom>
        </p:spPr>
      </p:pic>
      <p:pic>
        <p:nvPicPr>
          <p:cNvPr id="24" name="그림 23"/>
          <p:cNvPicPr preferRelativeResize="0"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972428" y="3054477"/>
            <a:ext cx="540000" cy="540000"/>
          </a:xfrm>
          <a:prstGeom prst="rect">
            <a:avLst/>
          </a:prstGeom>
        </p:spPr>
      </p:pic>
      <p:pic>
        <p:nvPicPr>
          <p:cNvPr id="25" name="그림 24"/>
          <p:cNvPicPr preferRelativeResize="0">
            <a:picLocks/>
          </p:cNvPicPr>
          <p:nvPr/>
        </p:nvPicPr>
        <p:blipFill rotWithShape="1">
          <a:blip r:embed="rId14"/>
          <a:srcRect r="4487"/>
          <a:stretch/>
        </p:blipFill>
        <p:spPr>
          <a:xfrm>
            <a:off x="2541123" y="3054476"/>
            <a:ext cx="540000" cy="540000"/>
          </a:xfrm>
          <a:prstGeom prst="rect">
            <a:avLst/>
          </a:prstGeom>
        </p:spPr>
      </p:pic>
      <p:pic>
        <p:nvPicPr>
          <p:cNvPr id="27" name="그림 26"/>
          <p:cNvPicPr preferRelativeResize="0">
            <a:picLocks/>
          </p:cNvPicPr>
          <p:nvPr/>
        </p:nvPicPr>
        <p:blipFill rotWithShape="1">
          <a:blip r:embed="rId15"/>
          <a:srcRect t="4107" b="4931"/>
          <a:stretch/>
        </p:blipFill>
        <p:spPr>
          <a:xfrm>
            <a:off x="3104281" y="3054475"/>
            <a:ext cx="540000" cy="540000"/>
          </a:xfrm>
          <a:prstGeom prst="rect">
            <a:avLst/>
          </a:prstGeom>
        </p:spPr>
      </p:pic>
      <p:pic>
        <p:nvPicPr>
          <p:cNvPr id="28" name="그림 27"/>
          <p:cNvPicPr preferRelativeResize="0">
            <a:picLocks/>
          </p:cNvPicPr>
          <p:nvPr/>
        </p:nvPicPr>
        <p:blipFill rotWithShape="1">
          <a:blip r:embed="rId16"/>
          <a:srcRect t="8686"/>
          <a:stretch/>
        </p:blipFill>
        <p:spPr>
          <a:xfrm>
            <a:off x="4782984" y="3054476"/>
            <a:ext cx="540000" cy="540000"/>
          </a:xfrm>
          <a:prstGeom prst="rect">
            <a:avLst/>
          </a:prstGeom>
        </p:spPr>
      </p:pic>
      <p:pic>
        <p:nvPicPr>
          <p:cNvPr id="29" name="그림 28"/>
          <p:cNvPicPr preferRelativeResize="0"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4225881" y="3056669"/>
            <a:ext cx="540000" cy="540000"/>
          </a:xfrm>
          <a:prstGeom prst="rect">
            <a:avLst/>
          </a:prstGeom>
        </p:spPr>
      </p:pic>
      <p:pic>
        <p:nvPicPr>
          <p:cNvPr id="30" name="그림 29"/>
          <p:cNvPicPr preferRelativeResize="0"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2541123" y="3610063"/>
            <a:ext cx="540000" cy="540000"/>
          </a:xfrm>
          <a:prstGeom prst="rect">
            <a:avLst/>
          </a:prstGeom>
        </p:spPr>
      </p:pic>
      <p:pic>
        <p:nvPicPr>
          <p:cNvPr id="35" name="그림 34"/>
          <p:cNvPicPr preferRelativeResize="0"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4780740" y="3610061"/>
            <a:ext cx="540000" cy="540000"/>
          </a:xfrm>
          <a:prstGeom prst="rect">
            <a:avLst/>
          </a:prstGeom>
        </p:spPr>
      </p:pic>
      <p:pic>
        <p:nvPicPr>
          <p:cNvPr id="36" name="그림 35"/>
          <p:cNvPicPr preferRelativeResize="0">
            <a:picLocks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11297" r="14924"/>
          <a:stretch/>
        </p:blipFill>
        <p:spPr>
          <a:xfrm rot="5400000">
            <a:off x="4782984" y="2491371"/>
            <a:ext cx="540000" cy="540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497989" y="480898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02797" y="217097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2714" y="3496641"/>
            <a:ext cx="617477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pD35/NOS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직선 연결선 43"/>
          <p:cNvCxnSpPr/>
          <p:nvPr/>
        </p:nvCxnSpPr>
        <p:spPr bwMode="auto">
          <a:xfrm>
            <a:off x="1340191" y="3335428"/>
            <a:ext cx="0" cy="5492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 rot="5400000">
            <a:off x="5100653" y="3717435"/>
            <a:ext cx="81785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</a:p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US" altLang="ko-K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5351169" y="3069481"/>
            <a:ext cx="0" cy="16464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" name="그림 42"/>
          <p:cNvPicPr preferRelativeResize="0"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3662382" y="3051037"/>
            <a:ext cx="540000" cy="540000"/>
          </a:xfrm>
          <a:prstGeom prst="rect">
            <a:avLst/>
          </a:prstGeom>
        </p:spPr>
      </p:pic>
      <p:pic>
        <p:nvPicPr>
          <p:cNvPr id="49" name="그림 48"/>
          <p:cNvPicPr preferRelativeResize="0"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3103990" y="3610061"/>
            <a:ext cx="540000" cy="540000"/>
          </a:xfrm>
          <a:prstGeom prst="rect">
            <a:avLst/>
          </a:prstGeom>
        </p:spPr>
      </p:pic>
      <p:pic>
        <p:nvPicPr>
          <p:cNvPr id="50" name="그림 49"/>
          <p:cNvPicPr preferRelativeResize="0">
            <a:picLocks/>
          </p:cNvPicPr>
          <p:nvPr/>
        </p:nvPicPr>
        <p:blipFill>
          <a:blip r:embed="rId24"/>
          <a:stretch>
            <a:fillRect/>
          </a:stretch>
        </p:blipFill>
        <p:spPr>
          <a:xfrm>
            <a:off x="1975238" y="3617578"/>
            <a:ext cx="540000" cy="540000"/>
          </a:xfrm>
          <a:prstGeom prst="rect">
            <a:avLst/>
          </a:prstGeom>
        </p:spPr>
      </p:pic>
      <p:pic>
        <p:nvPicPr>
          <p:cNvPr id="51" name="그림 50"/>
          <p:cNvPicPr preferRelativeResize="0">
            <a:picLocks/>
          </p:cNvPicPr>
          <p:nvPr/>
        </p:nvPicPr>
        <p:blipFill>
          <a:blip r:embed="rId25"/>
          <a:stretch>
            <a:fillRect/>
          </a:stretch>
        </p:blipFill>
        <p:spPr>
          <a:xfrm>
            <a:off x="3662403" y="3608633"/>
            <a:ext cx="540000" cy="540000"/>
          </a:xfrm>
          <a:prstGeom prst="rect">
            <a:avLst/>
          </a:prstGeom>
        </p:spPr>
      </p:pic>
      <p:pic>
        <p:nvPicPr>
          <p:cNvPr id="52" name="그림 51"/>
          <p:cNvPicPr preferRelativeResize="0">
            <a:picLocks/>
          </p:cNvPicPr>
          <p:nvPr/>
        </p:nvPicPr>
        <p:blipFill>
          <a:blip r:embed="rId26"/>
          <a:stretch>
            <a:fillRect/>
          </a:stretch>
        </p:blipFill>
        <p:spPr>
          <a:xfrm>
            <a:off x="4225881" y="3608633"/>
            <a:ext cx="540000" cy="540000"/>
          </a:xfrm>
          <a:prstGeom prst="rect">
            <a:avLst/>
          </a:prstGeom>
        </p:spPr>
      </p:pic>
      <p:pic>
        <p:nvPicPr>
          <p:cNvPr id="53" name="그림 52"/>
          <p:cNvPicPr preferRelativeResize="0">
            <a:picLocks/>
          </p:cNvPicPr>
          <p:nvPr/>
        </p:nvPicPr>
        <p:blipFill>
          <a:blip r:embed="rId27"/>
          <a:stretch>
            <a:fillRect/>
          </a:stretch>
        </p:blipFill>
        <p:spPr>
          <a:xfrm>
            <a:off x="4224129" y="4177858"/>
            <a:ext cx="540000" cy="540000"/>
          </a:xfrm>
          <a:prstGeom prst="rect">
            <a:avLst/>
          </a:prstGeom>
        </p:spPr>
      </p:pic>
      <p:pic>
        <p:nvPicPr>
          <p:cNvPr id="47" name="그림 46"/>
          <p:cNvPicPr preferRelativeResize="0">
            <a:picLocks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176" y="133135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그림 47"/>
          <p:cNvPicPr preferRelativeResize="0">
            <a:picLocks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713" y="133543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그림 53"/>
          <p:cNvPicPr preferRelativeResize="0"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569" y="133135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그림 54"/>
          <p:cNvPicPr preferRelativeResize="0"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425" y="133135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그림 55"/>
          <p:cNvPicPr preferRelativeResize="0">
            <a:picLocks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870" y="1331357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2530683" y="189193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95526" y="189193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662382" y="189193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29238" y="189193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94573" y="189193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998931" y="1118885"/>
            <a:ext cx="4427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&gt; 10%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41504" y="1118885"/>
            <a:ext cx="4427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&gt; 20%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15293" y="1118885"/>
            <a:ext cx="4427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&gt; 50%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691881" y="1118885"/>
            <a:ext cx="4427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&gt; 80%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22889" y="1013532"/>
            <a:ext cx="7873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Cell death area</a:t>
            </a:r>
          </a:p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/infiltrated area</a:t>
            </a:r>
          </a:p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455341" y="1118885"/>
            <a:ext cx="3930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&lt; 5%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830289" y="1897844"/>
            <a:ext cx="5725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HR index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502797" y="859096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개체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016680"/>
              </p:ext>
            </p:extLst>
          </p:nvPr>
        </p:nvGraphicFramePr>
        <p:xfrm>
          <a:off x="1736725" y="4652963"/>
          <a:ext cx="3621088" cy="281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9" name="Prism 7" r:id="rId33" imgW="3274714" imgH="2547730" progId="Prism7.Document">
                  <p:embed/>
                </p:oleObj>
              </mc:Choice>
              <mc:Fallback>
                <p:oleObj name="Prism 7" r:id="rId33" imgW="3274714" imgH="254773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736725" y="4652963"/>
                        <a:ext cx="3621088" cy="281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500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0163" y="7125290"/>
            <a:ext cx="6797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S17.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CaRpi-blb1b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-mediated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 cell death against Avrblb1 is similarly suppressed by IPIO4 compared to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Rpi-blb1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Rpi-blb1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-mediated HR cell death is significantly compromised when co-expressed with IPIO4 compared to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-expressed spots.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(B)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Cell death intensity of each combination is visualized with box plot. Statistical significance is  analyzed using unpaired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-test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(**P&lt;0.005).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(C)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Similar with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Rpi-blb1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CaRpi-blb1b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-mediated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HR cell death against Avrblb1 is also significantly suppressed when co-expressed with IPIO4 compared to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-expressed spots.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(D)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Cell death intensity of each combination is visualized with box plot. Statistical significance is analyzed using unpaired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-test (****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P&lt;0.0001;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ns,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nonsignificant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5930" y="1344390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2AF767F0-35E3-C85D-1EFE-D71BD813C2A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t="43475"/>
          <a:stretch/>
        </p:blipFill>
        <p:spPr>
          <a:xfrm>
            <a:off x="1844824" y="2041511"/>
            <a:ext cx="1512994" cy="8245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A2867EE-044D-0317-FA1E-E5BD27834598}"/>
              </a:ext>
            </a:extLst>
          </p:cNvPr>
          <p:cNvSpPr txBox="1"/>
          <p:nvPr/>
        </p:nvSpPr>
        <p:spPr>
          <a:xfrm>
            <a:off x="2047962" y="1835665"/>
            <a:ext cx="39626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01DC1A-BC80-F480-280F-B03B11F7D6ED}"/>
              </a:ext>
            </a:extLst>
          </p:cNvPr>
          <p:cNvSpPr txBox="1"/>
          <p:nvPr/>
        </p:nvSpPr>
        <p:spPr>
          <a:xfrm>
            <a:off x="2675041" y="1835665"/>
            <a:ext cx="44916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IPIO4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A51470-A036-7446-6BF5-79780FD665CB}"/>
              </a:ext>
            </a:extLst>
          </p:cNvPr>
          <p:cNvSpPr txBox="1"/>
          <p:nvPr/>
        </p:nvSpPr>
        <p:spPr>
          <a:xfrm>
            <a:off x="2173690" y="1406662"/>
            <a:ext cx="832279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RB transgenic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D93C3C-0A9A-06E2-2F8F-00D73EE523FF}"/>
              </a:ext>
            </a:extLst>
          </p:cNvPr>
          <p:cNvSpPr txBox="1"/>
          <p:nvPr/>
        </p:nvSpPr>
        <p:spPr>
          <a:xfrm>
            <a:off x="2196934" y="1623418"/>
            <a:ext cx="78579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pKW:Avrblb1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C8C8016A-C37E-871F-36E0-7B4E22DC3374}"/>
              </a:ext>
            </a:extLst>
          </p:cNvPr>
          <p:cNvCxnSpPr>
            <a:cxnSpLocks/>
          </p:cNvCxnSpPr>
          <p:nvPr/>
        </p:nvCxnSpPr>
        <p:spPr>
          <a:xfrm>
            <a:off x="1844824" y="1835664"/>
            <a:ext cx="149597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0EFC017F-24AB-58F7-5164-889DCBFA3296}"/>
              </a:ext>
            </a:extLst>
          </p:cNvPr>
          <p:cNvCxnSpPr>
            <a:cxnSpLocks/>
          </p:cNvCxnSpPr>
          <p:nvPr/>
        </p:nvCxnSpPr>
        <p:spPr>
          <a:xfrm>
            <a:off x="1844824" y="1638140"/>
            <a:ext cx="14709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개체 20">
            <a:extLst>
              <a:ext uri="{FF2B5EF4-FFF2-40B4-BE49-F238E27FC236}">
                <a16:creationId xmlns:a16="http://schemas.microsoft.com/office/drawing/2014/main" id="{F847D1EB-511D-D43E-D074-E31762D5CB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584686"/>
              </p:ext>
            </p:extLst>
          </p:nvPr>
        </p:nvGraphicFramePr>
        <p:xfrm>
          <a:off x="3511550" y="1339850"/>
          <a:ext cx="1360488" cy="173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" name="Prism 7" r:id="rId4" imgW="1914842" imgH="2450128" progId="Prism7.Document">
                  <p:embed/>
                </p:oleObj>
              </mc:Choice>
              <mc:Fallback>
                <p:oleObj name="Prism 7" r:id="rId4" imgW="1914842" imgH="2450128" progId="Prism7.Document">
                  <p:embed/>
                  <p:pic>
                    <p:nvPicPr>
                      <p:cNvPr id="66" name="개체 65">
                        <a:extLst>
                          <a:ext uri="{FF2B5EF4-FFF2-40B4-BE49-F238E27FC236}">
                            <a16:creationId xmlns:a16="http://schemas.microsoft.com/office/drawing/2014/main" id="{F847D1EB-511D-D43E-D074-E31762D5CB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11550" y="1339850"/>
                        <a:ext cx="1360488" cy="1738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C50542E-30D9-9323-DE55-BD83D632842D}"/>
              </a:ext>
            </a:extLst>
          </p:cNvPr>
          <p:cNvSpPr txBox="1"/>
          <p:nvPr/>
        </p:nvSpPr>
        <p:spPr>
          <a:xfrm>
            <a:off x="3868240" y="3008400"/>
            <a:ext cx="6351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dirty="0">
                <a:latin typeface="arial" panose="020B0604020202020204" pitchFamily="34" charset="0"/>
                <a:cs typeface="arial" panose="020B0604020202020204" pitchFamily="34" charset="0"/>
              </a:rPr>
              <a:t>pKW:Avrblb1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EC211F3B-E7E4-62D4-ECBC-FF26053EAC1E}"/>
              </a:ext>
            </a:extLst>
          </p:cNvPr>
          <p:cNvCxnSpPr>
            <a:cxnSpLocks/>
          </p:cNvCxnSpPr>
          <p:nvPr/>
        </p:nvCxnSpPr>
        <p:spPr>
          <a:xfrm>
            <a:off x="3999202" y="3020305"/>
            <a:ext cx="3748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11B14EEF-91B3-2A96-040A-C2571512ED9D}"/>
              </a:ext>
            </a:extLst>
          </p:cNvPr>
          <p:cNvSpPr/>
          <p:nvPr/>
        </p:nvSpPr>
        <p:spPr>
          <a:xfrm>
            <a:off x="4480790" y="1501506"/>
            <a:ext cx="107812" cy="107812"/>
          </a:xfrm>
          <a:prstGeom prst="rect">
            <a:avLst/>
          </a:prstGeom>
          <a:solidFill>
            <a:srgbClr val="D4D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838B93A-5F4D-75AB-F897-8926CD38FA33}"/>
              </a:ext>
            </a:extLst>
          </p:cNvPr>
          <p:cNvSpPr/>
          <p:nvPr/>
        </p:nvSpPr>
        <p:spPr>
          <a:xfrm>
            <a:off x="4480790" y="1679351"/>
            <a:ext cx="107812" cy="107812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1CF725-485B-3214-91E0-3AA1962164DE}"/>
              </a:ext>
            </a:extLst>
          </p:cNvPr>
          <p:cNvSpPr txBox="1"/>
          <p:nvPr/>
        </p:nvSpPr>
        <p:spPr>
          <a:xfrm>
            <a:off x="4584637" y="1460788"/>
            <a:ext cx="341761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6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E4D1BD-2511-6DBC-DF7C-0D9A0E94EDA2}"/>
              </a:ext>
            </a:extLst>
          </p:cNvPr>
          <p:cNvSpPr txBox="1"/>
          <p:nvPr/>
        </p:nvSpPr>
        <p:spPr>
          <a:xfrm>
            <a:off x="4584637" y="1640922"/>
            <a:ext cx="380233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6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IPIO4</a:t>
            </a:r>
            <a:endParaRPr kumimoji="0" lang="en-US" altLang="ko-KR" sz="6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8" name="개체 27">
            <a:extLst>
              <a:ext uri="{FF2B5EF4-FFF2-40B4-BE49-F238E27FC236}">
                <a16:creationId xmlns:a16="http://schemas.microsoft.com/office/drawing/2014/main" id="{E51C603C-7B35-5FF8-60F3-64800A7D22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811159"/>
              </p:ext>
            </p:extLst>
          </p:nvPr>
        </p:nvGraphicFramePr>
        <p:xfrm>
          <a:off x="2258253" y="4893521"/>
          <a:ext cx="2274539" cy="1805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1" name="Prism 7" r:id="rId6" imgW="3058272" imgH="2427078" progId="Prism7.Document">
                  <p:embed/>
                </p:oleObj>
              </mc:Choice>
              <mc:Fallback>
                <p:oleObj name="Prism 7" r:id="rId6" imgW="3058272" imgH="2427078" progId="Prism7.Document">
                  <p:embed/>
                  <p:pic>
                    <p:nvPicPr>
                      <p:cNvPr id="76" name="개체 75">
                        <a:extLst>
                          <a:ext uri="{FF2B5EF4-FFF2-40B4-BE49-F238E27FC236}">
                            <a16:creationId xmlns:a16="http://schemas.microsoft.com/office/drawing/2014/main" id="{E51C603C-7B35-5FF8-60F3-64800A7D22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58253" y="4893521"/>
                        <a:ext cx="2274539" cy="1805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44F989D-F17A-0C94-32FB-646CB301F875}"/>
              </a:ext>
            </a:extLst>
          </p:cNvPr>
          <p:cNvSpPr txBox="1"/>
          <p:nvPr/>
        </p:nvSpPr>
        <p:spPr>
          <a:xfrm>
            <a:off x="1985493" y="3603487"/>
            <a:ext cx="39626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D7E361F-600F-88E5-EA7F-1729B6CF87A6}"/>
              </a:ext>
            </a:extLst>
          </p:cNvPr>
          <p:cNvSpPr txBox="1"/>
          <p:nvPr/>
        </p:nvSpPr>
        <p:spPr>
          <a:xfrm>
            <a:off x="2819056" y="3603487"/>
            <a:ext cx="44916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IPIO4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39715A-EA06-9F73-5A41-6CC32882F9B9}"/>
              </a:ext>
            </a:extLst>
          </p:cNvPr>
          <p:cNvSpPr txBox="1"/>
          <p:nvPr/>
        </p:nvSpPr>
        <p:spPr>
          <a:xfrm>
            <a:off x="3035910" y="3186839"/>
            <a:ext cx="607859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9926B0-E683-9936-BBC9-AFB54B01D7AF}"/>
              </a:ext>
            </a:extLst>
          </p:cNvPr>
          <p:cNvSpPr txBox="1"/>
          <p:nvPr/>
        </p:nvSpPr>
        <p:spPr>
          <a:xfrm>
            <a:off x="2243372" y="3392801"/>
            <a:ext cx="806631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RB (Rpi-blb1)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19ABD98B-02F2-5DB7-C487-6FDC2AA95363}"/>
              </a:ext>
            </a:extLst>
          </p:cNvPr>
          <p:cNvCxnSpPr>
            <a:cxnSpLocks/>
          </p:cNvCxnSpPr>
          <p:nvPr/>
        </p:nvCxnSpPr>
        <p:spPr>
          <a:xfrm>
            <a:off x="1837879" y="3613304"/>
            <a:ext cx="15019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7E41397C-CD26-3231-4597-99BFB598D447}"/>
              </a:ext>
            </a:extLst>
          </p:cNvPr>
          <p:cNvCxnSpPr>
            <a:cxnSpLocks/>
          </p:cNvCxnSpPr>
          <p:nvPr/>
        </p:nvCxnSpPr>
        <p:spPr>
          <a:xfrm>
            <a:off x="1837879" y="3385515"/>
            <a:ext cx="305960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0D46783-1D9F-3C9B-F03A-AE8DF31F10DB}"/>
              </a:ext>
            </a:extLst>
          </p:cNvPr>
          <p:cNvSpPr txBox="1"/>
          <p:nvPr/>
        </p:nvSpPr>
        <p:spPr>
          <a:xfrm>
            <a:off x="3524798" y="3603487"/>
            <a:ext cx="39626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220FCE-4B11-9068-73B8-A987D755B9E9}"/>
              </a:ext>
            </a:extLst>
          </p:cNvPr>
          <p:cNvSpPr txBox="1"/>
          <p:nvPr/>
        </p:nvSpPr>
        <p:spPr>
          <a:xfrm>
            <a:off x="4346355" y="3603487"/>
            <a:ext cx="449162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IPIO4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C995F0-C961-0B6B-904F-875EC3AAA67B}"/>
              </a:ext>
            </a:extLst>
          </p:cNvPr>
          <p:cNvSpPr txBox="1"/>
          <p:nvPr/>
        </p:nvSpPr>
        <p:spPr>
          <a:xfrm>
            <a:off x="3654452" y="3392801"/>
            <a:ext cx="1002198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CaRpi-blb1b </a:t>
            </a:r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(7-6)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722878" y="6465743"/>
            <a:ext cx="3080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3017993" y="6465742"/>
            <a:ext cx="6799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CaRpi-blb1b</a:t>
            </a:r>
            <a:endParaRPr lang="en-US" altLang="ko-KR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3732676" y="6465743"/>
            <a:ext cx="36901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409265-7A2C-B140-5E56-8FA5AD349710}"/>
              </a:ext>
            </a:extLst>
          </p:cNvPr>
          <p:cNvSpPr txBox="1"/>
          <p:nvPr/>
        </p:nvSpPr>
        <p:spPr>
          <a:xfrm rot="16200000">
            <a:off x="2044761" y="5654302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HR index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F804F9BA-0146-C0D8-F681-3C6745059E8B}"/>
              </a:ext>
            </a:extLst>
          </p:cNvPr>
          <p:cNvSpPr/>
          <p:nvPr/>
        </p:nvSpPr>
        <p:spPr>
          <a:xfrm>
            <a:off x="4208956" y="5168273"/>
            <a:ext cx="107812" cy="107812"/>
          </a:xfrm>
          <a:prstGeom prst="rect">
            <a:avLst/>
          </a:prstGeom>
          <a:solidFill>
            <a:srgbClr val="D4D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2A262B7-7C79-8F3A-2A84-C55E86B06025}"/>
              </a:ext>
            </a:extLst>
          </p:cNvPr>
          <p:cNvSpPr/>
          <p:nvPr/>
        </p:nvSpPr>
        <p:spPr>
          <a:xfrm>
            <a:off x="4208956" y="5346118"/>
            <a:ext cx="107812" cy="107812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B586AE3-89CC-DCD1-CC93-BA001218C9D5}"/>
              </a:ext>
            </a:extLst>
          </p:cNvPr>
          <p:cNvSpPr txBox="1"/>
          <p:nvPr/>
        </p:nvSpPr>
        <p:spPr>
          <a:xfrm>
            <a:off x="4292922" y="5135249"/>
            <a:ext cx="316112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5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22C96E-0AD6-09D3-DAC0-99B93B1D8C06}"/>
              </a:ext>
            </a:extLst>
          </p:cNvPr>
          <p:cNvSpPr txBox="1"/>
          <p:nvPr/>
        </p:nvSpPr>
        <p:spPr>
          <a:xfrm>
            <a:off x="4292922" y="5315383"/>
            <a:ext cx="348172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5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IPIO4</a:t>
            </a:r>
            <a:endParaRPr kumimoji="0" lang="en-US" altLang="ko-KR" sz="5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A530BC-E48A-49D3-D214-A38778FEDA44}"/>
              </a:ext>
            </a:extLst>
          </p:cNvPr>
          <p:cNvSpPr txBox="1"/>
          <p:nvPr/>
        </p:nvSpPr>
        <p:spPr>
          <a:xfrm>
            <a:off x="3040629" y="6662236"/>
            <a:ext cx="70724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pKW:Avrblb1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6727026E-7F7F-EBA0-7A9F-076D324CC63F}"/>
              </a:ext>
            </a:extLst>
          </p:cNvPr>
          <p:cNvCxnSpPr>
            <a:cxnSpLocks/>
          </p:cNvCxnSpPr>
          <p:nvPr/>
        </p:nvCxnSpPr>
        <p:spPr>
          <a:xfrm>
            <a:off x="2871573" y="6662236"/>
            <a:ext cx="104944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>
            <a:extLst>
              <a:ext uri="{FF2B5EF4-FFF2-40B4-BE49-F238E27FC236}">
                <a16:creationId xmlns:a16="http://schemas.microsoft.com/office/drawing/2014/main" id="{05BC68A9-39E1-8C66-C45B-0430CB808A7C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837880" y="3819904"/>
            <a:ext cx="1512000" cy="824400"/>
          </a:xfrm>
          <a:prstGeom prst="rect">
            <a:avLst/>
          </a:prstGeom>
        </p:spPr>
      </p:pic>
      <p:pic>
        <p:nvPicPr>
          <p:cNvPr id="49" name="그림 48">
            <a:extLst>
              <a:ext uri="{FF2B5EF4-FFF2-40B4-BE49-F238E27FC236}">
                <a16:creationId xmlns:a16="http://schemas.microsoft.com/office/drawing/2014/main" id="{EA742E8C-A51A-E8FD-2ACD-1D8D38D57ED5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3398185" y="3819357"/>
            <a:ext cx="1512000" cy="82440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5E241706-2252-5EDD-DF85-2F5408C842BA}"/>
              </a:ext>
            </a:extLst>
          </p:cNvPr>
          <p:cNvSpPr txBox="1"/>
          <p:nvPr/>
        </p:nvSpPr>
        <p:spPr>
          <a:xfrm>
            <a:off x="2682048" y="4898732"/>
            <a:ext cx="37382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N = 13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6B41545-72FA-6742-A8CA-3CB4D64AE364}"/>
              </a:ext>
            </a:extLst>
          </p:cNvPr>
          <p:cNvSpPr txBox="1"/>
          <p:nvPr/>
        </p:nvSpPr>
        <p:spPr>
          <a:xfrm>
            <a:off x="3207045" y="4903878"/>
            <a:ext cx="338554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N = 7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3A5D8D6-324D-75B8-E958-B2351150DA21}"/>
              </a:ext>
            </a:extLst>
          </p:cNvPr>
          <p:cNvSpPr txBox="1"/>
          <p:nvPr/>
        </p:nvSpPr>
        <p:spPr>
          <a:xfrm>
            <a:off x="3713990" y="5059124"/>
            <a:ext cx="37382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N = 19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648CA48-9141-1C9A-43D6-F59993606D97}"/>
              </a:ext>
            </a:extLst>
          </p:cNvPr>
          <p:cNvSpPr txBox="1"/>
          <p:nvPr/>
        </p:nvSpPr>
        <p:spPr>
          <a:xfrm>
            <a:off x="2979188" y="4431780"/>
            <a:ext cx="3786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dpi</a:t>
            </a:r>
            <a:endParaRPr lang="ko-KR" altLang="en-US" sz="7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9D827B2-2E2E-4551-3515-6F23BD9F606D}"/>
              </a:ext>
            </a:extLst>
          </p:cNvPr>
          <p:cNvSpPr txBox="1"/>
          <p:nvPr/>
        </p:nvSpPr>
        <p:spPr>
          <a:xfrm>
            <a:off x="4529994" y="4431780"/>
            <a:ext cx="3786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dpi</a:t>
            </a:r>
            <a:endParaRPr lang="ko-KR" altLang="en-US" sz="7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1567347-44D6-F886-7955-053D1F6C5805}"/>
              </a:ext>
            </a:extLst>
          </p:cNvPr>
          <p:cNvSpPr txBox="1"/>
          <p:nvPr/>
        </p:nvSpPr>
        <p:spPr>
          <a:xfrm>
            <a:off x="3338733" y="1344390"/>
            <a:ext cx="2744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42497C-4327-BF94-9C8F-26D791437571}"/>
              </a:ext>
            </a:extLst>
          </p:cNvPr>
          <p:cNvSpPr txBox="1"/>
          <p:nvPr/>
        </p:nvSpPr>
        <p:spPr>
          <a:xfrm>
            <a:off x="1683320" y="306319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707AE80-5489-2AE3-433F-FFBC66DBC791}"/>
              </a:ext>
            </a:extLst>
          </p:cNvPr>
          <p:cNvSpPr txBox="1"/>
          <p:nvPr/>
        </p:nvSpPr>
        <p:spPr>
          <a:xfrm>
            <a:off x="1686583" y="4765776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6409E16F-79C8-6826-5626-87FE32E2C31E}"/>
              </a:ext>
            </a:extLst>
          </p:cNvPr>
          <p:cNvCxnSpPr>
            <a:cxnSpLocks/>
          </p:cNvCxnSpPr>
          <p:nvPr/>
        </p:nvCxnSpPr>
        <p:spPr>
          <a:xfrm>
            <a:off x="3395523" y="3613304"/>
            <a:ext cx="150196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07A728D-50ED-508A-FC6F-4EFC61B6A9C8}"/>
              </a:ext>
            </a:extLst>
          </p:cNvPr>
          <p:cNvSpPr txBox="1"/>
          <p:nvPr/>
        </p:nvSpPr>
        <p:spPr>
          <a:xfrm rot="16200000">
            <a:off x="3267050" y="2112945"/>
            <a:ext cx="607859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800" dirty="0">
                <a:latin typeface="arial" panose="020B0604020202020204" pitchFamily="34" charset="0"/>
                <a:cs typeface="arial" panose="020B0604020202020204" pitchFamily="34" charset="0"/>
              </a:rPr>
              <a:t>HR index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61CF725-485B-3214-91E0-3AA1962164DE}"/>
              </a:ext>
            </a:extLst>
          </p:cNvPr>
          <p:cNvSpPr txBox="1"/>
          <p:nvPr/>
        </p:nvSpPr>
        <p:spPr>
          <a:xfrm>
            <a:off x="4416025" y="1299032"/>
            <a:ext cx="37061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6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 = 8</a:t>
            </a:r>
          </a:p>
        </p:txBody>
      </p:sp>
    </p:spTree>
    <p:extLst>
      <p:ext uri="{BB962C8B-B14F-4D97-AF65-F5344CB8AC3E}">
        <p14:creationId xmlns:p14="http://schemas.microsoft.com/office/powerpoint/2010/main" val="1002779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63" y="6210523"/>
            <a:ext cx="6797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S2.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Effector screening result via agrobacterium-mediated transient expression of effectors on CM334 pepper (error bars indicate SEM from 4 replicates for negative cases and at least 18 for positive cases). </a:t>
            </a:r>
            <a:endParaRPr kumimoji="0" lang="ko-KR" altLang="en-US" sz="12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63863"/>
              </p:ext>
            </p:extLst>
          </p:nvPr>
        </p:nvGraphicFramePr>
        <p:xfrm>
          <a:off x="1196975" y="2363788"/>
          <a:ext cx="4252913" cy="281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3" name="Prism 7" r:id="rId3" imgW="4253563" imgH="2816044" progId="Prism7.Document">
                  <p:embed/>
                </p:oleObj>
              </mc:Choice>
              <mc:Fallback>
                <p:oleObj name="Prism 7" r:id="rId3" imgW="4253563" imgH="281604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6975" y="2363788"/>
                        <a:ext cx="4252913" cy="281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직선 연결선 5"/>
          <p:cNvCxnSpPr/>
          <p:nvPr/>
        </p:nvCxnSpPr>
        <p:spPr bwMode="auto">
          <a:xfrm flipV="1">
            <a:off x="3737450" y="2576736"/>
            <a:ext cx="0" cy="1915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직선 화살표 연결선 9"/>
          <p:cNvCxnSpPr/>
          <p:nvPr/>
        </p:nvCxnSpPr>
        <p:spPr bwMode="auto">
          <a:xfrm>
            <a:off x="1655470" y="2720752"/>
            <a:ext cx="20162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723260" y="2432720"/>
            <a:ext cx="18806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Statistically significant (P &lt; 0.05) 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00297" y="3451928"/>
            <a:ext cx="21595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Ratio (dead region / whole leaf area)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52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63" y="8024904"/>
            <a:ext cx="6797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S3.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Detailed (named) phylogenetic tree of screened</a:t>
            </a:r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(G5, G7, G11) and potato NLRs. Phylogenetic tree of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(A)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G5,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(B)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G7, and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(C)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G11 NLRs. Reference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Solanum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NLRs, cloned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and identified pepper resistance genes are marked with black, white rectangle, and black circle, respectively.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640" y="237483"/>
            <a:ext cx="2680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639" y="3149633"/>
            <a:ext cx="2680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21060" y="237482"/>
            <a:ext cx="2680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191" name="그룹 190"/>
          <p:cNvGrpSpPr/>
          <p:nvPr/>
        </p:nvGrpSpPr>
        <p:grpSpPr>
          <a:xfrm>
            <a:off x="447666" y="3291886"/>
            <a:ext cx="3489993" cy="4294307"/>
            <a:chOff x="89656" y="4915775"/>
            <a:chExt cx="3489993" cy="4294307"/>
          </a:xfrm>
        </p:grpSpPr>
        <p:sp>
          <p:nvSpPr>
            <p:cNvPr id="120" name="object 2"/>
            <p:cNvSpPr txBox="1"/>
            <p:nvPr/>
          </p:nvSpPr>
          <p:spPr>
            <a:xfrm>
              <a:off x="1384114" y="4971046"/>
              <a:ext cx="34798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10" dirty="0">
                  <a:latin typeface="Tahoma"/>
                  <a:cs typeface="Tahoma"/>
                </a:rPr>
                <a:t>R3a_clade</a:t>
              </a:r>
              <a:endParaRPr sz="550">
                <a:latin typeface="Tahoma"/>
                <a:cs typeface="Tahoma"/>
              </a:endParaRPr>
            </a:p>
          </p:txBody>
        </p:sp>
        <p:grpSp>
          <p:nvGrpSpPr>
            <p:cNvPr id="121" name="object 3"/>
            <p:cNvGrpSpPr/>
            <p:nvPr/>
          </p:nvGrpSpPr>
          <p:grpSpPr>
            <a:xfrm>
              <a:off x="351495" y="4946116"/>
              <a:ext cx="1023619" cy="176530"/>
              <a:chOff x="326151" y="67094"/>
              <a:chExt cx="1023619" cy="176530"/>
            </a:xfrm>
          </p:grpSpPr>
          <p:sp>
            <p:nvSpPr>
              <p:cNvPr id="122" name="object 4"/>
              <p:cNvSpPr/>
              <p:nvPr/>
            </p:nvSpPr>
            <p:spPr>
              <a:xfrm>
                <a:off x="419641" y="70586"/>
                <a:ext cx="926465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926465" h="169545">
                    <a:moveTo>
                      <a:pt x="926104" y="0"/>
                    </a:moveTo>
                    <a:lnTo>
                      <a:pt x="0" y="81280"/>
                    </a:lnTo>
                    <a:lnTo>
                      <a:pt x="0" y="87782"/>
                    </a:lnTo>
                    <a:lnTo>
                      <a:pt x="926104" y="169062"/>
                    </a:lnTo>
                    <a:lnTo>
                      <a:pt x="92610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5"/>
              <p:cNvSpPr/>
              <p:nvPr/>
            </p:nvSpPr>
            <p:spPr>
              <a:xfrm>
                <a:off x="419641" y="70586"/>
                <a:ext cx="926465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926465" h="169545">
                    <a:moveTo>
                      <a:pt x="0" y="87782"/>
                    </a:moveTo>
                    <a:lnTo>
                      <a:pt x="0" y="81280"/>
                    </a:lnTo>
                    <a:lnTo>
                      <a:pt x="926104" y="0"/>
                    </a:lnTo>
                    <a:lnTo>
                      <a:pt x="926104" y="169062"/>
                    </a:lnTo>
                    <a:lnTo>
                      <a:pt x="0" y="87782"/>
                    </a:lnTo>
                    <a:close/>
                  </a:path>
                </a:pathLst>
              </a:custGeom>
              <a:ln w="65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"/>
              <p:cNvSpPr/>
              <p:nvPr/>
            </p:nvSpPr>
            <p:spPr>
              <a:xfrm>
                <a:off x="332818" y="155117"/>
                <a:ext cx="80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0645">
                    <a:moveTo>
                      <a:pt x="0" y="0"/>
                    </a:moveTo>
                    <a:lnTo>
                      <a:pt x="80390" y="0"/>
                    </a:lnTo>
                  </a:path>
                </a:pathLst>
              </a:custGeom>
              <a:ln w="1300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5" name="object 7"/>
            <p:cNvSpPr txBox="1"/>
            <p:nvPr/>
          </p:nvSpPr>
          <p:spPr>
            <a:xfrm>
              <a:off x="1970968" y="5114098"/>
              <a:ext cx="1670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25" dirty="0">
                  <a:latin typeface="Arial"/>
                  <a:cs typeface="Arial"/>
                </a:rPr>
                <a:t>14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26" name="object 8"/>
            <p:cNvSpPr/>
            <p:nvPr/>
          </p:nvSpPr>
          <p:spPr>
            <a:xfrm>
              <a:off x="250438" y="5034139"/>
              <a:ext cx="1619250" cy="687705"/>
            </a:xfrm>
            <a:custGeom>
              <a:avLst/>
              <a:gdLst/>
              <a:ahLst/>
              <a:cxnLst/>
              <a:rect l="l" t="t" r="r" b="b"/>
              <a:pathLst>
                <a:path w="1619250" h="687705">
                  <a:moveTo>
                    <a:pt x="101292" y="78028"/>
                  </a:moveTo>
                  <a:lnTo>
                    <a:pt x="101292" y="143052"/>
                  </a:lnTo>
                  <a:lnTo>
                    <a:pt x="1619074" y="143052"/>
                  </a:lnTo>
                </a:path>
                <a:path w="1619250" h="687705">
                  <a:moveTo>
                    <a:pt x="101292" y="0"/>
                  </a:moveTo>
                  <a:lnTo>
                    <a:pt x="101292" y="65024"/>
                  </a:lnTo>
                </a:path>
                <a:path w="1619250" h="687705">
                  <a:moveTo>
                    <a:pt x="0" y="687628"/>
                  </a:moveTo>
                  <a:lnTo>
                    <a:pt x="0" y="71526"/>
                  </a:lnTo>
                  <a:lnTo>
                    <a:pt x="101292" y="71526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9"/>
            <p:cNvSpPr txBox="1"/>
            <p:nvPr/>
          </p:nvSpPr>
          <p:spPr>
            <a:xfrm>
              <a:off x="1646189" y="5348185"/>
              <a:ext cx="80327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10" dirty="0">
                  <a:latin typeface="Tahoma"/>
                  <a:cs typeface="Tahoma"/>
                </a:rPr>
                <a:t>Potato_specific_27_NLRs</a:t>
              </a:r>
              <a:endParaRPr sz="550" dirty="0">
                <a:latin typeface="Tahoma"/>
                <a:cs typeface="Tahoma"/>
              </a:endParaRPr>
            </a:p>
          </p:txBody>
        </p:sp>
        <p:grpSp>
          <p:nvGrpSpPr>
            <p:cNvPr id="128" name="object 10"/>
            <p:cNvGrpSpPr/>
            <p:nvPr/>
          </p:nvGrpSpPr>
          <p:grpSpPr>
            <a:xfrm>
              <a:off x="631255" y="5232221"/>
              <a:ext cx="1005840" cy="465455"/>
              <a:chOff x="605911" y="353199"/>
              <a:chExt cx="1005840" cy="465455"/>
            </a:xfrm>
          </p:grpSpPr>
          <p:sp>
            <p:nvSpPr>
              <p:cNvPr id="129" name="object 11"/>
              <p:cNvSpPr/>
              <p:nvPr/>
            </p:nvSpPr>
            <p:spPr>
              <a:xfrm>
                <a:off x="889124" y="356692"/>
                <a:ext cx="718820" cy="351155"/>
              </a:xfrm>
              <a:custGeom>
                <a:avLst/>
                <a:gdLst/>
                <a:ahLst/>
                <a:cxnLst/>
                <a:rect l="l" t="t" r="r" b="b"/>
                <a:pathLst>
                  <a:path w="718819" h="351155">
                    <a:moveTo>
                      <a:pt x="718695" y="0"/>
                    </a:moveTo>
                    <a:lnTo>
                      <a:pt x="0" y="172313"/>
                    </a:lnTo>
                    <a:lnTo>
                      <a:pt x="0" y="178816"/>
                    </a:lnTo>
                    <a:lnTo>
                      <a:pt x="718695" y="351129"/>
                    </a:lnTo>
                    <a:lnTo>
                      <a:pt x="718695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2"/>
              <p:cNvSpPr/>
              <p:nvPr/>
            </p:nvSpPr>
            <p:spPr>
              <a:xfrm>
                <a:off x="889124" y="356692"/>
                <a:ext cx="718820" cy="351155"/>
              </a:xfrm>
              <a:custGeom>
                <a:avLst/>
                <a:gdLst/>
                <a:ahLst/>
                <a:cxnLst/>
                <a:rect l="l" t="t" r="r" b="b"/>
                <a:pathLst>
                  <a:path w="718819" h="351155">
                    <a:moveTo>
                      <a:pt x="0" y="178816"/>
                    </a:moveTo>
                    <a:lnTo>
                      <a:pt x="0" y="172313"/>
                    </a:lnTo>
                    <a:lnTo>
                      <a:pt x="718695" y="0"/>
                    </a:lnTo>
                    <a:lnTo>
                      <a:pt x="718695" y="351129"/>
                    </a:lnTo>
                    <a:lnTo>
                      <a:pt x="0" y="178816"/>
                    </a:lnTo>
                    <a:close/>
                  </a:path>
                </a:pathLst>
              </a:custGeom>
              <a:ln w="64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"/>
              <p:cNvSpPr/>
              <p:nvPr/>
            </p:nvSpPr>
            <p:spPr>
              <a:xfrm>
                <a:off x="612579" y="532256"/>
                <a:ext cx="868680" cy="280035"/>
              </a:xfrm>
              <a:custGeom>
                <a:avLst/>
                <a:gdLst/>
                <a:ahLst/>
                <a:cxnLst/>
                <a:rect l="l" t="t" r="r" b="b"/>
                <a:pathLst>
                  <a:path w="868680" h="280034">
                    <a:moveTo>
                      <a:pt x="0" y="0"/>
                    </a:moveTo>
                    <a:lnTo>
                      <a:pt x="270113" y="0"/>
                    </a:lnTo>
                  </a:path>
                  <a:path w="868680" h="280034">
                    <a:moveTo>
                      <a:pt x="781400" y="279603"/>
                    </a:moveTo>
                    <a:lnTo>
                      <a:pt x="781400" y="234086"/>
                    </a:lnTo>
                    <a:lnTo>
                      <a:pt x="868222" y="234086"/>
                    </a:lnTo>
                  </a:path>
                </a:pathLst>
              </a:custGeom>
              <a:ln w="12933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2" name="object 14"/>
            <p:cNvSpPr txBox="1"/>
            <p:nvPr/>
          </p:nvSpPr>
          <p:spPr>
            <a:xfrm>
              <a:off x="1541680" y="5564065"/>
              <a:ext cx="1076325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65405">
                <a:lnSpc>
                  <a:spcPct val="124100"/>
                </a:lnSpc>
                <a:spcBef>
                  <a:spcPts val="95"/>
                </a:spcBef>
              </a:pPr>
              <a:r>
                <a:rPr sz="550" dirty="0">
                  <a:latin typeface="Arial"/>
                  <a:cs typeface="Arial"/>
                </a:rPr>
                <a:t>CA.PGAv.1.6.scaffold5.15</a:t>
              </a:r>
              <a:r>
                <a:rPr sz="550" spc="75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25" dirty="0">
                  <a:latin typeface="Arial"/>
                  <a:cs typeface="Arial"/>
                </a:rPr>
                <a:t>12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PGSC0003DMP400056156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33" name="object 15"/>
            <p:cNvSpPr/>
            <p:nvPr/>
          </p:nvSpPr>
          <p:spPr>
            <a:xfrm>
              <a:off x="427298" y="5411278"/>
              <a:ext cx="1101725" cy="933450"/>
            </a:xfrm>
            <a:custGeom>
              <a:avLst/>
              <a:gdLst/>
              <a:ahLst/>
              <a:cxnLst/>
              <a:rect l="l" t="t" r="r" b="b"/>
              <a:pathLst>
                <a:path w="1101725" h="933450">
                  <a:moveTo>
                    <a:pt x="992024" y="292608"/>
                  </a:moveTo>
                  <a:lnTo>
                    <a:pt x="992024" y="338124"/>
                  </a:lnTo>
                  <a:lnTo>
                    <a:pt x="1101356" y="338124"/>
                  </a:lnTo>
                </a:path>
                <a:path w="1101725" h="933450">
                  <a:moveTo>
                    <a:pt x="204193" y="149555"/>
                  </a:moveTo>
                  <a:lnTo>
                    <a:pt x="204193" y="286105"/>
                  </a:lnTo>
                  <a:lnTo>
                    <a:pt x="992024" y="286105"/>
                  </a:lnTo>
                </a:path>
                <a:path w="1101725" h="933450">
                  <a:moveTo>
                    <a:pt x="204193" y="0"/>
                  </a:moveTo>
                  <a:lnTo>
                    <a:pt x="204193" y="136550"/>
                  </a:lnTo>
                </a:path>
                <a:path w="1101725" h="933450">
                  <a:moveTo>
                    <a:pt x="0" y="933094"/>
                  </a:moveTo>
                  <a:lnTo>
                    <a:pt x="0" y="143052"/>
                  </a:lnTo>
                  <a:lnTo>
                    <a:pt x="204193" y="143052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6"/>
            <p:cNvSpPr txBox="1"/>
            <p:nvPr/>
          </p:nvSpPr>
          <p:spPr>
            <a:xfrm>
              <a:off x="1808578" y="5790348"/>
              <a:ext cx="104838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CA.PGAv.1.6.scaffold681.63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8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35" name="object 17"/>
            <p:cNvSpPr/>
            <p:nvPr/>
          </p:nvSpPr>
          <p:spPr>
            <a:xfrm>
              <a:off x="1554380" y="5853442"/>
              <a:ext cx="153035" cy="45720"/>
            </a:xfrm>
            <a:custGeom>
              <a:avLst/>
              <a:gdLst/>
              <a:ahLst/>
              <a:cxnLst/>
              <a:rect l="l" t="t" r="r" b="b"/>
              <a:pathLst>
                <a:path w="153035" h="45719">
                  <a:moveTo>
                    <a:pt x="0" y="45516"/>
                  </a:moveTo>
                  <a:lnTo>
                    <a:pt x="0" y="0"/>
                  </a:lnTo>
                  <a:lnTo>
                    <a:pt x="152742" y="0"/>
                  </a:lnTo>
                </a:path>
              </a:pathLst>
            </a:custGeom>
            <a:ln w="12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8"/>
            <p:cNvSpPr txBox="1"/>
            <p:nvPr/>
          </p:nvSpPr>
          <p:spPr>
            <a:xfrm>
              <a:off x="1734619" y="5894386"/>
              <a:ext cx="104838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CA.PGAv.1.6.scaffold220.71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9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37" name="object 19"/>
            <p:cNvSpPr/>
            <p:nvPr/>
          </p:nvSpPr>
          <p:spPr>
            <a:xfrm>
              <a:off x="1501322" y="5905461"/>
              <a:ext cx="132080" cy="97790"/>
            </a:xfrm>
            <a:custGeom>
              <a:avLst/>
              <a:gdLst/>
              <a:ahLst/>
              <a:cxnLst/>
              <a:rect l="l" t="t" r="r" b="b"/>
              <a:pathLst>
                <a:path w="132080" h="97790">
                  <a:moveTo>
                    <a:pt x="53058" y="6502"/>
                  </a:moveTo>
                  <a:lnTo>
                    <a:pt x="53058" y="52019"/>
                  </a:lnTo>
                  <a:lnTo>
                    <a:pt x="131841" y="52019"/>
                  </a:lnTo>
                </a:path>
                <a:path w="132080" h="97790">
                  <a:moveTo>
                    <a:pt x="0" y="97536"/>
                  </a:moveTo>
                  <a:lnTo>
                    <a:pt x="0" y="0"/>
                  </a:lnTo>
                  <a:lnTo>
                    <a:pt x="53058" y="0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20"/>
            <p:cNvSpPr txBox="1"/>
            <p:nvPr/>
          </p:nvSpPr>
          <p:spPr>
            <a:xfrm>
              <a:off x="1586699" y="5998425"/>
              <a:ext cx="84074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Arial"/>
                  <a:cs typeface="Arial"/>
                </a:rPr>
                <a:t>PGSC0003DMP400029948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39" name="object 21"/>
            <p:cNvSpPr/>
            <p:nvPr/>
          </p:nvSpPr>
          <p:spPr>
            <a:xfrm>
              <a:off x="781019" y="6009499"/>
              <a:ext cx="1054735" cy="643890"/>
            </a:xfrm>
            <a:custGeom>
              <a:avLst/>
              <a:gdLst/>
              <a:ahLst/>
              <a:cxnLst/>
              <a:rect l="l" t="t" r="r" b="b"/>
              <a:pathLst>
                <a:path w="1054735" h="643889">
                  <a:moveTo>
                    <a:pt x="792655" y="97536"/>
                  </a:moveTo>
                  <a:lnTo>
                    <a:pt x="792655" y="52019"/>
                  </a:lnTo>
                  <a:lnTo>
                    <a:pt x="792655" y="52019"/>
                  </a:lnTo>
                </a:path>
                <a:path w="1054735" h="643889">
                  <a:moveTo>
                    <a:pt x="792655" y="110540"/>
                  </a:moveTo>
                  <a:lnTo>
                    <a:pt x="792655" y="156057"/>
                  </a:lnTo>
                  <a:lnTo>
                    <a:pt x="792655" y="156057"/>
                  </a:lnTo>
                </a:path>
                <a:path w="1054735" h="643889">
                  <a:moveTo>
                    <a:pt x="720303" y="6502"/>
                  </a:moveTo>
                  <a:lnTo>
                    <a:pt x="720303" y="104038"/>
                  </a:lnTo>
                  <a:lnTo>
                    <a:pt x="792655" y="104038"/>
                  </a:lnTo>
                </a:path>
                <a:path w="1054735" h="643889">
                  <a:moveTo>
                    <a:pt x="305485" y="149555"/>
                  </a:moveTo>
                  <a:lnTo>
                    <a:pt x="305485" y="0"/>
                  </a:lnTo>
                  <a:lnTo>
                    <a:pt x="720303" y="0"/>
                  </a:lnTo>
                </a:path>
                <a:path w="1054735" h="643889">
                  <a:moveTo>
                    <a:pt x="893947" y="305612"/>
                  </a:moveTo>
                  <a:lnTo>
                    <a:pt x="893947" y="260096"/>
                  </a:lnTo>
                  <a:lnTo>
                    <a:pt x="893947" y="260096"/>
                  </a:lnTo>
                </a:path>
                <a:path w="1054735" h="643889">
                  <a:moveTo>
                    <a:pt x="893947" y="318617"/>
                  </a:moveTo>
                  <a:lnTo>
                    <a:pt x="893947" y="364134"/>
                  </a:lnTo>
                  <a:lnTo>
                    <a:pt x="893947" y="364134"/>
                  </a:lnTo>
                </a:path>
                <a:path w="1054735" h="643889">
                  <a:moveTo>
                    <a:pt x="305485" y="162560"/>
                  </a:moveTo>
                  <a:lnTo>
                    <a:pt x="305485" y="312115"/>
                  </a:lnTo>
                  <a:lnTo>
                    <a:pt x="893947" y="312115"/>
                  </a:lnTo>
                </a:path>
                <a:path w="1054735" h="643889">
                  <a:moveTo>
                    <a:pt x="0" y="351129"/>
                  </a:moveTo>
                  <a:lnTo>
                    <a:pt x="0" y="156057"/>
                  </a:lnTo>
                  <a:lnTo>
                    <a:pt x="305485" y="156057"/>
                  </a:lnTo>
                </a:path>
                <a:path w="1054735" h="643889">
                  <a:moveTo>
                    <a:pt x="180075" y="552704"/>
                  </a:moveTo>
                  <a:lnTo>
                    <a:pt x="180075" y="468172"/>
                  </a:lnTo>
                  <a:lnTo>
                    <a:pt x="828027" y="468172"/>
                  </a:lnTo>
                </a:path>
                <a:path w="1054735" h="643889">
                  <a:moveTo>
                    <a:pt x="281368" y="643737"/>
                  </a:moveTo>
                  <a:lnTo>
                    <a:pt x="281368" y="572211"/>
                  </a:lnTo>
                  <a:lnTo>
                    <a:pt x="1054729" y="572211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22"/>
            <p:cNvSpPr txBox="1"/>
            <p:nvPr/>
          </p:nvSpPr>
          <p:spPr>
            <a:xfrm>
              <a:off x="2279670" y="6622655"/>
              <a:ext cx="108775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CA.PGAv.1.6.scaffold676.61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25" dirty="0">
                  <a:latin typeface="Arial"/>
                  <a:cs typeface="Arial"/>
                </a:rPr>
                <a:t>10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41" name="object 23"/>
            <p:cNvSpPr/>
            <p:nvPr/>
          </p:nvSpPr>
          <p:spPr>
            <a:xfrm>
              <a:off x="1380736" y="6685749"/>
              <a:ext cx="797560" cy="45720"/>
            </a:xfrm>
            <a:custGeom>
              <a:avLst/>
              <a:gdLst/>
              <a:ahLst/>
              <a:cxnLst/>
              <a:rect l="l" t="t" r="r" b="b"/>
              <a:pathLst>
                <a:path w="797560" h="45719">
                  <a:moveTo>
                    <a:pt x="0" y="45516"/>
                  </a:moveTo>
                  <a:lnTo>
                    <a:pt x="0" y="0"/>
                  </a:lnTo>
                  <a:lnTo>
                    <a:pt x="797478" y="0"/>
                  </a:lnTo>
                </a:path>
              </a:pathLst>
            </a:custGeom>
            <a:ln w="130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24"/>
            <p:cNvSpPr txBox="1"/>
            <p:nvPr/>
          </p:nvSpPr>
          <p:spPr>
            <a:xfrm>
              <a:off x="2086731" y="6726694"/>
              <a:ext cx="108775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CA.PGAv.1.6.scaffold676.64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25" dirty="0">
                  <a:latin typeface="Arial"/>
                  <a:cs typeface="Arial"/>
                </a:rPr>
                <a:t>11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43" name="object 25"/>
            <p:cNvSpPr/>
            <p:nvPr/>
          </p:nvSpPr>
          <p:spPr>
            <a:xfrm>
              <a:off x="682942" y="6367131"/>
              <a:ext cx="1302385" cy="422909"/>
            </a:xfrm>
            <a:custGeom>
              <a:avLst/>
              <a:gdLst/>
              <a:ahLst/>
              <a:cxnLst/>
              <a:rect l="l" t="t" r="r" b="b"/>
              <a:pathLst>
                <a:path w="1302385" h="422910">
                  <a:moveTo>
                    <a:pt x="697793" y="377139"/>
                  </a:moveTo>
                  <a:lnTo>
                    <a:pt x="697793" y="422656"/>
                  </a:lnTo>
                  <a:lnTo>
                    <a:pt x="1302334" y="422656"/>
                  </a:lnTo>
                </a:path>
                <a:path w="1302385" h="422910">
                  <a:moveTo>
                    <a:pt x="379445" y="299110"/>
                  </a:moveTo>
                  <a:lnTo>
                    <a:pt x="379445" y="370636"/>
                  </a:lnTo>
                  <a:lnTo>
                    <a:pt x="697793" y="370636"/>
                  </a:lnTo>
                </a:path>
                <a:path w="1302385" h="422910">
                  <a:moveTo>
                    <a:pt x="278152" y="208076"/>
                  </a:moveTo>
                  <a:lnTo>
                    <a:pt x="278152" y="292608"/>
                  </a:lnTo>
                  <a:lnTo>
                    <a:pt x="379445" y="292608"/>
                  </a:lnTo>
                </a:path>
                <a:path w="1302385" h="422910">
                  <a:moveTo>
                    <a:pt x="98077" y="6502"/>
                  </a:moveTo>
                  <a:lnTo>
                    <a:pt x="98077" y="201574"/>
                  </a:lnTo>
                  <a:lnTo>
                    <a:pt x="278152" y="201574"/>
                  </a:lnTo>
                </a:path>
                <a:path w="1302385" h="422910">
                  <a:moveTo>
                    <a:pt x="0" y="334873"/>
                  </a:moveTo>
                  <a:lnTo>
                    <a:pt x="0" y="0"/>
                  </a:lnTo>
                  <a:lnTo>
                    <a:pt x="98077" y="0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26"/>
            <p:cNvSpPr txBox="1"/>
            <p:nvPr/>
          </p:nvSpPr>
          <p:spPr>
            <a:xfrm>
              <a:off x="1459682" y="6830732"/>
              <a:ext cx="104838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CA.PGAv.1.6.scaffold504.59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7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45" name="object 27"/>
            <p:cNvSpPr/>
            <p:nvPr/>
          </p:nvSpPr>
          <p:spPr>
            <a:xfrm>
              <a:off x="747255" y="6893826"/>
              <a:ext cx="611505" cy="149860"/>
            </a:xfrm>
            <a:custGeom>
              <a:avLst/>
              <a:gdLst/>
              <a:ahLst/>
              <a:cxnLst/>
              <a:rect l="l" t="t" r="r" b="b"/>
              <a:pathLst>
                <a:path w="611505" h="149860">
                  <a:moveTo>
                    <a:pt x="527364" y="45516"/>
                  </a:moveTo>
                  <a:lnTo>
                    <a:pt x="527364" y="0"/>
                  </a:lnTo>
                  <a:lnTo>
                    <a:pt x="610971" y="0"/>
                  </a:lnTo>
                </a:path>
                <a:path w="611505" h="149860">
                  <a:moveTo>
                    <a:pt x="527364" y="58521"/>
                  </a:moveTo>
                  <a:lnTo>
                    <a:pt x="527364" y="104038"/>
                  </a:lnTo>
                  <a:lnTo>
                    <a:pt x="577207" y="104038"/>
                  </a:lnTo>
                </a:path>
                <a:path w="611505" h="149860">
                  <a:moveTo>
                    <a:pt x="0" y="149555"/>
                  </a:moveTo>
                  <a:lnTo>
                    <a:pt x="0" y="52019"/>
                  </a:lnTo>
                  <a:lnTo>
                    <a:pt x="527364" y="52019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28"/>
            <p:cNvSpPr txBox="1"/>
            <p:nvPr/>
          </p:nvSpPr>
          <p:spPr>
            <a:xfrm>
              <a:off x="1337487" y="6916564"/>
              <a:ext cx="1419225" cy="23367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4"/>
                </a:spcBef>
              </a:pPr>
              <a:r>
                <a:rPr sz="550" spc="-10" dirty="0">
                  <a:latin typeface="Arial"/>
                  <a:cs typeface="Arial"/>
                </a:rPr>
                <a:t>PGSC0003DMP400005582</a:t>
              </a:r>
              <a:endParaRPr sz="550" dirty="0">
                <a:latin typeface="Arial"/>
                <a:cs typeface="Arial"/>
              </a:endParaRPr>
            </a:p>
            <a:p>
              <a:pPr marL="383540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CA.PGAv.1.6.scaffold504.58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6</a:t>
              </a:r>
              <a:endParaRPr sz="550" dirty="0">
                <a:latin typeface="Arial"/>
                <a:cs typeface="Arial"/>
              </a:endParaRPr>
            </a:p>
          </p:txBody>
        </p:sp>
        <p:sp>
          <p:nvSpPr>
            <p:cNvPr id="147" name="object 29"/>
            <p:cNvSpPr/>
            <p:nvPr/>
          </p:nvSpPr>
          <p:spPr>
            <a:xfrm>
              <a:off x="877488" y="7101902"/>
              <a:ext cx="730250" cy="45720"/>
            </a:xfrm>
            <a:custGeom>
              <a:avLst/>
              <a:gdLst/>
              <a:ahLst/>
              <a:cxnLst/>
              <a:rect l="l" t="t" r="r" b="b"/>
              <a:pathLst>
                <a:path w="730250" h="45719">
                  <a:moveTo>
                    <a:pt x="0" y="45516"/>
                  </a:moveTo>
                  <a:lnTo>
                    <a:pt x="0" y="0"/>
                  </a:lnTo>
                  <a:lnTo>
                    <a:pt x="729950" y="0"/>
                  </a:lnTo>
                </a:path>
              </a:pathLst>
            </a:custGeom>
            <a:ln w="130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30"/>
            <p:cNvSpPr txBox="1"/>
            <p:nvPr/>
          </p:nvSpPr>
          <p:spPr>
            <a:xfrm>
              <a:off x="1615640" y="7142847"/>
              <a:ext cx="84074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Arial"/>
                  <a:cs typeface="Arial"/>
                </a:rPr>
                <a:t>PGSC0003DMP400011969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49" name="object 31"/>
            <p:cNvSpPr/>
            <p:nvPr/>
          </p:nvSpPr>
          <p:spPr>
            <a:xfrm>
              <a:off x="607374" y="6708507"/>
              <a:ext cx="995680" cy="647065"/>
            </a:xfrm>
            <a:custGeom>
              <a:avLst/>
              <a:gdLst/>
              <a:ahLst/>
              <a:cxnLst/>
              <a:rect l="l" t="t" r="r" b="b"/>
              <a:pathLst>
                <a:path w="995680" h="647064">
                  <a:moveTo>
                    <a:pt x="270113" y="451916"/>
                  </a:moveTo>
                  <a:lnTo>
                    <a:pt x="270113" y="497433"/>
                  </a:lnTo>
                  <a:lnTo>
                    <a:pt x="995240" y="497433"/>
                  </a:lnTo>
                </a:path>
                <a:path w="995680" h="647064">
                  <a:moveTo>
                    <a:pt x="139880" y="347878"/>
                  </a:moveTo>
                  <a:lnTo>
                    <a:pt x="139880" y="445414"/>
                  </a:lnTo>
                  <a:lnTo>
                    <a:pt x="270113" y="445414"/>
                  </a:lnTo>
                </a:path>
                <a:path w="995680" h="647064">
                  <a:moveTo>
                    <a:pt x="75567" y="6502"/>
                  </a:moveTo>
                  <a:lnTo>
                    <a:pt x="75567" y="341376"/>
                  </a:lnTo>
                  <a:lnTo>
                    <a:pt x="139880" y="341376"/>
                  </a:lnTo>
                </a:path>
                <a:path w="995680" h="647064">
                  <a:moveTo>
                    <a:pt x="0" y="434035"/>
                  </a:moveTo>
                  <a:lnTo>
                    <a:pt x="0" y="0"/>
                  </a:lnTo>
                  <a:lnTo>
                    <a:pt x="75567" y="0"/>
                  </a:lnTo>
                </a:path>
                <a:path w="995680" h="647064">
                  <a:moveTo>
                    <a:pt x="625441" y="646988"/>
                  </a:moveTo>
                  <a:lnTo>
                    <a:pt x="625441" y="601472"/>
                  </a:lnTo>
                  <a:lnTo>
                    <a:pt x="683323" y="601472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32"/>
            <p:cNvSpPr txBox="1"/>
            <p:nvPr/>
          </p:nvSpPr>
          <p:spPr>
            <a:xfrm>
              <a:off x="1335879" y="7228679"/>
              <a:ext cx="1104265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55880">
                <a:lnSpc>
                  <a:spcPct val="124100"/>
                </a:lnSpc>
                <a:spcBef>
                  <a:spcPts val="95"/>
                </a:spcBef>
              </a:pPr>
              <a:r>
                <a:rPr sz="550" dirty="0">
                  <a:latin typeface="Arial"/>
                  <a:cs typeface="Arial"/>
                </a:rPr>
                <a:t>CA.PGAv.1.6.scaffold404.59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5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PGSC0003DMP400009000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51" name="object 33"/>
            <p:cNvSpPr/>
            <p:nvPr/>
          </p:nvSpPr>
          <p:spPr>
            <a:xfrm>
              <a:off x="863018" y="7361999"/>
              <a:ext cx="460375" cy="450850"/>
            </a:xfrm>
            <a:custGeom>
              <a:avLst/>
              <a:gdLst/>
              <a:ahLst/>
              <a:cxnLst/>
              <a:rect l="l" t="t" r="r" b="b"/>
              <a:pathLst>
                <a:path w="460375" h="450850">
                  <a:moveTo>
                    <a:pt x="369798" y="6502"/>
                  </a:moveTo>
                  <a:lnTo>
                    <a:pt x="369798" y="52019"/>
                  </a:lnTo>
                  <a:lnTo>
                    <a:pt x="459836" y="52019"/>
                  </a:lnTo>
                </a:path>
                <a:path w="460375" h="450850">
                  <a:moveTo>
                    <a:pt x="0" y="221081"/>
                  </a:moveTo>
                  <a:lnTo>
                    <a:pt x="0" y="0"/>
                  </a:lnTo>
                  <a:lnTo>
                    <a:pt x="369798" y="0"/>
                  </a:lnTo>
                </a:path>
                <a:path w="460375" h="450850">
                  <a:moveTo>
                    <a:pt x="371406" y="201574"/>
                  </a:moveTo>
                  <a:lnTo>
                    <a:pt x="371406" y="156057"/>
                  </a:lnTo>
                  <a:lnTo>
                    <a:pt x="371406" y="156057"/>
                  </a:lnTo>
                </a:path>
                <a:path w="460375" h="450850">
                  <a:moveTo>
                    <a:pt x="371406" y="214579"/>
                  </a:moveTo>
                  <a:lnTo>
                    <a:pt x="371406" y="260096"/>
                  </a:lnTo>
                  <a:lnTo>
                    <a:pt x="371406" y="260096"/>
                  </a:lnTo>
                </a:path>
                <a:path w="460375" h="450850">
                  <a:moveTo>
                    <a:pt x="371406" y="266598"/>
                  </a:moveTo>
                  <a:lnTo>
                    <a:pt x="371406" y="364134"/>
                  </a:lnTo>
                  <a:lnTo>
                    <a:pt x="371406" y="364134"/>
                  </a:lnTo>
                </a:path>
                <a:path w="460375" h="450850">
                  <a:moveTo>
                    <a:pt x="371406" y="156057"/>
                  </a:moveTo>
                  <a:lnTo>
                    <a:pt x="371406" y="253593"/>
                  </a:lnTo>
                </a:path>
                <a:path w="460375" h="450850">
                  <a:moveTo>
                    <a:pt x="273329" y="450291"/>
                  </a:moveTo>
                  <a:lnTo>
                    <a:pt x="273329" y="260096"/>
                  </a:lnTo>
                  <a:lnTo>
                    <a:pt x="371406" y="260096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34"/>
            <p:cNvSpPr txBox="1"/>
            <p:nvPr/>
          </p:nvSpPr>
          <p:spPr>
            <a:xfrm>
              <a:off x="1247449" y="7540794"/>
              <a:ext cx="1137285" cy="3378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301625">
                <a:lnSpc>
                  <a:spcPct val="124100"/>
                </a:lnSpc>
                <a:spcBef>
                  <a:spcPts val="95"/>
                </a:spcBef>
              </a:pPr>
              <a:r>
                <a:rPr sz="550" spc="-25" dirty="0">
                  <a:latin typeface="Arial"/>
                  <a:cs typeface="Arial"/>
                </a:rPr>
                <a:t>PGSC0003DMP400016417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25" dirty="0">
                  <a:latin typeface="Arial"/>
                  <a:cs typeface="Arial"/>
                </a:rPr>
                <a:t>PGSC0003DMP400016419</a:t>
              </a:r>
              <a:endParaRPr sz="550" dirty="0">
                <a:latin typeface="Arial"/>
                <a:cs typeface="Arial"/>
              </a:endParaRPr>
            </a:p>
            <a:p>
              <a:pPr marL="139700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CA.PGAv.1.6.scaffold773.1</a:t>
              </a:r>
              <a:r>
                <a:rPr sz="550" spc="8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1</a:t>
              </a:r>
              <a:endParaRPr sz="550" dirty="0">
                <a:latin typeface="Arial"/>
                <a:cs typeface="Arial"/>
              </a:endParaRPr>
            </a:p>
          </p:txBody>
        </p:sp>
        <p:sp>
          <p:nvSpPr>
            <p:cNvPr id="153" name="object 35"/>
            <p:cNvSpPr/>
            <p:nvPr/>
          </p:nvSpPr>
          <p:spPr>
            <a:xfrm>
              <a:off x="1157249" y="7830171"/>
              <a:ext cx="354330" cy="179070"/>
            </a:xfrm>
            <a:custGeom>
              <a:avLst/>
              <a:gdLst/>
              <a:ahLst/>
              <a:cxnLst/>
              <a:rect l="l" t="t" r="r" b="b"/>
              <a:pathLst>
                <a:path w="354330" h="179069">
                  <a:moveTo>
                    <a:pt x="0" y="178816"/>
                  </a:moveTo>
                  <a:lnTo>
                    <a:pt x="0" y="0"/>
                  </a:lnTo>
                  <a:lnTo>
                    <a:pt x="115763" y="0"/>
                  </a:lnTo>
                </a:path>
                <a:path w="354330" h="179069">
                  <a:moveTo>
                    <a:pt x="289407" y="149555"/>
                  </a:moveTo>
                  <a:lnTo>
                    <a:pt x="289407" y="104038"/>
                  </a:lnTo>
                  <a:lnTo>
                    <a:pt x="353720" y="104038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36"/>
            <p:cNvSpPr txBox="1"/>
            <p:nvPr/>
          </p:nvSpPr>
          <p:spPr>
            <a:xfrm>
              <a:off x="1544896" y="7975154"/>
              <a:ext cx="84074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Arial"/>
                  <a:cs typeface="Arial"/>
                </a:rPr>
                <a:t>PGSC0003DMP400016465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55" name="object 37"/>
            <p:cNvSpPr/>
            <p:nvPr/>
          </p:nvSpPr>
          <p:spPr>
            <a:xfrm>
              <a:off x="1229601" y="7986229"/>
              <a:ext cx="302895" cy="422909"/>
            </a:xfrm>
            <a:custGeom>
              <a:avLst/>
              <a:gdLst/>
              <a:ahLst/>
              <a:cxnLst/>
              <a:rect l="l" t="t" r="r" b="b"/>
              <a:pathLst>
                <a:path w="302894" h="422910">
                  <a:moveTo>
                    <a:pt x="217055" y="6502"/>
                  </a:moveTo>
                  <a:lnTo>
                    <a:pt x="217055" y="52019"/>
                  </a:lnTo>
                  <a:lnTo>
                    <a:pt x="302270" y="52019"/>
                  </a:lnTo>
                </a:path>
                <a:path w="302894" h="422910">
                  <a:moveTo>
                    <a:pt x="0" y="208076"/>
                  </a:moveTo>
                  <a:lnTo>
                    <a:pt x="0" y="0"/>
                  </a:lnTo>
                  <a:lnTo>
                    <a:pt x="217055" y="0"/>
                  </a:lnTo>
                </a:path>
                <a:path w="302894" h="422910">
                  <a:moveTo>
                    <a:pt x="59489" y="422656"/>
                  </a:moveTo>
                  <a:lnTo>
                    <a:pt x="59489" y="156057"/>
                  </a:lnTo>
                  <a:lnTo>
                    <a:pt x="136664" y="156057"/>
                  </a:lnTo>
                </a:path>
                <a:path w="302894" h="422910">
                  <a:moveTo>
                    <a:pt x="120586" y="305612"/>
                  </a:moveTo>
                  <a:lnTo>
                    <a:pt x="120586" y="260096"/>
                  </a:lnTo>
                  <a:lnTo>
                    <a:pt x="271721" y="260096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38"/>
            <p:cNvSpPr txBox="1"/>
            <p:nvPr/>
          </p:nvSpPr>
          <p:spPr>
            <a:xfrm>
              <a:off x="1363212" y="8060986"/>
              <a:ext cx="991869" cy="3378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63830" marR="5080" indent="-46990">
                <a:lnSpc>
                  <a:spcPct val="124100"/>
                </a:lnSpc>
                <a:spcBef>
                  <a:spcPts val="95"/>
                </a:spcBef>
              </a:pPr>
              <a:r>
                <a:rPr sz="550" spc="-20" dirty="0">
                  <a:latin typeface="Arial"/>
                  <a:cs typeface="Arial"/>
                </a:rPr>
                <a:t>Rpi-blb1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25" dirty="0">
                  <a:latin typeface="Arial"/>
                  <a:cs typeface="Arial"/>
                </a:rPr>
                <a:t>PGSC0003DMP400053796</a:t>
              </a:r>
              <a:endParaRPr sz="55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60"/>
                </a:spcBef>
              </a:pPr>
              <a:r>
                <a:rPr sz="550" spc="-10" dirty="0">
                  <a:latin typeface="Arial"/>
                  <a:cs typeface="Arial"/>
                </a:rPr>
                <a:t>PGSC0003DMP400029816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57" name="object 39"/>
            <p:cNvSpPr/>
            <p:nvPr/>
          </p:nvSpPr>
          <p:spPr>
            <a:xfrm>
              <a:off x="1289090" y="8298344"/>
              <a:ext cx="225425" cy="384175"/>
            </a:xfrm>
            <a:custGeom>
              <a:avLst/>
              <a:gdLst/>
              <a:ahLst/>
              <a:cxnLst/>
              <a:rect l="l" t="t" r="r" b="b"/>
              <a:pathLst>
                <a:path w="225425" h="384175">
                  <a:moveTo>
                    <a:pt x="61097" y="6502"/>
                  </a:moveTo>
                  <a:lnTo>
                    <a:pt x="61097" y="52019"/>
                  </a:lnTo>
                  <a:lnTo>
                    <a:pt x="61097" y="52019"/>
                  </a:lnTo>
                </a:path>
                <a:path w="225425" h="384175">
                  <a:moveTo>
                    <a:pt x="8039" y="71526"/>
                  </a:moveTo>
                  <a:lnTo>
                    <a:pt x="8039" y="0"/>
                  </a:lnTo>
                  <a:lnTo>
                    <a:pt x="61097" y="0"/>
                  </a:lnTo>
                </a:path>
                <a:path w="225425" h="384175">
                  <a:moveTo>
                    <a:pt x="8039" y="84531"/>
                  </a:moveTo>
                  <a:lnTo>
                    <a:pt x="8039" y="156057"/>
                  </a:lnTo>
                  <a:lnTo>
                    <a:pt x="225094" y="156057"/>
                  </a:lnTo>
                </a:path>
                <a:path w="225425" h="384175">
                  <a:moveTo>
                    <a:pt x="0" y="227584"/>
                  </a:moveTo>
                  <a:lnTo>
                    <a:pt x="0" y="78028"/>
                  </a:lnTo>
                  <a:lnTo>
                    <a:pt x="8039" y="78028"/>
                  </a:lnTo>
                </a:path>
                <a:path w="225425" h="384175">
                  <a:moveTo>
                    <a:pt x="28940" y="383641"/>
                  </a:moveTo>
                  <a:lnTo>
                    <a:pt x="28940" y="260096"/>
                  </a:lnTo>
                  <a:lnTo>
                    <a:pt x="125409" y="260096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40"/>
            <p:cNvSpPr txBox="1"/>
            <p:nvPr/>
          </p:nvSpPr>
          <p:spPr>
            <a:xfrm>
              <a:off x="1427525" y="8373101"/>
              <a:ext cx="1337310" cy="3378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401955" indent="99060">
                <a:lnSpc>
                  <a:spcPct val="124100"/>
                </a:lnSpc>
                <a:spcBef>
                  <a:spcPts val="95"/>
                </a:spcBef>
              </a:pPr>
              <a:r>
                <a:rPr sz="550" spc="-25" dirty="0">
                  <a:latin typeface="Arial"/>
                  <a:cs typeface="Arial"/>
                </a:rPr>
                <a:t>PGSC0003DMP400029818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PGSC0003DMP400053795</a:t>
              </a:r>
              <a:endParaRPr sz="550">
                <a:latin typeface="Arial"/>
                <a:cs typeface="Arial"/>
              </a:endParaRPr>
            </a:p>
            <a:p>
              <a:pPr marL="301625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CA.PGAv.1.6.scaffold1269.9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2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59" name="object 41"/>
            <p:cNvSpPr/>
            <p:nvPr/>
          </p:nvSpPr>
          <p:spPr>
            <a:xfrm>
              <a:off x="1322854" y="8662479"/>
              <a:ext cx="299085" cy="254000"/>
            </a:xfrm>
            <a:custGeom>
              <a:avLst/>
              <a:gdLst/>
              <a:ahLst/>
              <a:cxnLst/>
              <a:rect l="l" t="t" r="r" b="b"/>
              <a:pathLst>
                <a:path w="299084" h="254000">
                  <a:moveTo>
                    <a:pt x="85214" y="45516"/>
                  </a:moveTo>
                  <a:lnTo>
                    <a:pt x="85214" y="0"/>
                  </a:lnTo>
                  <a:lnTo>
                    <a:pt x="292623" y="0"/>
                  </a:lnTo>
                </a:path>
                <a:path w="299084" h="254000">
                  <a:moveTo>
                    <a:pt x="85214" y="58521"/>
                  </a:moveTo>
                  <a:lnTo>
                    <a:pt x="85214" y="104038"/>
                  </a:lnTo>
                  <a:lnTo>
                    <a:pt x="299054" y="104038"/>
                  </a:lnTo>
                </a:path>
                <a:path w="299084" h="254000">
                  <a:moveTo>
                    <a:pt x="0" y="149555"/>
                  </a:moveTo>
                  <a:lnTo>
                    <a:pt x="0" y="52019"/>
                  </a:lnTo>
                  <a:lnTo>
                    <a:pt x="85214" y="52019"/>
                  </a:lnTo>
                </a:path>
                <a:path w="299084" h="254000">
                  <a:moveTo>
                    <a:pt x="78783" y="253593"/>
                  </a:moveTo>
                  <a:lnTo>
                    <a:pt x="78783" y="208076"/>
                  </a:lnTo>
                  <a:lnTo>
                    <a:pt x="189722" y="208076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42"/>
            <p:cNvSpPr txBox="1"/>
            <p:nvPr/>
          </p:nvSpPr>
          <p:spPr>
            <a:xfrm>
              <a:off x="1532033" y="8685217"/>
              <a:ext cx="1278890" cy="337820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203835">
                <a:lnSpc>
                  <a:spcPct val="100000"/>
                </a:lnSpc>
                <a:spcBef>
                  <a:spcPts val="254"/>
                </a:spcBef>
              </a:pPr>
              <a:r>
                <a:rPr sz="550" dirty="0">
                  <a:latin typeface="Arial"/>
                  <a:cs typeface="Arial"/>
                </a:rPr>
                <a:t>CA.PGAv.1.6.scaffold1269.12</a:t>
              </a:r>
              <a:r>
                <a:rPr sz="550" spc="75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3</a:t>
              </a:r>
              <a:endParaRPr sz="550">
                <a:latin typeface="Arial"/>
                <a:cs typeface="Arial"/>
              </a:endParaRPr>
            </a:p>
            <a:p>
              <a:pPr marL="12700" marR="114300" indent="81915">
                <a:lnSpc>
                  <a:spcPct val="124100"/>
                </a:lnSpc>
              </a:pPr>
              <a:r>
                <a:rPr sz="550" dirty="0">
                  <a:latin typeface="Arial"/>
                  <a:cs typeface="Arial"/>
                </a:rPr>
                <a:t>CA.PGAv.1.6.scaffold1269.12</a:t>
              </a:r>
              <a:r>
                <a:rPr sz="550" spc="75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50" dirty="0">
                  <a:latin typeface="Arial"/>
                  <a:cs typeface="Arial"/>
                </a:rPr>
                <a:t>4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PGSC0003DMP400053750</a:t>
              </a:r>
              <a:endParaRPr sz="550">
                <a:latin typeface="Arial"/>
                <a:cs typeface="Arial"/>
              </a:endParaRPr>
            </a:p>
          </p:txBody>
        </p:sp>
        <p:grpSp>
          <p:nvGrpSpPr>
            <p:cNvPr id="161" name="object 43"/>
            <p:cNvGrpSpPr/>
            <p:nvPr/>
          </p:nvGrpSpPr>
          <p:grpSpPr>
            <a:xfrm>
              <a:off x="89656" y="5140629"/>
              <a:ext cx="2176780" cy="3840479"/>
              <a:chOff x="64312" y="261607"/>
              <a:chExt cx="2176780" cy="3840479"/>
            </a:xfrm>
          </p:grpSpPr>
          <p:sp>
            <p:nvSpPr>
              <p:cNvPr id="162" name="object 44"/>
              <p:cNvSpPr/>
              <p:nvPr/>
            </p:nvSpPr>
            <p:spPr>
              <a:xfrm>
                <a:off x="64312" y="849248"/>
                <a:ext cx="1429385" cy="3246755"/>
              </a:xfrm>
              <a:custGeom>
                <a:avLst/>
                <a:gdLst/>
                <a:ahLst/>
                <a:cxnLst/>
                <a:rect l="l" t="t" r="r" b="b"/>
                <a:pathLst>
                  <a:path w="1429385" h="3246754">
                    <a:moveTo>
                      <a:pt x="1311981" y="3200806"/>
                    </a:moveTo>
                    <a:lnTo>
                      <a:pt x="1311981" y="3246323"/>
                    </a:lnTo>
                    <a:lnTo>
                      <a:pt x="1429351" y="3246323"/>
                    </a:lnTo>
                  </a:path>
                  <a:path w="1429385" h="3246754">
                    <a:moveTo>
                      <a:pt x="1233197" y="3096768"/>
                    </a:moveTo>
                    <a:lnTo>
                      <a:pt x="1233197" y="3194304"/>
                    </a:lnTo>
                    <a:lnTo>
                      <a:pt x="1311981" y="3194304"/>
                    </a:lnTo>
                  </a:path>
                  <a:path w="1429385" h="3246754">
                    <a:moveTo>
                      <a:pt x="1228374" y="2966720"/>
                    </a:moveTo>
                    <a:lnTo>
                      <a:pt x="1228374" y="3090265"/>
                    </a:lnTo>
                    <a:lnTo>
                      <a:pt x="1233197" y="3090265"/>
                    </a:lnTo>
                  </a:path>
                  <a:path w="1429385" h="3246754">
                    <a:moveTo>
                      <a:pt x="1199433" y="2810662"/>
                    </a:moveTo>
                    <a:lnTo>
                      <a:pt x="1199433" y="2960217"/>
                    </a:lnTo>
                    <a:lnTo>
                      <a:pt x="1228374" y="2960217"/>
                    </a:lnTo>
                  </a:path>
                  <a:path w="1429385" h="3246754">
                    <a:moveTo>
                      <a:pt x="1199433" y="2693619"/>
                    </a:moveTo>
                    <a:lnTo>
                      <a:pt x="1199433" y="2960217"/>
                    </a:lnTo>
                  </a:path>
                  <a:path w="1429385" h="3246754">
                    <a:moveTo>
                      <a:pt x="1139944" y="2479040"/>
                    </a:moveTo>
                    <a:lnTo>
                      <a:pt x="1139944" y="2687116"/>
                    </a:lnTo>
                    <a:lnTo>
                      <a:pt x="1199433" y="2687116"/>
                    </a:lnTo>
                  </a:path>
                  <a:path w="1429385" h="3246754">
                    <a:moveTo>
                      <a:pt x="1067592" y="2293721"/>
                    </a:moveTo>
                    <a:lnTo>
                      <a:pt x="1067592" y="2472537"/>
                    </a:lnTo>
                    <a:lnTo>
                      <a:pt x="1139944" y="2472537"/>
                    </a:lnTo>
                  </a:path>
                  <a:path w="1429385" h="3246754">
                    <a:moveTo>
                      <a:pt x="1046690" y="2097024"/>
                    </a:moveTo>
                    <a:lnTo>
                      <a:pt x="1046690" y="2287219"/>
                    </a:lnTo>
                    <a:lnTo>
                      <a:pt x="1067592" y="2287219"/>
                    </a:lnTo>
                  </a:path>
                  <a:path w="1429385" h="3246754">
                    <a:moveTo>
                      <a:pt x="773361" y="1867814"/>
                    </a:moveTo>
                    <a:lnTo>
                      <a:pt x="773361" y="2090521"/>
                    </a:lnTo>
                    <a:lnTo>
                      <a:pt x="1046690" y="2090521"/>
                    </a:lnTo>
                  </a:path>
                  <a:path w="1429385" h="3246754">
                    <a:moveTo>
                      <a:pt x="517718" y="1427276"/>
                    </a:moveTo>
                    <a:lnTo>
                      <a:pt x="517718" y="1861312"/>
                    </a:lnTo>
                    <a:lnTo>
                      <a:pt x="773361" y="1861312"/>
                    </a:lnTo>
                  </a:path>
                  <a:path w="1429385" h="3246754">
                    <a:moveTo>
                      <a:pt x="337642" y="629107"/>
                    </a:moveTo>
                    <a:lnTo>
                      <a:pt x="337642" y="1420774"/>
                    </a:lnTo>
                    <a:lnTo>
                      <a:pt x="517718" y="1420774"/>
                    </a:lnTo>
                  </a:path>
                  <a:path w="1429385" h="3246754">
                    <a:moveTo>
                      <a:pt x="167213" y="622604"/>
                    </a:moveTo>
                    <a:lnTo>
                      <a:pt x="337642" y="622604"/>
                    </a:lnTo>
                  </a:path>
                  <a:path w="1429385" h="3246754">
                    <a:moveTo>
                      <a:pt x="0" y="0"/>
                    </a:moveTo>
                    <a:lnTo>
                      <a:pt x="160781" y="0"/>
                    </a:lnTo>
                  </a:path>
                  <a:path w="1429385" h="3246754">
                    <a:moveTo>
                      <a:pt x="160781" y="6502"/>
                    </a:moveTo>
                    <a:lnTo>
                      <a:pt x="160781" y="622604"/>
                    </a:lnTo>
                  </a:path>
                </a:pathLst>
              </a:custGeom>
              <a:ln w="12933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45"/>
              <p:cNvSpPr/>
              <p:nvPr/>
            </p:nvSpPr>
            <p:spPr>
              <a:xfrm>
                <a:off x="1366646" y="264032"/>
                <a:ext cx="871855" cy="1769110"/>
              </a:xfrm>
              <a:custGeom>
                <a:avLst/>
                <a:gdLst/>
                <a:ahLst/>
                <a:cxnLst/>
                <a:rect l="l" t="t" r="r" b="b"/>
                <a:pathLst>
                  <a:path w="871855" h="1769110">
                    <a:moveTo>
                      <a:pt x="562736" y="0"/>
                    </a:moveTo>
                    <a:lnTo>
                      <a:pt x="511286" y="0"/>
                    </a:lnTo>
                    <a:lnTo>
                      <a:pt x="511286" y="52019"/>
                    </a:lnTo>
                    <a:lnTo>
                      <a:pt x="562736" y="52019"/>
                    </a:lnTo>
                    <a:lnTo>
                      <a:pt x="562736" y="0"/>
                    </a:lnTo>
                    <a:close/>
                  </a:path>
                  <a:path w="871855" h="1769110">
                    <a:moveTo>
                      <a:pt x="199369" y="468172"/>
                    </a:moveTo>
                    <a:lnTo>
                      <a:pt x="147919" y="468172"/>
                    </a:lnTo>
                    <a:lnTo>
                      <a:pt x="147919" y="520192"/>
                    </a:lnTo>
                    <a:lnTo>
                      <a:pt x="199369" y="520192"/>
                    </a:lnTo>
                    <a:lnTo>
                      <a:pt x="199369" y="468172"/>
                    </a:lnTo>
                    <a:close/>
                  </a:path>
                  <a:path w="871855" h="1769110">
                    <a:moveTo>
                      <a:pt x="400347" y="676249"/>
                    </a:moveTo>
                    <a:lnTo>
                      <a:pt x="348896" y="676249"/>
                    </a:lnTo>
                    <a:lnTo>
                      <a:pt x="348896" y="728268"/>
                    </a:lnTo>
                    <a:lnTo>
                      <a:pt x="400347" y="728268"/>
                    </a:lnTo>
                    <a:lnTo>
                      <a:pt x="400347" y="676249"/>
                    </a:lnTo>
                    <a:close/>
                  </a:path>
                  <a:path w="871855" h="1769110">
                    <a:moveTo>
                      <a:pt x="326387" y="780288"/>
                    </a:moveTo>
                    <a:lnTo>
                      <a:pt x="274937" y="780288"/>
                    </a:lnTo>
                    <a:lnTo>
                      <a:pt x="274937" y="832307"/>
                    </a:lnTo>
                    <a:lnTo>
                      <a:pt x="326387" y="832307"/>
                    </a:lnTo>
                    <a:lnTo>
                      <a:pt x="326387" y="780288"/>
                    </a:lnTo>
                    <a:close/>
                  </a:path>
                  <a:path w="871855" h="1769110">
                    <a:moveTo>
                      <a:pt x="302270" y="1300480"/>
                    </a:moveTo>
                    <a:lnTo>
                      <a:pt x="250819" y="1300480"/>
                    </a:lnTo>
                    <a:lnTo>
                      <a:pt x="250819" y="1352499"/>
                    </a:lnTo>
                    <a:lnTo>
                      <a:pt x="302270" y="1352499"/>
                    </a:lnTo>
                    <a:lnTo>
                      <a:pt x="302270" y="1300480"/>
                    </a:lnTo>
                    <a:close/>
                  </a:path>
                  <a:path w="871855" h="1769110">
                    <a:moveTo>
                      <a:pt x="528972" y="1404518"/>
                    </a:moveTo>
                    <a:lnTo>
                      <a:pt x="477522" y="1404518"/>
                    </a:lnTo>
                    <a:lnTo>
                      <a:pt x="477522" y="1456537"/>
                    </a:lnTo>
                    <a:lnTo>
                      <a:pt x="528972" y="1456537"/>
                    </a:lnTo>
                    <a:lnTo>
                      <a:pt x="528972" y="1404518"/>
                    </a:lnTo>
                    <a:close/>
                  </a:path>
                  <a:path w="871855" h="1769110">
                    <a:moveTo>
                      <a:pt x="871438" y="1508556"/>
                    </a:moveTo>
                    <a:lnTo>
                      <a:pt x="819988" y="1508556"/>
                    </a:lnTo>
                    <a:lnTo>
                      <a:pt x="819988" y="1560576"/>
                    </a:lnTo>
                    <a:lnTo>
                      <a:pt x="871438" y="1560576"/>
                    </a:lnTo>
                    <a:lnTo>
                      <a:pt x="871438" y="1508556"/>
                    </a:lnTo>
                    <a:close/>
                  </a:path>
                  <a:path w="871855" h="1769110">
                    <a:moveTo>
                      <a:pt x="678500" y="1612595"/>
                    </a:moveTo>
                    <a:lnTo>
                      <a:pt x="627049" y="1612595"/>
                    </a:lnTo>
                    <a:lnTo>
                      <a:pt x="627049" y="1664614"/>
                    </a:lnTo>
                    <a:lnTo>
                      <a:pt x="678500" y="1664614"/>
                    </a:lnTo>
                    <a:lnTo>
                      <a:pt x="678500" y="1612595"/>
                    </a:lnTo>
                    <a:close/>
                  </a:path>
                  <a:path w="871855" h="1769110">
                    <a:moveTo>
                      <a:pt x="51450" y="1716633"/>
                    </a:moveTo>
                    <a:lnTo>
                      <a:pt x="0" y="1716633"/>
                    </a:lnTo>
                    <a:lnTo>
                      <a:pt x="0" y="1768652"/>
                    </a:lnTo>
                    <a:lnTo>
                      <a:pt x="51450" y="1768652"/>
                    </a:lnTo>
                    <a:lnTo>
                      <a:pt x="51450" y="1716633"/>
                    </a:lnTo>
                    <a:close/>
                  </a:path>
                </a:pathLst>
              </a:custGeom>
              <a:ln w="48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64" name="object 46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607808" y="2180627"/>
                <a:ext cx="67555" cy="68248"/>
              </a:xfrm>
              <a:prstGeom prst="rect">
                <a:avLst/>
              </a:prstGeom>
            </p:spPr>
          </p:pic>
          <p:pic>
            <p:nvPicPr>
              <p:cNvPr id="165" name="object 47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291067" y="2388704"/>
                <a:ext cx="67555" cy="68248"/>
              </a:xfrm>
              <a:prstGeom prst="rect">
                <a:avLst/>
              </a:prstGeom>
            </p:spPr>
          </p:pic>
          <p:sp>
            <p:nvSpPr>
              <p:cNvPr id="166" name="object 48"/>
              <p:cNvSpPr/>
              <p:nvPr/>
            </p:nvSpPr>
            <p:spPr>
              <a:xfrm>
                <a:off x="1281432" y="2917012"/>
                <a:ext cx="52069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52069" h="52069">
                    <a:moveTo>
                      <a:pt x="51450" y="0"/>
                    </a:moveTo>
                    <a:lnTo>
                      <a:pt x="0" y="0"/>
                    </a:lnTo>
                    <a:lnTo>
                      <a:pt x="0" y="52019"/>
                    </a:lnTo>
                    <a:lnTo>
                      <a:pt x="51450" y="52019"/>
                    </a:lnTo>
                    <a:lnTo>
                      <a:pt x="51450" y="0"/>
                    </a:lnTo>
                    <a:close/>
                  </a:path>
                </a:pathLst>
              </a:custGeom>
              <a:ln w="484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49"/>
              <p:cNvSpPr/>
              <p:nvPr/>
            </p:nvSpPr>
            <p:spPr>
              <a:xfrm>
                <a:off x="1374686" y="3229127"/>
                <a:ext cx="52069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52069" h="52070">
                    <a:moveTo>
                      <a:pt x="51450" y="0"/>
                    </a:moveTo>
                    <a:lnTo>
                      <a:pt x="0" y="0"/>
                    </a:lnTo>
                    <a:lnTo>
                      <a:pt x="0" y="52019"/>
                    </a:lnTo>
                    <a:lnTo>
                      <a:pt x="51450" y="52019"/>
                    </a:lnTo>
                    <a:lnTo>
                      <a:pt x="5145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50"/>
              <p:cNvSpPr/>
              <p:nvPr/>
            </p:nvSpPr>
            <p:spPr>
              <a:xfrm>
                <a:off x="1520997" y="3749319"/>
                <a:ext cx="16129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260350">
                    <a:moveTo>
                      <a:pt x="154350" y="0"/>
                    </a:moveTo>
                    <a:lnTo>
                      <a:pt x="102900" y="0"/>
                    </a:lnTo>
                    <a:lnTo>
                      <a:pt x="102900" y="52019"/>
                    </a:lnTo>
                    <a:lnTo>
                      <a:pt x="154350" y="52019"/>
                    </a:lnTo>
                    <a:lnTo>
                      <a:pt x="154350" y="0"/>
                    </a:lnTo>
                    <a:close/>
                  </a:path>
                  <a:path w="161289" h="260350">
                    <a:moveTo>
                      <a:pt x="160781" y="104038"/>
                    </a:moveTo>
                    <a:lnTo>
                      <a:pt x="109331" y="104038"/>
                    </a:lnTo>
                    <a:lnTo>
                      <a:pt x="109331" y="156057"/>
                    </a:lnTo>
                    <a:lnTo>
                      <a:pt x="160781" y="156057"/>
                    </a:lnTo>
                    <a:lnTo>
                      <a:pt x="160781" y="104038"/>
                    </a:lnTo>
                    <a:close/>
                  </a:path>
                  <a:path w="161289" h="260350">
                    <a:moveTo>
                      <a:pt x="51450" y="208076"/>
                    </a:moveTo>
                    <a:lnTo>
                      <a:pt x="0" y="208076"/>
                    </a:lnTo>
                    <a:lnTo>
                      <a:pt x="0" y="260096"/>
                    </a:lnTo>
                    <a:lnTo>
                      <a:pt x="51450" y="260096"/>
                    </a:lnTo>
                    <a:lnTo>
                      <a:pt x="51450" y="208076"/>
                    </a:lnTo>
                    <a:close/>
                  </a:path>
                </a:pathLst>
              </a:custGeom>
              <a:ln w="48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9" name="object 51"/>
            <p:cNvSpPr/>
            <p:nvPr/>
          </p:nvSpPr>
          <p:spPr>
            <a:xfrm>
              <a:off x="3427490" y="5199950"/>
              <a:ext cx="35560" cy="3810635"/>
            </a:xfrm>
            <a:custGeom>
              <a:avLst/>
              <a:gdLst/>
              <a:ahLst/>
              <a:cxnLst/>
              <a:rect l="l" t="t" r="r" b="b"/>
              <a:pathLst>
                <a:path w="35560" h="3810635">
                  <a:moveTo>
                    <a:pt x="0" y="0"/>
                  </a:moveTo>
                  <a:lnTo>
                    <a:pt x="35372" y="0"/>
                  </a:lnTo>
                  <a:lnTo>
                    <a:pt x="35372" y="3810406"/>
                  </a:lnTo>
                  <a:lnTo>
                    <a:pt x="0" y="3810406"/>
                  </a:lnTo>
                </a:path>
              </a:pathLst>
            </a:custGeom>
            <a:ln w="643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52"/>
            <p:cNvSpPr txBox="1"/>
            <p:nvPr/>
          </p:nvSpPr>
          <p:spPr>
            <a:xfrm>
              <a:off x="3471064" y="7042060"/>
              <a:ext cx="10858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G7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1" name="object 53"/>
            <p:cNvSpPr txBox="1"/>
            <p:nvPr/>
          </p:nvSpPr>
          <p:spPr>
            <a:xfrm>
              <a:off x="322953" y="4915775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2" name="object 54"/>
            <p:cNvSpPr txBox="1"/>
            <p:nvPr/>
          </p:nvSpPr>
          <p:spPr>
            <a:xfrm>
              <a:off x="792436" y="5292914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99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3" name="object 55"/>
            <p:cNvSpPr txBox="1"/>
            <p:nvPr/>
          </p:nvSpPr>
          <p:spPr>
            <a:xfrm>
              <a:off x="1258704" y="5707442"/>
              <a:ext cx="1416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100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4" name="object 56"/>
            <p:cNvSpPr txBox="1"/>
            <p:nvPr/>
          </p:nvSpPr>
          <p:spPr>
            <a:xfrm>
              <a:off x="1432349" y="5787097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61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5" name="object 57"/>
            <p:cNvSpPr txBox="1"/>
            <p:nvPr/>
          </p:nvSpPr>
          <p:spPr>
            <a:xfrm>
              <a:off x="1426242" y="6102463"/>
              <a:ext cx="102616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10"/>
                </a:spcBef>
              </a:pPr>
              <a:r>
                <a:rPr sz="825" baseline="-15151" dirty="0">
                  <a:latin typeface="Tahoma"/>
                  <a:cs typeface="Tahoma"/>
                </a:rPr>
                <a:t>99</a:t>
              </a:r>
              <a:r>
                <a:rPr sz="825" spc="419" baseline="-15151" dirty="0">
                  <a:latin typeface="Tahoma"/>
                  <a:cs typeface="Tahoma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PGSC0003DMP400029947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76" name="object 58"/>
            <p:cNvSpPr txBox="1"/>
            <p:nvPr/>
          </p:nvSpPr>
          <p:spPr>
            <a:xfrm>
              <a:off x="1340703" y="5891135"/>
              <a:ext cx="1416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100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7" name="object 59"/>
            <p:cNvSpPr txBox="1"/>
            <p:nvPr/>
          </p:nvSpPr>
          <p:spPr>
            <a:xfrm>
              <a:off x="1450847" y="6188295"/>
              <a:ext cx="1586230" cy="44195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249554">
                <a:lnSpc>
                  <a:spcPct val="100000"/>
                </a:lnSpc>
                <a:spcBef>
                  <a:spcPts val="254"/>
                </a:spcBef>
              </a:pPr>
              <a:r>
                <a:rPr sz="550" spc="-10" dirty="0">
                  <a:latin typeface="Arial"/>
                  <a:cs typeface="Arial"/>
                </a:rPr>
                <a:t>PGSC0003DMP400012000</a:t>
              </a:r>
              <a:endParaRPr sz="550" dirty="0">
                <a:latin typeface="Arial"/>
                <a:cs typeface="Arial"/>
              </a:endParaRPr>
            </a:p>
            <a:p>
              <a:pPr marL="76200">
                <a:lnSpc>
                  <a:spcPct val="100000"/>
                </a:lnSpc>
                <a:spcBef>
                  <a:spcPts val="160"/>
                </a:spcBef>
              </a:pPr>
              <a:r>
                <a:rPr sz="825" baseline="-15151" dirty="0">
                  <a:latin typeface="Tahoma"/>
                  <a:cs typeface="Tahoma"/>
                </a:rPr>
                <a:t>100</a:t>
              </a:r>
              <a:r>
                <a:rPr sz="825" spc="419" baseline="-15151" dirty="0">
                  <a:latin typeface="Tahoma"/>
                  <a:cs typeface="Tahoma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PGSC0003DMP400011999</a:t>
              </a:r>
              <a:endParaRPr sz="550" dirty="0">
                <a:latin typeface="Arial"/>
                <a:cs typeface="Arial"/>
              </a:endParaRPr>
            </a:p>
            <a:p>
              <a:pPr marL="271780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25" dirty="0">
                  <a:latin typeface="Arial"/>
                  <a:cs typeface="Arial"/>
                </a:rPr>
                <a:t>13</a:t>
              </a:r>
              <a:endParaRPr sz="550" dirty="0">
                <a:latin typeface="Arial"/>
                <a:cs typeface="Arial"/>
              </a:endParaRPr>
            </a:p>
            <a:p>
              <a:pPr marL="498475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CA.PGAv.1.6.scaffold676.65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7-</a:t>
              </a:r>
              <a:r>
                <a:rPr sz="550" spc="-25" dirty="0">
                  <a:latin typeface="Arial"/>
                  <a:cs typeface="Arial"/>
                </a:rPr>
                <a:t>15</a:t>
              </a:r>
              <a:endParaRPr sz="550" dirty="0">
                <a:latin typeface="Arial"/>
                <a:cs typeface="Arial"/>
              </a:endParaRPr>
            </a:p>
          </p:txBody>
        </p:sp>
        <p:sp>
          <p:nvSpPr>
            <p:cNvPr id="178" name="object 60"/>
            <p:cNvSpPr txBox="1"/>
            <p:nvPr/>
          </p:nvSpPr>
          <p:spPr>
            <a:xfrm>
              <a:off x="964473" y="6047193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94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79" name="object 61"/>
            <p:cNvSpPr txBox="1"/>
            <p:nvPr/>
          </p:nvSpPr>
          <p:spPr>
            <a:xfrm>
              <a:off x="1258704" y="6747826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85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0" name="object 62"/>
            <p:cNvSpPr txBox="1"/>
            <p:nvPr/>
          </p:nvSpPr>
          <p:spPr>
            <a:xfrm>
              <a:off x="839063" y="6578764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67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1" name="object 63"/>
            <p:cNvSpPr txBox="1"/>
            <p:nvPr/>
          </p:nvSpPr>
          <p:spPr>
            <a:xfrm>
              <a:off x="1114000" y="6827481"/>
              <a:ext cx="1416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100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2" name="object 64"/>
            <p:cNvSpPr txBox="1"/>
            <p:nvPr/>
          </p:nvSpPr>
          <p:spPr>
            <a:xfrm>
              <a:off x="1072197" y="7243634"/>
              <a:ext cx="1416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100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3" name="object 65"/>
            <p:cNvSpPr txBox="1"/>
            <p:nvPr/>
          </p:nvSpPr>
          <p:spPr>
            <a:xfrm>
              <a:off x="1048405" y="7454962"/>
              <a:ext cx="106489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10"/>
                </a:spcBef>
              </a:pPr>
              <a:r>
                <a:rPr sz="825" baseline="-40404" dirty="0">
                  <a:latin typeface="Tahoma"/>
                  <a:cs typeface="Tahoma"/>
                </a:rPr>
                <a:t>100</a:t>
              </a:r>
              <a:r>
                <a:rPr sz="825" spc="419" baseline="-40404" dirty="0">
                  <a:latin typeface="Tahoma"/>
                  <a:cs typeface="Tahoma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PGSC0003DMP400016418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84" name="object 66"/>
            <p:cNvSpPr txBox="1"/>
            <p:nvPr/>
          </p:nvSpPr>
          <p:spPr>
            <a:xfrm>
              <a:off x="1324625" y="7871116"/>
              <a:ext cx="104013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825" baseline="5050" dirty="0">
                  <a:latin typeface="Tahoma"/>
                  <a:cs typeface="Tahoma"/>
                </a:rPr>
                <a:t>99</a:t>
              </a:r>
              <a:r>
                <a:rPr sz="825" spc="457" baseline="5050" dirty="0">
                  <a:latin typeface="Tahoma"/>
                  <a:cs typeface="Tahoma"/>
                </a:rPr>
                <a:t>  </a:t>
              </a:r>
              <a:r>
                <a:rPr sz="550" spc="-20" dirty="0">
                  <a:latin typeface="Arial"/>
                  <a:cs typeface="Arial"/>
                </a:rPr>
                <a:t>PGSC0003DMP400015090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85" name="object 67"/>
            <p:cNvSpPr txBox="1"/>
            <p:nvPr/>
          </p:nvSpPr>
          <p:spPr>
            <a:xfrm>
              <a:off x="1228155" y="8179980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89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6" name="object 68"/>
            <p:cNvSpPr txBox="1"/>
            <p:nvPr/>
          </p:nvSpPr>
          <p:spPr>
            <a:xfrm>
              <a:off x="1286037" y="8596134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67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7" name="object 69"/>
            <p:cNvSpPr txBox="1"/>
            <p:nvPr/>
          </p:nvSpPr>
          <p:spPr>
            <a:xfrm>
              <a:off x="1014315" y="7828851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99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8" name="object 70"/>
            <p:cNvSpPr txBox="1"/>
            <p:nvPr/>
          </p:nvSpPr>
          <p:spPr>
            <a:xfrm>
              <a:off x="740986" y="7599641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97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189" name="object 71"/>
            <p:cNvSpPr/>
            <p:nvPr/>
          </p:nvSpPr>
          <p:spPr>
            <a:xfrm>
              <a:off x="572002" y="9142031"/>
              <a:ext cx="312420" cy="52069"/>
            </a:xfrm>
            <a:custGeom>
              <a:avLst/>
              <a:gdLst/>
              <a:ahLst/>
              <a:cxnLst/>
              <a:rect l="l" t="t" r="r" b="b"/>
              <a:pathLst>
                <a:path w="312419" h="52070">
                  <a:moveTo>
                    <a:pt x="0" y="26009"/>
                  </a:moveTo>
                  <a:lnTo>
                    <a:pt x="311917" y="26009"/>
                  </a:lnTo>
                </a:path>
                <a:path w="312419" h="52070">
                  <a:moveTo>
                    <a:pt x="0" y="0"/>
                  </a:moveTo>
                  <a:lnTo>
                    <a:pt x="0" y="52019"/>
                  </a:lnTo>
                </a:path>
                <a:path w="312419" h="52070">
                  <a:moveTo>
                    <a:pt x="311917" y="0"/>
                  </a:moveTo>
                  <a:lnTo>
                    <a:pt x="311917" y="52019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72"/>
            <p:cNvSpPr txBox="1"/>
            <p:nvPr/>
          </p:nvSpPr>
          <p:spPr>
            <a:xfrm>
              <a:off x="163675" y="9098322"/>
              <a:ext cx="12382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Microsoft Sans Serif"/>
                  <a:cs typeface="Microsoft Sans Serif"/>
                </a:rPr>
                <a:t>0.2</a:t>
              </a:r>
              <a:endParaRPr sz="550">
                <a:latin typeface="Microsoft Sans Serif"/>
                <a:cs typeface="Microsoft Sans Serif"/>
              </a:endParaRPr>
            </a:p>
          </p:txBody>
        </p:sp>
      </p:grpSp>
      <p:grpSp>
        <p:nvGrpSpPr>
          <p:cNvPr id="225" name="그룹 224"/>
          <p:cNvGrpSpPr/>
          <p:nvPr/>
        </p:nvGrpSpPr>
        <p:grpSpPr>
          <a:xfrm>
            <a:off x="186303" y="245568"/>
            <a:ext cx="3430847" cy="2777744"/>
            <a:chOff x="64312" y="46901"/>
            <a:chExt cx="3430847" cy="2777744"/>
          </a:xfrm>
        </p:grpSpPr>
        <p:sp>
          <p:nvSpPr>
            <p:cNvPr id="194" name="object 2"/>
            <p:cNvSpPr txBox="1"/>
            <p:nvPr/>
          </p:nvSpPr>
          <p:spPr>
            <a:xfrm>
              <a:off x="1808960" y="50152"/>
              <a:ext cx="104838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CA.PGAv.1.6.scaffold194.23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1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95" name="object 3"/>
            <p:cNvSpPr/>
            <p:nvPr/>
          </p:nvSpPr>
          <p:spPr>
            <a:xfrm>
              <a:off x="1422920" y="113245"/>
              <a:ext cx="285115" cy="123825"/>
            </a:xfrm>
            <a:custGeom>
              <a:avLst/>
              <a:gdLst/>
              <a:ahLst/>
              <a:cxnLst/>
              <a:rect l="l" t="t" r="r" b="b"/>
              <a:pathLst>
                <a:path w="285114" h="123825">
                  <a:moveTo>
                    <a:pt x="168821" y="45516"/>
                  </a:moveTo>
                  <a:lnTo>
                    <a:pt x="168821" y="0"/>
                  </a:lnTo>
                  <a:lnTo>
                    <a:pt x="284584" y="0"/>
                  </a:lnTo>
                </a:path>
                <a:path w="285114" h="123825">
                  <a:moveTo>
                    <a:pt x="168821" y="58521"/>
                  </a:moveTo>
                  <a:lnTo>
                    <a:pt x="168821" y="104038"/>
                  </a:lnTo>
                  <a:lnTo>
                    <a:pt x="279760" y="104038"/>
                  </a:lnTo>
                </a:path>
                <a:path w="285114" h="123825">
                  <a:moveTo>
                    <a:pt x="0" y="123545"/>
                  </a:moveTo>
                  <a:lnTo>
                    <a:pt x="0" y="52019"/>
                  </a:lnTo>
                  <a:lnTo>
                    <a:pt x="168821" y="52019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4"/>
            <p:cNvSpPr txBox="1"/>
            <p:nvPr/>
          </p:nvSpPr>
          <p:spPr>
            <a:xfrm>
              <a:off x="1804136" y="135984"/>
              <a:ext cx="1176655" cy="23367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4"/>
                </a:spcBef>
              </a:pPr>
              <a:r>
                <a:rPr sz="550" dirty="0">
                  <a:latin typeface="Arial"/>
                  <a:cs typeface="Arial"/>
                </a:rPr>
                <a:t>CA.PGAv.1.6.scaffold194.4</a:t>
              </a:r>
              <a:r>
                <a:rPr sz="550" spc="8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4</a:t>
              </a:r>
              <a:endParaRPr sz="550">
                <a:latin typeface="Arial"/>
                <a:cs typeface="Arial"/>
              </a:endParaRPr>
            </a:p>
            <a:p>
              <a:pPr marL="140970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CA.PGAv.1.6.scaffold619.19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8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97" name="object 5"/>
            <p:cNvSpPr/>
            <p:nvPr/>
          </p:nvSpPr>
          <p:spPr>
            <a:xfrm>
              <a:off x="1037043" y="243293"/>
              <a:ext cx="1309370" cy="871855"/>
            </a:xfrm>
            <a:custGeom>
              <a:avLst/>
              <a:gdLst/>
              <a:ahLst/>
              <a:cxnLst/>
              <a:rect l="l" t="t" r="r" b="b"/>
              <a:pathLst>
                <a:path w="1309370" h="871855">
                  <a:moveTo>
                    <a:pt x="385876" y="6502"/>
                  </a:moveTo>
                  <a:lnTo>
                    <a:pt x="385876" y="78028"/>
                  </a:lnTo>
                  <a:lnTo>
                    <a:pt x="794263" y="78028"/>
                  </a:lnTo>
                </a:path>
                <a:path w="1309370" h="871855">
                  <a:moveTo>
                    <a:pt x="311917" y="84531"/>
                  </a:moveTo>
                  <a:lnTo>
                    <a:pt x="311917" y="0"/>
                  </a:lnTo>
                  <a:lnTo>
                    <a:pt x="385876" y="0"/>
                  </a:lnTo>
                </a:path>
                <a:path w="1309370" h="871855">
                  <a:moveTo>
                    <a:pt x="311917" y="97536"/>
                  </a:moveTo>
                  <a:lnTo>
                    <a:pt x="311917" y="182067"/>
                  </a:lnTo>
                  <a:lnTo>
                    <a:pt x="688146" y="182067"/>
                  </a:lnTo>
                </a:path>
                <a:path w="1309370" h="871855">
                  <a:moveTo>
                    <a:pt x="236349" y="182067"/>
                  </a:moveTo>
                  <a:lnTo>
                    <a:pt x="236349" y="91033"/>
                  </a:lnTo>
                  <a:lnTo>
                    <a:pt x="311917" y="91033"/>
                  </a:lnTo>
                </a:path>
                <a:path w="1309370" h="871855">
                  <a:moveTo>
                    <a:pt x="236349" y="195072"/>
                  </a:moveTo>
                  <a:lnTo>
                    <a:pt x="236349" y="286105"/>
                  </a:lnTo>
                  <a:lnTo>
                    <a:pt x="1307157" y="286105"/>
                  </a:lnTo>
                </a:path>
                <a:path w="1309370" h="871855">
                  <a:moveTo>
                    <a:pt x="173644" y="321868"/>
                  </a:moveTo>
                  <a:lnTo>
                    <a:pt x="173644" y="188569"/>
                  </a:lnTo>
                  <a:lnTo>
                    <a:pt x="236349" y="188569"/>
                  </a:lnTo>
                </a:path>
                <a:path w="1309370" h="871855">
                  <a:moveTo>
                    <a:pt x="225094" y="461670"/>
                  </a:moveTo>
                  <a:lnTo>
                    <a:pt x="225094" y="390144"/>
                  </a:lnTo>
                  <a:lnTo>
                    <a:pt x="937359" y="390144"/>
                  </a:lnTo>
                </a:path>
                <a:path w="1309370" h="871855">
                  <a:moveTo>
                    <a:pt x="287799" y="539699"/>
                  </a:moveTo>
                  <a:lnTo>
                    <a:pt x="287799" y="494182"/>
                  </a:lnTo>
                  <a:lnTo>
                    <a:pt x="873046" y="494182"/>
                  </a:lnTo>
                </a:path>
                <a:path w="1309370" h="871855">
                  <a:moveTo>
                    <a:pt x="287799" y="552704"/>
                  </a:moveTo>
                  <a:lnTo>
                    <a:pt x="287799" y="598220"/>
                  </a:lnTo>
                  <a:lnTo>
                    <a:pt x="1308765" y="598220"/>
                  </a:lnTo>
                </a:path>
                <a:path w="1309370" h="871855">
                  <a:moveTo>
                    <a:pt x="225094" y="474675"/>
                  </a:moveTo>
                  <a:lnTo>
                    <a:pt x="225094" y="546201"/>
                  </a:lnTo>
                  <a:lnTo>
                    <a:pt x="287799" y="546201"/>
                  </a:lnTo>
                </a:path>
                <a:path w="1309370" h="871855">
                  <a:moveTo>
                    <a:pt x="173644" y="334873"/>
                  </a:moveTo>
                  <a:lnTo>
                    <a:pt x="173644" y="468172"/>
                  </a:lnTo>
                  <a:lnTo>
                    <a:pt x="225094" y="468172"/>
                  </a:lnTo>
                </a:path>
                <a:path w="1309370" h="871855">
                  <a:moveTo>
                    <a:pt x="0" y="596595"/>
                  </a:moveTo>
                  <a:lnTo>
                    <a:pt x="0" y="328371"/>
                  </a:lnTo>
                  <a:lnTo>
                    <a:pt x="173644" y="328371"/>
                  </a:lnTo>
                </a:path>
                <a:path w="1309370" h="871855">
                  <a:moveTo>
                    <a:pt x="115763" y="747776"/>
                  </a:moveTo>
                  <a:lnTo>
                    <a:pt x="115763" y="702259"/>
                  </a:lnTo>
                  <a:lnTo>
                    <a:pt x="615795" y="702259"/>
                  </a:lnTo>
                </a:path>
                <a:path w="1309370" h="871855">
                  <a:moveTo>
                    <a:pt x="115763" y="760780"/>
                  </a:moveTo>
                  <a:lnTo>
                    <a:pt x="115763" y="806297"/>
                  </a:lnTo>
                  <a:lnTo>
                    <a:pt x="887516" y="806297"/>
                  </a:lnTo>
                </a:path>
                <a:path w="1309370" h="871855">
                  <a:moveTo>
                    <a:pt x="45018" y="871321"/>
                  </a:moveTo>
                  <a:lnTo>
                    <a:pt x="45018" y="754278"/>
                  </a:lnTo>
                  <a:lnTo>
                    <a:pt x="115763" y="754278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6"/>
            <p:cNvSpPr txBox="1"/>
            <p:nvPr/>
          </p:nvSpPr>
          <p:spPr>
            <a:xfrm>
              <a:off x="1529199" y="344060"/>
              <a:ext cx="1965960" cy="857885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309880">
                <a:lnSpc>
                  <a:spcPct val="100000"/>
                </a:lnSpc>
                <a:spcBef>
                  <a:spcPts val="254"/>
                </a:spcBef>
              </a:pPr>
              <a:r>
                <a:rPr sz="550" dirty="0">
                  <a:latin typeface="Arial"/>
                  <a:cs typeface="Arial"/>
                </a:rPr>
                <a:t>CA.PGAv.1.6.scaffold458.21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2</a:t>
              </a:r>
              <a:endParaRPr sz="550">
                <a:latin typeface="Arial"/>
                <a:cs typeface="Arial"/>
              </a:endParaRPr>
            </a:p>
            <a:p>
              <a:pPr marL="840105">
                <a:lnSpc>
                  <a:spcPct val="100000"/>
                </a:lnSpc>
                <a:spcBef>
                  <a:spcPts val="160"/>
                </a:spcBef>
              </a:pPr>
              <a:r>
                <a:rPr sz="550" spc="-10" dirty="0">
                  <a:latin typeface="Arial"/>
                  <a:cs typeface="Arial"/>
                </a:rPr>
                <a:t>PGSC0003DMP400020412</a:t>
              </a:r>
              <a:endParaRPr sz="550">
                <a:latin typeface="Arial"/>
                <a:cs typeface="Arial"/>
              </a:endParaRPr>
            </a:p>
            <a:p>
              <a:pPr marR="375920" algn="r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CA.PGAv.1.6.scaffold619.24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6</a:t>
              </a:r>
              <a:endParaRPr sz="550">
                <a:latin typeface="Arial"/>
                <a:cs typeface="Arial"/>
              </a:endParaRPr>
            </a:p>
            <a:p>
              <a:pPr marR="375920" algn="r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CA.PGAv.1.6.scaffold151.9-10</a:t>
              </a:r>
              <a:r>
                <a:rPr sz="550" spc="85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3</a:t>
              </a:r>
              <a:endParaRPr sz="550">
                <a:latin typeface="Arial"/>
                <a:cs typeface="Arial"/>
              </a:endParaRPr>
            </a:p>
            <a:p>
              <a:pPr marL="149225" marR="5080" indent="781050">
                <a:lnSpc>
                  <a:spcPct val="124100"/>
                </a:lnSpc>
              </a:pPr>
              <a:r>
                <a:rPr sz="550" dirty="0">
                  <a:latin typeface="Arial"/>
                  <a:cs typeface="Arial"/>
                </a:rPr>
                <a:t>CA.PGAv.1.6.scaffold619.23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5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PGSC0003DMP400021125</a:t>
              </a:r>
              <a:endParaRPr sz="550">
                <a:latin typeface="Arial"/>
                <a:cs typeface="Arial"/>
              </a:endParaRPr>
            </a:p>
            <a:p>
              <a:pPr marL="12700" marR="721995" indent="408305">
                <a:lnSpc>
                  <a:spcPct val="124100"/>
                </a:lnSpc>
              </a:pPr>
              <a:r>
                <a:rPr sz="550" spc="-25" dirty="0">
                  <a:latin typeface="Arial"/>
                  <a:cs typeface="Arial"/>
                </a:rPr>
                <a:t>PGSC0003DMP400011559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PGSC0003DMP400020408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199" name="object 7"/>
            <p:cNvSpPr/>
            <p:nvPr/>
          </p:nvSpPr>
          <p:spPr>
            <a:xfrm>
              <a:off x="1180139" y="1153630"/>
              <a:ext cx="875030" cy="175895"/>
            </a:xfrm>
            <a:custGeom>
              <a:avLst/>
              <a:gdLst/>
              <a:ahLst/>
              <a:cxnLst/>
              <a:rect l="l" t="t" r="r" b="b"/>
              <a:pathLst>
                <a:path w="875030" h="175894">
                  <a:moveTo>
                    <a:pt x="0" y="84531"/>
                  </a:moveTo>
                  <a:lnTo>
                    <a:pt x="0" y="0"/>
                  </a:lnTo>
                  <a:lnTo>
                    <a:pt x="336034" y="0"/>
                  </a:lnTo>
                </a:path>
                <a:path w="875030" h="175894">
                  <a:moveTo>
                    <a:pt x="358543" y="175564"/>
                  </a:moveTo>
                  <a:lnTo>
                    <a:pt x="358543" y="104038"/>
                  </a:lnTo>
                  <a:lnTo>
                    <a:pt x="874654" y="104038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8"/>
            <p:cNvSpPr txBox="1"/>
            <p:nvPr/>
          </p:nvSpPr>
          <p:spPr>
            <a:xfrm>
              <a:off x="1812175" y="1176368"/>
              <a:ext cx="1096010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255270">
                <a:lnSpc>
                  <a:spcPct val="124100"/>
                </a:lnSpc>
                <a:spcBef>
                  <a:spcPts val="95"/>
                </a:spcBef>
              </a:pPr>
              <a:r>
                <a:rPr sz="550" spc="-25" dirty="0">
                  <a:latin typeface="Arial"/>
                  <a:cs typeface="Arial"/>
                </a:rPr>
                <a:t>PGSC0003DMP400020400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PGSC0003DMP400020396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01" name="object 9"/>
            <p:cNvSpPr/>
            <p:nvPr/>
          </p:nvSpPr>
          <p:spPr>
            <a:xfrm>
              <a:off x="977554" y="846391"/>
              <a:ext cx="821690" cy="886460"/>
            </a:xfrm>
            <a:custGeom>
              <a:avLst/>
              <a:gdLst/>
              <a:ahLst/>
              <a:cxnLst/>
              <a:rect l="l" t="t" r="r" b="b"/>
              <a:pathLst>
                <a:path w="821689" h="886460">
                  <a:moveTo>
                    <a:pt x="821596" y="560832"/>
                  </a:moveTo>
                  <a:lnTo>
                    <a:pt x="821596" y="515315"/>
                  </a:lnTo>
                  <a:lnTo>
                    <a:pt x="821596" y="515315"/>
                  </a:lnTo>
                </a:path>
                <a:path w="821689" h="886460">
                  <a:moveTo>
                    <a:pt x="821596" y="573836"/>
                  </a:moveTo>
                  <a:lnTo>
                    <a:pt x="821596" y="619353"/>
                  </a:lnTo>
                  <a:lnTo>
                    <a:pt x="821596" y="619353"/>
                  </a:lnTo>
                </a:path>
                <a:path w="821689" h="886460">
                  <a:moveTo>
                    <a:pt x="561129" y="495808"/>
                  </a:moveTo>
                  <a:lnTo>
                    <a:pt x="561129" y="567334"/>
                  </a:lnTo>
                  <a:lnTo>
                    <a:pt x="821596" y="567334"/>
                  </a:lnTo>
                </a:path>
                <a:path w="821689" h="886460">
                  <a:moveTo>
                    <a:pt x="202585" y="404774"/>
                  </a:moveTo>
                  <a:lnTo>
                    <a:pt x="202585" y="489305"/>
                  </a:lnTo>
                  <a:lnTo>
                    <a:pt x="561129" y="489305"/>
                  </a:lnTo>
                </a:path>
                <a:path w="821689" h="886460">
                  <a:moveTo>
                    <a:pt x="104508" y="281228"/>
                  </a:moveTo>
                  <a:lnTo>
                    <a:pt x="104508" y="398272"/>
                  </a:lnTo>
                  <a:lnTo>
                    <a:pt x="202585" y="398272"/>
                  </a:lnTo>
                </a:path>
                <a:path w="821689" h="886460">
                  <a:moveTo>
                    <a:pt x="59489" y="6502"/>
                  </a:moveTo>
                  <a:lnTo>
                    <a:pt x="59489" y="274726"/>
                  </a:lnTo>
                  <a:lnTo>
                    <a:pt x="104508" y="274726"/>
                  </a:lnTo>
                </a:path>
                <a:path w="821689" h="886460">
                  <a:moveTo>
                    <a:pt x="0" y="438912"/>
                  </a:moveTo>
                  <a:lnTo>
                    <a:pt x="0" y="0"/>
                  </a:lnTo>
                  <a:lnTo>
                    <a:pt x="59489" y="0"/>
                  </a:lnTo>
                </a:path>
                <a:path w="821689" h="886460">
                  <a:moveTo>
                    <a:pt x="234741" y="768908"/>
                  </a:moveTo>
                  <a:lnTo>
                    <a:pt x="234741" y="723392"/>
                  </a:lnTo>
                  <a:lnTo>
                    <a:pt x="535404" y="723392"/>
                  </a:lnTo>
                </a:path>
                <a:path w="821689" h="886460">
                  <a:moveTo>
                    <a:pt x="234741" y="781913"/>
                  </a:moveTo>
                  <a:lnTo>
                    <a:pt x="234741" y="827430"/>
                  </a:lnTo>
                  <a:lnTo>
                    <a:pt x="371406" y="827430"/>
                  </a:lnTo>
                </a:path>
                <a:path w="821689" h="886460">
                  <a:moveTo>
                    <a:pt x="94861" y="885952"/>
                  </a:moveTo>
                  <a:lnTo>
                    <a:pt x="94861" y="775411"/>
                  </a:lnTo>
                  <a:lnTo>
                    <a:pt x="234741" y="775411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10"/>
            <p:cNvSpPr txBox="1"/>
            <p:nvPr/>
          </p:nvSpPr>
          <p:spPr>
            <a:xfrm>
              <a:off x="1450416" y="1592521"/>
              <a:ext cx="974090" cy="23367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4"/>
                </a:spcBef>
              </a:pPr>
              <a:r>
                <a:rPr sz="550" spc="-20" dirty="0">
                  <a:latin typeface="Arial"/>
                  <a:cs typeface="Arial"/>
                </a:rPr>
                <a:t>Rpi-blb3</a:t>
              </a:r>
              <a:endParaRPr sz="550" dirty="0">
                <a:latin typeface="Arial"/>
                <a:cs typeface="Arial"/>
              </a:endParaRPr>
            </a:p>
            <a:p>
              <a:pPr marL="146050">
                <a:lnSpc>
                  <a:spcPct val="100000"/>
                </a:lnSpc>
                <a:spcBef>
                  <a:spcPts val="160"/>
                </a:spcBef>
              </a:pPr>
              <a:r>
                <a:rPr sz="550" spc="-20" dirty="0">
                  <a:latin typeface="Arial"/>
                  <a:cs typeface="Arial"/>
                </a:rPr>
                <a:t>PGSC0003DMP400011561</a:t>
              </a:r>
              <a:endParaRPr sz="550" dirty="0">
                <a:latin typeface="Arial"/>
                <a:cs typeface="Arial"/>
              </a:endParaRPr>
            </a:p>
          </p:txBody>
        </p:sp>
        <p:sp>
          <p:nvSpPr>
            <p:cNvPr id="203" name="object 11"/>
            <p:cNvSpPr/>
            <p:nvPr/>
          </p:nvSpPr>
          <p:spPr>
            <a:xfrm>
              <a:off x="1128689" y="1777860"/>
              <a:ext cx="442595" cy="149860"/>
            </a:xfrm>
            <a:custGeom>
              <a:avLst/>
              <a:gdLst/>
              <a:ahLst/>
              <a:cxnLst/>
              <a:rect l="l" t="t" r="r" b="b"/>
              <a:pathLst>
                <a:path w="442594" h="149860">
                  <a:moveTo>
                    <a:pt x="0" y="71526"/>
                  </a:moveTo>
                  <a:lnTo>
                    <a:pt x="0" y="0"/>
                  </a:lnTo>
                  <a:lnTo>
                    <a:pt x="442150" y="0"/>
                  </a:lnTo>
                </a:path>
                <a:path w="442594" h="149860">
                  <a:moveTo>
                    <a:pt x="115763" y="149555"/>
                  </a:moveTo>
                  <a:lnTo>
                    <a:pt x="115763" y="104038"/>
                  </a:lnTo>
                  <a:lnTo>
                    <a:pt x="311917" y="104038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12"/>
            <p:cNvSpPr txBox="1"/>
            <p:nvPr/>
          </p:nvSpPr>
          <p:spPr>
            <a:xfrm>
              <a:off x="1453631" y="1800598"/>
              <a:ext cx="840740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84150" marR="5080" indent="-172085">
                <a:lnSpc>
                  <a:spcPct val="124100"/>
                </a:lnSpc>
                <a:spcBef>
                  <a:spcPts val="95"/>
                </a:spcBef>
              </a:pPr>
              <a:r>
                <a:rPr sz="550" spc="-25" dirty="0">
                  <a:latin typeface="Arial"/>
                  <a:cs typeface="Arial"/>
                </a:rPr>
                <a:t>PGSC0003DMP400021121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25" dirty="0">
                  <a:latin typeface="Arial"/>
                  <a:cs typeface="Arial"/>
                </a:rPr>
                <a:t>R2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05" name="object 13"/>
            <p:cNvSpPr/>
            <p:nvPr/>
          </p:nvSpPr>
          <p:spPr>
            <a:xfrm>
              <a:off x="231526" y="1291806"/>
              <a:ext cx="1377950" cy="986790"/>
            </a:xfrm>
            <a:custGeom>
              <a:avLst/>
              <a:gdLst/>
              <a:ahLst/>
              <a:cxnLst/>
              <a:rect l="l" t="t" r="r" b="b"/>
              <a:pathLst>
                <a:path w="1377950" h="986789">
                  <a:moveTo>
                    <a:pt x="1012926" y="648614"/>
                  </a:moveTo>
                  <a:lnTo>
                    <a:pt x="1012926" y="694131"/>
                  </a:lnTo>
                  <a:lnTo>
                    <a:pt x="1292687" y="694131"/>
                  </a:lnTo>
                </a:path>
                <a:path w="1377950" h="986789">
                  <a:moveTo>
                    <a:pt x="897163" y="570585"/>
                  </a:moveTo>
                  <a:lnTo>
                    <a:pt x="897163" y="642112"/>
                  </a:lnTo>
                  <a:lnTo>
                    <a:pt x="1012926" y="642112"/>
                  </a:lnTo>
                </a:path>
                <a:path w="1377950" h="986789">
                  <a:moveTo>
                    <a:pt x="840889" y="453542"/>
                  </a:moveTo>
                  <a:lnTo>
                    <a:pt x="840889" y="564083"/>
                  </a:lnTo>
                  <a:lnTo>
                    <a:pt x="897163" y="564083"/>
                  </a:lnTo>
                </a:path>
                <a:path w="1377950" h="986789">
                  <a:moveTo>
                    <a:pt x="746028" y="6502"/>
                  </a:moveTo>
                  <a:lnTo>
                    <a:pt x="746028" y="447040"/>
                  </a:lnTo>
                  <a:lnTo>
                    <a:pt x="840889" y="447040"/>
                  </a:lnTo>
                </a:path>
                <a:path w="1377950" h="986789">
                  <a:moveTo>
                    <a:pt x="488777" y="391769"/>
                  </a:moveTo>
                  <a:lnTo>
                    <a:pt x="488777" y="0"/>
                  </a:lnTo>
                  <a:lnTo>
                    <a:pt x="746028" y="0"/>
                  </a:lnTo>
                </a:path>
                <a:path w="1377950" h="986789">
                  <a:moveTo>
                    <a:pt x="488777" y="404774"/>
                  </a:moveTo>
                  <a:lnTo>
                    <a:pt x="488777" y="798169"/>
                  </a:lnTo>
                  <a:lnTo>
                    <a:pt x="1377901" y="798169"/>
                  </a:lnTo>
                </a:path>
                <a:path w="1377950" h="986789">
                  <a:moveTo>
                    <a:pt x="0" y="398272"/>
                  </a:moveTo>
                  <a:lnTo>
                    <a:pt x="488777" y="398272"/>
                  </a:lnTo>
                </a:path>
                <a:path w="1377950" h="986789">
                  <a:moveTo>
                    <a:pt x="392308" y="986739"/>
                  </a:moveTo>
                  <a:lnTo>
                    <a:pt x="392308" y="902208"/>
                  </a:lnTo>
                  <a:lnTo>
                    <a:pt x="659206" y="902208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14"/>
            <p:cNvSpPr txBox="1"/>
            <p:nvPr/>
          </p:nvSpPr>
          <p:spPr>
            <a:xfrm>
              <a:off x="992187" y="2008675"/>
              <a:ext cx="1470660" cy="3378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629920">
                <a:lnSpc>
                  <a:spcPct val="124100"/>
                </a:lnSpc>
                <a:spcBef>
                  <a:spcPts val="95"/>
                </a:spcBef>
              </a:pPr>
              <a:r>
                <a:rPr sz="550" spc="-25" dirty="0">
                  <a:latin typeface="Arial"/>
                  <a:cs typeface="Arial"/>
                </a:rPr>
                <a:t>PGSC0003DMP400020413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CA.PGAv.1.6.scaffold724.38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25" dirty="0">
                  <a:latin typeface="Arial"/>
                  <a:cs typeface="Arial"/>
                </a:rPr>
                <a:t>10</a:t>
              </a:r>
              <a:endParaRPr sz="550">
                <a:latin typeface="Arial"/>
                <a:cs typeface="Arial"/>
              </a:endParaRPr>
            </a:p>
            <a:p>
              <a:pPr marL="144145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CA.PGAv.1.6.scaffold724.39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7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07" name="object 15"/>
            <p:cNvSpPr/>
            <p:nvPr/>
          </p:nvSpPr>
          <p:spPr>
            <a:xfrm>
              <a:off x="675284" y="2298052"/>
              <a:ext cx="987425" cy="149860"/>
            </a:xfrm>
            <a:custGeom>
              <a:avLst/>
              <a:gdLst/>
              <a:ahLst/>
              <a:cxnLst/>
              <a:rect l="l" t="t" r="r" b="b"/>
              <a:pathLst>
                <a:path w="987425" h="149860">
                  <a:moveTo>
                    <a:pt x="0" y="71526"/>
                  </a:moveTo>
                  <a:lnTo>
                    <a:pt x="0" y="0"/>
                  </a:lnTo>
                  <a:lnTo>
                    <a:pt x="347289" y="0"/>
                  </a:lnTo>
                </a:path>
                <a:path w="987425" h="149860">
                  <a:moveTo>
                    <a:pt x="176860" y="149555"/>
                  </a:moveTo>
                  <a:lnTo>
                    <a:pt x="176860" y="104038"/>
                  </a:lnTo>
                  <a:lnTo>
                    <a:pt x="987201" y="104038"/>
                  </a:lnTo>
                </a:path>
              </a:pathLst>
            </a:custGeom>
            <a:ln w="129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16"/>
            <p:cNvSpPr txBox="1"/>
            <p:nvPr/>
          </p:nvSpPr>
          <p:spPr>
            <a:xfrm>
              <a:off x="1514728" y="2320790"/>
              <a:ext cx="1297305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248920">
                <a:lnSpc>
                  <a:spcPct val="124100"/>
                </a:lnSpc>
                <a:spcBef>
                  <a:spcPts val="95"/>
                </a:spcBef>
              </a:pPr>
              <a:r>
                <a:rPr sz="550" dirty="0">
                  <a:latin typeface="Arial"/>
                  <a:cs typeface="Arial"/>
                </a:rPr>
                <a:t>CA.PGAv.1.6.scaffold724.37</a:t>
              </a:r>
              <a:r>
                <a:rPr sz="550" spc="7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5-</a:t>
              </a:r>
              <a:r>
                <a:rPr sz="550" spc="-50" dirty="0">
                  <a:latin typeface="Arial"/>
                  <a:cs typeface="Arial"/>
                </a:rPr>
                <a:t>9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PGSC0003DMP400018753</a:t>
              </a:r>
              <a:endParaRPr sz="550">
                <a:latin typeface="Arial"/>
                <a:cs typeface="Arial"/>
              </a:endParaRPr>
            </a:p>
          </p:txBody>
        </p:sp>
        <p:grpSp>
          <p:nvGrpSpPr>
            <p:cNvPr id="209" name="object 17"/>
            <p:cNvGrpSpPr/>
            <p:nvPr/>
          </p:nvGrpSpPr>
          <p:grpSpPr>
            <a:xfrm>
              <a:off x="64312" y="76683"/>
              <a:ext cx="2369185" cy="2436495"/>
              <a:chOff x="64312" y="76683"/>
              <a:chExt cx="2369185" cy="2436495"/>
            </a:xfrm>
          </p:grpSpPr>
          <p:sp>
            <p:nvSpPr>
              <p:cNvPr id="210" name="object 18"/>
              <p:cNvSpPr/>
              <p:nvPr/>
            </p:nvSpPr>
            <p:spPr>
              <a:xfrm>
                <a:off x="64312" y="1690078"/>
                <a:ext cx="1437640" cy="816610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816610">
                    <a:moveTo>
                      <a:pt x="0" y="297484"/>
                    </a:moveTo>
                    <a:lnTo>
                      <a:pt x="160781" y="297484"/>
                    </a:lnTo>
                  </a:path>
                  <a:path w="1437640" h="816610">
                    <a:moveTo>
                      <a:pt x="160781" y="0"/>
                    </a:moveTo>
                    <a:lnTo>
                      <a:pt x="160781" y="290982"/>
                    </a:lnTo>
                  </a:path>
                  <a:path w="1437640" h="816610">
                    <a:moveTo>
                      <a:pt x="787831" y="770534"/>
                    </a:moveTo>
                    <a:lnTo>
                      <a:pt x="787831" y="816051"/>
                    </a:lnTo>
                    <a:lnTo>
                      <a:pt x="1437391" y="816051"/>
                    </a:lnTo>
                  </a:path>
                  <a:path w="1437640" h="816610">
                    <a:moveTo>
                      <a:pt x="610971" y="692505"/>
                    </a:moveTo>
                    <a:lnTo>
                      <a:pt x="610971" y="764032"/>
                    </a:lnTo>
                    <a:lnTo>
                      <a:pt x="787831" y="764032"/>
                    </a:lnTo>
                  </a:path>
                  <a:path w="1437640" h="816610">
                    <a:moveTo>
                      <a:pt x="559521" y="601472"/>
                    </a:moveTo>
                    <a:lnTo>
                      <a:pt x="559521" y="686003"/>
                    </a:lnTo>
                    <a:lnTo>
                      <a:pt x="610971" y="686003"/>
                    </a:lnTo>
                  </a:path>
                  <a:path w="1437640" h="816610">
                    <a:moveTo>
                      <a:pt x="167213" y="594969"/>
                    </a:moveTo>
                    <a:lnTo>
                      <a:pt x="559521" y="594969"/>
                    </a:lnTo>
                  </a:path>
                  <a:path w="1437640" h="816610">
                    <a:moveTo>
                      <a:pt x="160781" y="303987"/>
                    </a:moveTo>
                    <a:lnTo>
                      <a:pt x="160781" y="594969"/>
                    </a:lnTo>
                  </a:path>
                </a:pathLst>
              </a:custGeom>
              <a:ln w="12933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9"/>
              <p:cNvSpPr/>
              <p:nvPr/>
            </p:nvSpPr>
            <p:spPr>
              <a:xfrm>
                <a:off x="1736445" y="79108"/>
                <a:ext cx="694690" cy="780415"/>
              </a:xfrm>
              <a:custGeom>
                <a:avLst/>
                <a:gdLst/>
                <a:ahLst/>
                <a:cxnLst/>
                <a:rect l="l" t="t" r="r" b="b"/>
                <a:pathLst>
                  <a:path w="694689" h="780415">
                    <a:moveTo>
                      <a:pt x="56273" y="0"/>
                    </a:moveTo>
                    <a:lnTo>
                      <a:pt x="4823" y="0"/>
                    </a:lnTo>
                    <a:lnTo>
                      <a:pt x="4823" y="52019"/>
                    </a:lnTo>
                    <a:lnTo>
                      <a:pt x="56273" y="52019"/>
                    </a:lnTo>
                    <a:lnTo>
                      <a:pt x="56273" y="0"/>
                    </a:lnTo>
                    <a:close/>
                  </a:path>
                  <a:path w="694689" h="780415">
                    <a:moveTo>
                      <a:pt x="51450" y="104038"/>
                    </a:moveTo>
                    <a:lnTo>
                      <a:pt x="0" y="104038"/>
                    </a:lnTo>
                    <a:lnTo>
                      <a:pt x="0" y="156057"/>
                    </a:lnTo>
                    <a:lnTo>
                      <a:pt x="51450" y="156057"/>
                    </a:lnTo>
                    <a:lnTo>
                      <a:pt x="51450" y="104038"/>
                    </a:lnTo>
                    <a:close/>
                  </a:path>
                  <a:path w="694689" h="780415">
                    <a:moveTo>
                      <a:pt x="180075" y="208076"/>
                    </a:moveTo>
                    <a:lnTo>
                      <a:pt x="128625" y="208076"/>
                    </a:lnTo>
                    <a:lnTo>
                      <a:pt x="128625" y="260096"/>
                    </a:lnTo>
                    <a:lnTo>
                      <a:pt x="180075" y="260096"/>
                    </a:lnTo>
                    <a:lnTo>
                      <a:pt x="180075" y="208076"/>
                    </a:lnTo>
                    <a:close/>
                  </a:path>
                  <a:path w="694689" h="780415">
                    <a:moveTo>
                      <a:pt x="73959" y="312115"/>
                    </a:moveTo>
                    <a:lnTo>
                      <a:pt x="22509" y="312115"/>
                    </a:lnTo>
                    <a:lnTo>
                      <a:pt x="22509" y="364134"/>
                    </a:lnTo>
                    <a:lnTo>
                      <a:pt x="73959" y="364134"/>
                    </a:lnTo>
                    <a:lnTo>
                      <a:pt x="73959" y="312115"/>
                    </a:lnTo>
                    <a:close/>
                  </a:path>
                  <a:path w="694689" h="780415">
                    <a:moveTo>
                      <a:pt x="323171" y="520192"/>
                    </a:moveTo>
                    <a:lnTo>
                      <a:pt x="271721" y="520192"/>
                    </a:lnTo>
                    <a:lnTo>
                      <a:pt x="271721" y="572211"/>
                    </a:lnTo>
                    <a:lnTo>
                      <a:pt x="323171" y="572211"/>
                    </a:lnTo>
                    <a:lnTo>
                      <a:pt x="323171" y="520192"/>
                    </a:lnTo>
                    <a:close/>
                  </a:path>
                  <a:path w="694689" h="780415">
                    <a:moveTo>
                      <a:pt x="258859" y="624230"/>
                    </a:moveTo>
                    <a:lnTo>
                      <a:pt x="207408" y="624230"/>
                    </a:lnTo>
                    <a:lnTo>
                      <a:pt x="207408" y="676249"/>
                    </a:lnTo>
                    <a:lnTo>
                      <a:pt x="258859" y="676249"/>
                    </a:lnTo>
                    <a:lnTo>
                      <a:pt x="258859" y="624230"/>
                    </a:lnTo>
                    <a:close/>
                  </a:path>
                  <a:path w="694689" h="780415">
                    <a:moveTo>
                      <a:pt x="694578" y="728268"/>
                    </a:moveTo>
                    <a:lnTo>
                      <a:pt x="643127" y="728268"/>
                    </a:lnTo>
                    <a:lnTo>
                      <a:pt x="643127" y="780288"/>
                    </a:lnTo>
                    <a:lnTo>
                      <a:pt x="694578" y="780288"/>
                    </a:lnTo>
                    <a:lnTo>
                      <a:pt x="694578" y="728268"/>
                    </a:lnTo>
                    <a:close/>
                  </a:path>
                </a:pathLst>
              </a:custGeom>
              <a:ln w="48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0"/>
              <p:cNvSpPr/>
              <p:nvPr/>
            </p:nvSpPr>
            <p:spPr>
              <a:xfrm>
                <a:off x="1382712" y="1639684"/>
                <a:ext cx="227329" cy="364490"/>
              </a:xfrm>
              <a:custGeom>
                <a:avLst/>
                <a:gdLst/>
                <a:ahLst/>
                <a:cxnLst/>
                <a:rect l="l" t="t" r="r" b="b"/>
                <a:pathLst>
                  <a:path w="227330" h="364489">
                    <a:moveTo>
                      <a:pt x="51460" y="0"/>
                    </a:moveTo>
                    <a:lnTo>
                      <a:pt x="0" y="0"/>
                    </a:lnTo>
                    <a:lnTo>
                      <a:pt x="0" y="52019"/>
                    </a:lnTo>
                    <a:lnTo>
                      <a:pt x="51460" y="52019"/>
                    </a:lnTo>
                    <a:lnTo>
                      <a:pt x="51460" y="0"/>
                    </a:lnTo>
                    <a:close/>
                  </a:path>
                  <a:path w="227330" h="364489">
                    <a:moveTo>
                      <a:pt x="226707" y="312115"/>
                    </a:moveTo>
                    <a:lnTo>
                      <a:pt x="175260" y="312115"/>
                    </a:lnTo>
                    <a:lnTo>
                      <a:pt x="175260" y="364134"/>
                    </a:lnTo>
                    <a:lnTo>
                      <a:pt x="226707" y="364134"/>
                    </a:lnTo>
                    <a:lnTo>
                      <a:pt x="226707" y="31211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"/>
              <p:cNvSpPr/>
              <p:nvPr/>
            </p:nvSpPr>
            <p:spPr>
              <a:xfrm>
                <a:off x="924496" y="2159876"/>
                <a:ext cx="52069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52069" h="52069">
                    <a:moveTo>
                      <a:pt x="51450" y="0"/>
                    </a:moveTo>
                    <a:lnTo>
                      <a:pt x="0" y="0"/>
                    </a:lnTo>
                    <a:lnTo>
                      <a:pt x="0" y="52019"/>
                    </a:lnTo>
                    <a:lnTo>
                      <a:pt x="51450" y="52019"/>
                    </a:lnTo>
                    <a:lnTo>
                      <a:pt x="51450" y="0"/>
                    </a:lnTo>
                    <a:close/>
                  </a:path>
                </a:pathLst>
              </a:custGeom>
              <a:ln w="484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4" name="object 22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048286" y="2255798"/>
                <a:ext cx="67555" cy="68248"/>
              </a:xfrm>
              <a:prstGeom prst="rect">
                <a:avLst/>
              </a:prstGeom>
            </p:spPr>
          </p:pic>
          <p:pic>
            <p:nvPicPr>
              <p:cNvPr id="215" name="object 23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688199" y="2359836"/>
                <a:ext cx="67555" cy="68248"/>
              </a:xfrm>
              <a:prstGeom prst="rect">
                <a:avLst/>
              </a:prstGeom>
            </p:spPr>
          </p:pic>
        </p:grpSp>
        <p:sp>
          <p:nvSpPr>
            <p:cNvPr id="216" name="object 24"/>
            <p:cNvSpPr txBox="1"/>
            <p:nvPr/>
          </p:nvSpPr>
          <p:spPr>
            <a:xfrm>
              <a:off x="501802" y="2295106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74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17" name="object 25"/>
            <p:cNvSpPr txBox="1"/>
            <p:nvPr/>
          </p:nvSpPr>
          <p:spPr>
            <a:xfrm>
              <a:off x="1122420" y="1943976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68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18" name="object 26"/>
            <p:cNvSpPr txBox="1"/>
            <p:nvPr/>
          </p:nvSpPr>
          <p:spPr>
            <a:xfrm>
              <a:off x="1500583" y="1384444"/>
              <a:ext cx="1177290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 marR="30480" indent="112395">
                <a:lnSpc>
                  <a:spcPct val="124100"/>
                </a:lnSpc>
                <a:spcBef>
                  <a:spcPts val="95"/>
                </a:spcBef>
              </a:pPr>
              <a:r>
                <a:rPr sz="825" baseline="-15151" dirty="0">
                  <a:latin typeface="Tahoma"/>
                  <a:cs typeface="Tahoma"/>
                </a:rPr>
                <a:t>100</a:t>
              </a:r>
              <a:r>
                <a:rPr sz="825" spc="419" baseline="-15151" dirty="0">
                  <a:latin typeface="Tahoma"/>
                  <a:cs typeface="Tahoma"/>
                </a:rPr>
                <a:t> </a:t>
              </a:r>
              <a:r>
                <a:rPr sz="550" spc="-25" dirty="0">
                  <a:latin typeface="Arial"/>
                  <a:cs typeface="Arial"/>
                </a:rPr>
                <a:t>PGSC0003DMP400020395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PGSC0003DMP400020411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19" name="object 27"/>
            <p:cNvSpPr txBox="1"/>
            <p:nvPr/>
          </p:nvSpPr>
          <p:spPr>
            <a:xfrm>
              <a:off x="1416651" y="1345755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81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20" name="object 28"/>
            <p:cNvSpPr txBox="1"/>
            <p:nvPr/>
          </p:nvSpPr>
          <p:spPr>
            <a:xfrm>
              <a:off x="1469709" y="46901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95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21" name="object 29"/>
            <p:cNvSpPr txBox="1"/>
            <p:nvPr/>
          </p:nvSpPr>
          <p:spPr>
            <a:xfrm>
              <a:off x="1226929" y="119728"/>
              <a:ext cx="177165" cy="207645"/>
            </a:xfrm>
            <a:prstGeom prst="rect">
              <a:avLst/>
            </a:prstGeom>
          </p:spPr>
          <p:txBody>
            <a:bodyPr vert="horz" wrap="square" lIns="0" tIns="19685" rIns="0" bIns="0" rtlCol="0">
              <a:spAutoFit/>
            </a:bodyPr>
            <a:lstStyle/>
            <a:p>
              <a:pPr marL="86360">
                <a:lnSpc>
                  <a:spcPct val="100000"/>
                </a:lnSpc>
                <a:spcBef>
                  <a:spcPts val="155"/>
                </a:spcBef>
              </a:pPr>
              <a:r>
                <a:rPr sz="550" spc="-25" dirty="0">
                  <a:latin typeface="Tahoma"/>
                  <a:cs typeface="Tahoma"/>
                </a:rPr>
                <a:t>73</a:t>
              </a:r>
              <a:endParaRPr sz="550">
                <a:latin typeface="Tahoma"/>
                <a:cs typeface="Tahoma"/>
              </a:endParaRPr>
            </a:p>
            <a:p>
              <a:pPr marL="12700">
                <a:lnSpc>
                  <a:spcPct val="100000"/>
                </a:lnSpc>
                <a:spcBef>
                  <a:spcPts val="55"/>
                </a:spcBef>
              </a:pPr>
              <a:r>
                <a:rPr sz="550" spc="-25" dirty="0">
                  <a:latin typeface="Tahoma"/>
                  <a:cs typeface="Tahoma"/>
                </a:rPr>
                <a:t>78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22" name="object 30"/>
            <p:cNvSpPr txBox="1"/>
            <p:nvPr/>
          </p:nvSpPr>
          <p:spPr>
            <a:xfrm>
              <a:off x="598271" y="1571713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73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23" name="object 31"/>
            <p:cNvSpPr/>
            <p:nvPr/>
          </p:nvSpPr>
          <p:spPr>
            <a:xfrm>
              <a:off x="546658" y="2673566"/>
              <a:ext cx="260985" cy="52069"/>
            </a:xfrm>
            <a:custGeom>
              <a:avLst/>
              <a:gdLst/>
              <a:ahLst/>
              <a:cxnLst/>
              <a:rect l="l" t="t" r="r" b="b"/>
              <a:pathLst>
                <a:path w="260984" h="52069">
                  <a:moveTo>
                    <a:pt x="0" y="26009"/>
                  </a:moveTo>
                  <a:lnTo>
                    <a:pt x="260466" y="26009"/>
                  </a:lnTo>
                </a:path>
                <a:path w="260984" h="52069">
                  <a:moveTo>
                    <a:pt x="0" y="0"/>
                  </a:moveTo>
                  <a:lnTo>
                    <a:pt x="0" y="52019"/>
                  </a:lnTo>
                </a:path>
                <a:path w="260984" h="52069">
                  <a:moveTo>
                    <a:pt x="260466" y="0"/>
                  </a:moveTo>
                  <a:lnTo>
                    <a:pt x="260466" y="52019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32"/>
            <p:cNvSpPr txBox="1"/>
            <p:nvPr/>
          </p:nvSpPr>
          <p:spPr>
            <a:xfrm>
              <a:off x="596663" y="2712885"/>
              <a:ext cx="16319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Microsoft Sans Serif"/>
                  <a:cs typeface="Microsoft Sans Serif"/>
                </a:rPr>
                <a:t>0.05</a:t>
              </a:r>
              <a:endParaRPr sz="550">
                <a:latin typeface="Microsoft Sans Serif"/>
                <a:cs typeface="Microsoft Sans Serif"/>
              </a:endParaRPr>
            </a:p>
          </p:txBody>
        </p:sp>
      </p:grpSp>
      <p:grpSp>
        <p:nvGrpSpPr>
          <p:cNvPr id="262" name="그룹 261"/>
          <p:cNvGrpSpPr/>
          <p:nvPr/>
        </p:nvGrpSpPr>
        <p:grpSpPr>
          <a:xfrm>
            <a:off x="3827568" y="368290"/>
            <a:ext cx="2984632" cy="2239995"/>
            <a:chOff x="5779518" y="3123716"/>
            <a:chExt cx="2984632" cy="2239995"/>
          </a:xfrm>
        </p:grpSpPr>
        <p:sp>
          <p:nvSpPr>
            <p:cNvPr id="226" name="object 2"/>
            <p:cNvSpPr txBox="1"/>
            <p:nvPr/>
          </p:nvSpPr>
          <p:spPr>
            <a:xfrm>
              <a:off x="6906763" y="3123716"/>
              <a:ext cx="339090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24100"/>
                </a:lnSpc>
                <a:spcBef>
                  <a:spcPts val="95"/>
                </a:spcBef>
              </a:pPr>
              <a:r>
                <a:rPr sz="550" spc="-10" dirty="0">
                  <a:latin typeface="Arial"/>
                  <a:cs typeface="Arial"/>
                </a:rPr>
                <a:t>Rpi-vnt1.2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Rpi-vnt1.1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27" name="object 3"/>
            <p:cNvSpPr/>
            <p:nvPr/>
          </p:nvSpPr>
          <p:spPr>
            <a:xfrm>
              <a:off x="6808523" y="3205016"/>
              <a:ext cx="0" cy="100965"/>
            </a:xfrm>
            <a:custGeom>
              <a:avLst/>
              <a:gdLst/>
              <a:ahLst/>
              <a:cxnLst/>
              <a:rect l="l" t="t" r="r" b="b"/>
              <a:pathLst>
                <a:path h="100964">
                  <a:moveTo>
                    <a:pt x="0" y="0"/>
                  </a:moveTo>
                  <a:lnTo>
                    <a:pt x="0" y="100787"/>
                  </a:lnTo>
                </a:path>
              </a:pathLst>
            </a:custGeom>
            <a:ln w="643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4"/>
            <p:cNvSpPr/>
            <p:nvPr/>
          </p:nvSpPr>
          <p:spPr>
            <a:xfrm>
              <a:off x="6758681" y="3260287"/>
              <a:ext cx="50165" cy="175895"/>
            </a:xfrm>
            <a:custGeom>
              <a:avLst/>
              <a:gdLst/>
              <a:ahLst/>
              <a:cxnLst/>
              <a:rect l="l" t="t" r="r" b="b"/>
              <a:pathLst>
                <a:path w="50165" h="175895">
                  <a:moveTo>
                    <a:pt x="49842" y="0"/>
                  </a:moveTo>
                  <a:lnTo>
                    <a:pt x="49842" y="48768"/>
                  </a:lnTo>
                  <a:lnTo>
                    <a:pt x="49842" y="48768"/>
                  </a:lnTo>
                </a:path>
                <a:path w="50165" h="175895">
                  <a:moveTo>
                    <a:pt x="49842" y="52019"/>
                  </a:moveTo>
                  <a:lnTo>
                    <a:pt x="49842" y="152806"/>
                  </a:lnTo>
                  <a:lnTo>
                    <a:pt x="49842" y="152806"/>
                  </a:lnTo>
                </a:path>
                <a:path w="50165" h="175895">
                  <a:moveTo>
                    <a:pt x="0" y="175564"/>
                  </a:moveTo>
                  <a:lnTo>
                    <a:pt x="0" y="48768"/>
                  </a:lnTo>
                  <a:lnTo>
                    <a:pt x="49842" y="48768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5"/>
            <p:cNvSpPr txBox="1"/>
            <p:nvPr/>
          </p:nvSpPr>
          <p:spPr>
            <a:xfrm>
              <a:off x="6890685" y="3331793"/>
              <a:ext cx="840740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15875">
                <a:lnSpc>
                  <a:spcPct val="124100"/>
                </a:lnSpc>
                <a:spcBef>
                  <a:spcPts val="95"/>
                </a:spcBef>
              </a:pPr>
              <a:r>
                <a:rPr sz="550" spc="-10" dirty="0">
                  <a:latin typeface="Arial"/>
                  <a:cs typeface="Arial"/>
                </a:rPr>
                <a:t>Rpi-vnt1.3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25" dirty="0">
                  <a:latin typeface="Arial"/>
                  <a:cs typeface="Arial"/>
                </a:rPr>
                <a:t>PGSC0003DMP400035773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30" name="object 6"/>
            <p:cNvSpPr/>
            <p:nvPr/>
          </p:nvSpPr>
          <p:spPr>
            <a:xfrm>
              <a:off x="6790837" y="3517131"/>
              <a:ext cx="90170" cy="48895"/>
            </a:xfrm>
            <a:custGeom>
              <a:avLst/>
              <a:gdLst/>
              <a:ahLst/>
              <a:cxnLst/>
              <a:rect l="l" t="t" r="r" b="b"/>
              <a:pathLst>
                <a:path w="90169" h="48895">
                  <a:moveTo>
                    <a:pt x="0" y="48768"/>
                  </a:moveTo>
                  <a:lnTo>
                    <a:pt x="0" y="0"/>
                  </a:lnTo>
                  <a:lnTo>
                    <a:pt x="90037" y="0"/>
                  </a:lnTo>
                </a:path>
              </a:pathLst>
            </a:custGeom>
            <a:ln w="648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7"/>
            <p:cNvSpPr txBox="1"/>
            <p:nvPr/>
          </p:nvSpPr>
          <p:spPr>
            <a:xfrm>
              <a:off x="6861744" y="3558076"/>
              <a:ext cx="84074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Arial"/>
                  <a:cs typeface="Arial"/>
                </a:rPr>
                <a:t>PGSC0003DMP400035771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32" name="object 8"/>
            <p:cNvSpPr/>
            <p:nvPr/>
          </p:nvSpPr>
          <p:spPr>
            <a:xfrm>
              <a:off x="6734563" y="3439103"/>
              <a:ext cx="117475" cy="335280"/>
            </a:xfrm>
            <a:custGeom>
              <a:avLst/>
              <a:gdLst/>
              <a:ahLst/>
              <a:cxnLst/>
              <a:rect l="l" t="t" r="r" b="b"/>
              <a:pathLst>
                <a:path w="117475" h="335280">
                  <a:moveTo>
                    <a:pt x="56273" y="133299"/>
                  </a:moveTo>
                  <a:lnTo>
                    <a:pt x="56273" y="182067"/>
                  </a:lnTo>
                  <a:lnTo>
                    <a:pt x="117370" y="182067"/>
                  </a:lnTo>
                </a:path>
                <a:path w="117475" h="335280">
                  <a:moveTo>
                    <a:pt x="24117" y="3251"/>
                  </a:moveTo>
                  <a:lnTo>
                    <a:pt x="24117" y="130048"/>
                  </a:lnTo>
                  <a:lnTo>
                    <a:pt x="56273" y="130048"/>
                  </a:lnTo>
                </a:path>
                <a:path w="117475" h="335280">
                  <a:moveTo>
                    <a:pt x="0" y="224332"/>
                  </a:moveTo>
                  <a:lnTo>
                    <a:pt x="0" y="0"/>
                  </a:lnTo>
                  <a:lnTo>
                    <a:pt x="24117" y="0"/>
                  </a:lnTo>
                </a:path>
                <a:path w="117475" h="335280">
                  <a:moveTo>
                    <a:pt x="115763" y="334873"/>
                  </a:moveTo>
                  <a:lnTo>
                    <a:pt x="115763" y="286105"/>
                  </a:lnTo>
                  <a:lnTo>
                    <a:pt x="115763" y="286105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9"/>
            <p:cNvSpPr txBox="1"/>
            <p:nvPr/>
          </p:nvSpPr>
          <p:spPr>
            <a:xfrm>
              <a:off x="6860136" y="3766153"/>
              <a:ext cx="84074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Arial"/>
                  <a:cs typeface="Arial"/>
                </a:rPr>
                <a:t>PGSC0003DMP400042153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34" name="object 10"/>
            <p:cNvSpPr/>
            <p:nvPr/>
          </p:nvSpPr>
          <p:spPr>
            <a:xfrm>
              <a:off x="6750642" y="3777228"/>
              <a:ext cx="172085" cy="231140"/>
            </a:xfrm>
            <a:custGeom>
              <a:avLst/>
              <a:gdLst/>
              <a:ahLst/>
              <a:cxnLst/>
              <a:rect l="l" t="t" r="r" b="b"/>
              <a:pathLst>
                <a:path w="172084" h="231140">
                  <a:moveTo>
                    <a:pt x="99684" y="3251"/>
                  </a:moveTo>
                  <a:lnTo>
                    <a:pt x="99684" y="52019"/>
                  </a:lnTo>
                  <a:lnTo>
                    <a:pt x="99684" y="52019"/>
                  </a:lnTo>
                </a:path>
                <a:path w="172084" h="231140">
                  <a:moveTo>
                    <a:pt x="0" y="113792"/>
                  </a:moveTo>
                  <a:lnTo>
                    <a:pt x="0" y="0"/>
                  </a:lnTo>
                  <a:lnTo>
                    <a:pt x="99684" y="0"/>
                  </a:lnTo>
                </a:path>
                <a:path w="172084" h="231140">
                  <a:moveTo>
                    <a:pt x="78783" y="230835"/>
                  </a:moveTo>
                  <a:lnTo>
                    <a:pt x="78783" y="156057"/>
                  </a:lnTo>
                  <a:lnTo>
                    <a:pt x="172036" y="156057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11"/>
            <p:cNvSpPr txBox="1"/>
            <p:nvPr/>
          </p:nvSpPr>
          <p:spPr>
            <a:xfrm>
              <a:off x="6932488" y="3851985"/>
              <a:ext cx="843915" cy="2336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5875" marR="5080" indent="-3810">
                <a:lnSpc>
                  <a:spcPct val="124100"/>
                </a:lnSpc>
                <a:spcBef>
                  <a:spcPts val="95"/>
                </a:spcBef>
              </a:pPr>
              <a:r>
                <a:rPr sz="550" spc="-25" dirty="0">
                  <a:latin typeface="Arial"/>
                  <a:cs typeface="Arial"/>
                </a:rPr>
                <a:t>Tm2</a:t>
              </a:r>
              <a:r>
                <a:rPr sz="550" spc="500" dirty="0">
                  <a:latin typeface="Arial"/>
                  <a:cs typeface="Arial"/>
                </a:rPr>
                <a:t> </a:t>
              </a:r>
              <a:r>
                <a:rPr sz="550" spc="-25" dirty="0">
                  <a:latin typeface="Arial"/>
                  <a:cs typeface="Arial"/>
                </a:rPr>
                <a:t>PGSC0003DMP400034572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36" name="object 12"/>
            <p:cNvSpPr/>
            <p:nvPr/>
          </p:nvSpPr>
          <p:spPr>
            <a:xfrm>
              <a:off x="6734563" y="3669938"/>
              <a:ext cx="488950" cy="624840"/>
            </a:xfrm>
            <a:custGeom>
              <a:avLst/>
              <a:gdLst/>
              <a:ahLst/>
              <a:cxnLst/>
              <a:rect l="l" t="t" r="r" b="b"/>
              <a:pathLst>
                <a:path w="488950" h="624840">
                  <a:moveTo>
                    <a:pt x="191330" y="416153"/>
                  </a:moveTo>
                  <a:lnTo>
                    <a:pt x="191330" y="367385"/>
                  </a:lnTo>
                  <a:lnTo>
                    <a:pt x="191330" y="367385"/>
                  </a:lnTo>
                </a:path>
                <a:path w="488950" h="624840">
                  <a:moveTo>
                    <a:pt x="191330" y="422656"/>
                  </a:moveTo>
                  <a:lnTo>
                    <a:pt x="191330" y="471424"/>
                  </a:lnTo>
                  <a:lnTo>
                    <a:pt x="191330" y="471424"/>
                  </a:lnTo>
                </a:path>
                <a:path w="488950" h="624840">
                  <a:moveTo>
                    <a:pt x="94861" y="344627"/>
                  </a:moveTo>
                  <a:lnTo>
                    <a:pt x="94861" y="419404"/>
                  </a:lnTo>
                  <a:lnTo>
                    <a:pt x="191330" y="419404"/>
                  </a:lnTo>
                </a:path>
                <a:path w="488950" h="624840">
                  <a:moveTo>
                    <a:pt x="16078" y="227584"/>
                  </a:moveTo>
                  <a:lnTo>
                    <a:pt x="16078" y="341376"/>
                  </a:lnTo>
                  <a:lnTo>
                    <a:pt x="94861" y="341376"/>
                  </a:lnTo>
                </a:path>
                <a:path w="488950" h="624840">
                  <a:moveTo>
                    <a:pt x="0" y="0"/>
                  </a:moveTo>
                  <a:lnTo>
                    <a:pt x="0" y="224332"/>
                  </a:lnTo>
                  <a:lnTo>
                    <a:pt x="16078" y="224332"/>
                  </a:lnTo>
                </a:path>
                <a:path w="488950" h="624840">
                  <a:moveTo>
                    <a:pt x="90037" y="624230"/>
                  </a:moveTo>
                  <a:lnTo>
                    <a:pt x="90037" y="575462"/>
                  </a:lnTo>
                  <a:lnTo>
                    <a:pt x="488777" y="575462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13"/>
            <p:cNvSpPr txBox="1"/>
            <p:nvPr/>
          </p:nvSpPr>
          <p:spPr>
            <a:xfrm>
              <a:off x="7057898" y="4286345"/>
              <a:ext cx="151193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11-6</a:t>
              </a:r>
              <a:r>
                <a:rPr sz="550" spc="-1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CA03g00990</a:t>
              </a:r>
              <a:r>
                <a:rPr sz="550" spc="-10" dirty="0">
                  <a:latin typeface="Arial"/>
                  <a:cs typeface="Arial"/>
                </a:rPr>
                <a:t> CA.PGAv.1.6.scaffold1684.7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38" name="object 14"/>
            <p:cNvSpPr/>
            <p:nvPr/>
          </p:nvSpPr>
          <p:spPr>
            <a:xfrm>
              <a:off x="6766720" y="4297420"/>
              <a:ext cx="193040" cy="114300"/>
            </a:xfrm>
            <a:custGeom>
              <a:avLst/>
              <a:gdLst/>
              <a:ahLst/>
              <a:cxnLst/>
              <a:rect l="l" t="t" r="r" b="b"/>
              <a:pathLst>
                <a:path w="193040" h="114300">
                  <a:moveTo>
                    <a:pt x="57881" y="3251"/>
                  </a:moveTo>
                  <a:lnTo>
                    <a:pt x="57881" y="52019"/>
                  </a:lnTo>
                  <a:lnTo>
                    <a:pt x="192938" y="52019"/>
                  </a:lnTo>
                </a:path>
                <a:path w="193040" h="114300">
                  <a:moveTo>
                    <a:pt x="0" y="113792"/>
                  </a:moveTo>
                  <a:lnTo>
                    <a:pt x="0" y="0"/>
                  </a:lnTo>
                  <a:lnTo>
                    <a:pt x="57881" y="0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15"/>
            <p:cNvSpPr txBox="1"/>
            <p:nvPr/>
          </p:nvSpPr>
          <p:spPr>
            <a:xfrm>
              <a:off x="7284600" y="4390383"/>
              <a:ext cx="147955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Arial"/>
                  <a:cs typeface="Arial"/>
                </a:rPr>
                <a:t>11-2</a:t>
              </a:r>
              <a:r>
                <a:rPr sz="550" spc="20" dirty="0">
                  <a:latin typeface="Arial"/>
                  <a:cs typeface="Arial"/>
                </a:rPr>
                <a:t> </a:t>
              </a:r>
              <a:r>
                <a:rPr sz="550" dirty="0">
                  <a:latin typeface="Arial"/>
                  <a:cs typeface="Arial"/>
                </a:rPr>
                <a:t>CA.PGAv.1.6.scaffold812.13-15</a:t>
              </a:r>
              <a:r>
                <a:rPr sz="550" spc="25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Fgenesh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40" name="object 16"/>
            <p:cNvSpPr/>
            <p:nvPr/>
          </p:nvSpPr>
          <p:spPr>
            <a:xfrm>
              <a:off x="6851934" y="4453477"/>
              <a:ext cx="334645" cy="153035"/>
            </a:xfrm>
            <a:custGeom>
              <a:avLst/>
              <a:gdLst/>
              <a:ahLst/>
              <a:cxnLst/>
              <a:rect l="l" t="t" r="r" b="b"/>
              <a:pathLst>
                <a:path w="334644" h="153034">
                  <a:moveTo>
                    <a:pt x="0" y="74777"/>
                  </a:moveTo>
                  <a:lnTo>
                    <a:pt x="0" y="0"/>
                  </a:lnTo>
                  <a:lnTo>
                    <a:pt x="334426" y="0"/>
                  </a:lnTo>
                </a:path>
                <a:path w="334644" h="153034">
                  <a:moveTo>
                    <a:pt x="102900" y="152806"/>
                  </a:moveTo>
                  <a:lnTo>
                    <a:pt x="102900" y="104038"/>
                  </a:lnTo>
                  <a:lnTo>
                    <a:pt x="138272" y="104038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17"/>
            <p:cNvSpPr txBox="1"/>
            <p:nvPr/>
          </p:nvSpPr>
          <p:spPr>
            <a:xfrm>
              <a:off x="7088446" y="4476215"/>
              <a:ext cx="1141095" cy="23367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4"/>
                </a:spcBef>
              </a:pPr>
              <a:r>
                <a:rPr sz="550" dirty="0">
                  <a:latin typeface="Arial"/>
                  <a:cs typeface="Arial"/>
                </a:rPr>
                <a:t>11-1</a:t>
              </a:r>
              <a:r>
                <a:rPr sz="550" spc="-5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CA.PGAv.1.6.scaffold1155.27</a:t>
              </a:r>
              <a:endParaRPr sz="550">
                <a:latin typeface="Arial"/>
                <a:cs typeface="Arial"/>
              </a:endParaRPr>
            </a:p>
            <a:p>
              <a:pPr marL="28575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11-3</a:t>
              </a:r>
              <a:r>
                <a:rPr sz="550" spc="-5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CA.PGAv.1.6.scaffold1155.29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42" name="object 18"/>
            <p:cNvSpPr/>
            <p:nvPr/>
          </p:nvSpPr>
          <p:spPr>
            <a:xfrm>
              <a:off x="6591467" y="3439103"/>
              <a:ext cx="415290" cy="1401445"/>
            </a:xfrm>
            <a:custGeom>
              <a:avLst/>
              <a:gdLst/>
              <a:ahLst/>
              <a:cxnLst/>
              <a:rect l="l" t="t" r="r" b="b"/>
              <a:pathLst>
                <a:path w="415290" h="1401445">
                  <a:moveTo>
                    <a:pt x="363367" y="1173683"/>
                  </a:moveTo>
                  <a:lnTo>
                    <a:pt x="363367" y="1222451"/>
                  </a:lnTo>
                  <a:lnTo>
                    <a:pt x="414817" y="1222451"/>
                  </a:lnTo>
                </a:path>
                <a:path w="415290" h="1401445">
                  <a:moveTo>
                    <a:pt x="260466" y="1095654"/>
                  </a:moveTo>
                  <a:lnTo>
                    <a:pt x="260466" y="1170432"/>
                  </a:lnTo>
                  <a:lnTo>
                    <a:pt x="363367" y="1170432"/>
                  </a:lnTo>
                </a:path>
                <a:path w="415290" h="1401445">
                  <a:moveTo>
                    <a:pt x="175252" y="978611"/>
                  </a:moveTo>
                  <a:lnTo>
                    <a:pt x="175252" y="1092403"/>
                  </a:lnTo>
                  <a:lnTo>
                    <a:pt x="260466" y="1092403"/>
                  </a:lnTo>
                </a:path>
                <a:path w="415290" h="1401445">
                  <a:moveTo>
                    <a:pt x="143095" y="490931"/>
                  </a:moveTo>
                  <a:lnTo>
                    <a:pt x="143095" y="975360"/>
                  </a:lnTo>
                  <a:lnTo>
                    <a:pt x="175252" y="975360"/>
                  </a:lnTo>
                </a:path>
                <a:path w="415290" h="1401445">
                  <a:moveTo>
                    <a:pt x="143095" y="0"/>
                  </a:moveTo>
                  <a:lnTo>
                    <a:pt x="143095" y="484428"/>
                  </a:lnTo>
                </a:path>
                <a:path w="415290" h="1401445">
                  <a:moveTo>
                    <a:pt x="0" y="942848"/>
                  </a:moveTo>
                  <a:lnTo>
                    <a:pt x="0" y="487680"/>
                  </a:lnTo>
                  <a:lnTo>
                    <a:pt x="143095" y="487680"/>
                  </a:lnTo>
                </a:path>
                <a:path w="415290" h="1401445">
                  <a:moveTo>
                    <a:pt x="183291" y="1401267"/>
                  </a:moveTo>
                  <a:lnTo>
                    <a:pt x="183291" y="1326489"/>
                  </a:lnTo>
                  <a:lnTo>
                    <a:pt x="217055" y="1326489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19"/>
            <p:cNvSpPr txBox="1"/>
            <p:nvPr/>
          </p:nvSpPr>
          <p:spPr>
            <a:xfrm>
              <a:off x="6850489" y="4806537"/>
              <a:ext cx="84074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Arial"/>
                  <a:cs typeface="Arial"/>
                </a:rPr>
                <a:t>PGSC0003DMP400035781</a:t>
              </a:r>
              <a:endParaRPr sz="550">
                <a:latin typeface="Arial"/>
                <a:cs typeface="Arial"/>
              </a:endParaRPr>
            </a:p>
          </p:txBody>
        </p:sp>
        <p:grpSp>
          <p:nvGrpSpPr>
            <p:cNvPr id="244" name="object 20"/>
            <p:cNvGrpSpPr/>
            <p:nvPr/>
          </p:nvGrpSpPr>
          <p:grpSpPr>
            <a:xfrm>
              <a:off x="5779518" y="3170879"/>
              <a:ext cx="1534160" cy="1927225"/>
              <a:chOff x="64312" y="84112"/>
              <a:chExt cx="1534160" cy="1927225"/>
            </a:xfrm>
          </p:grpSpPr>
          <p:sp>
            <p:nvSpPr>
              <p:cNvPr id="245" name="object 21"/>
              <p:cNvSpPr/>
              <p:nvPr/>
            </p:nvSpPr>
            <p:spPr>
              <a:xfrm>
                <a:off x="64312" y="1298435"/>
                <a:ext cx="1061720" cy="692785"/>
              </a:xfrm>
              <a:custGeom>
                <a:avLst/>
                <a:gdLst/>
                <a:ahLst/>
                <a:cxnLst/>
                <a:rect l="l" t="t" r="r" b="b"/>
                <a:pathLst>
                  <a:path w="1061720" h="692785">
                    <a:moveTo>
                      <a:pt x="1061161" y="533196"/>
                    </a:moveTo>
                    <a:lnTo>
                      <a:pt x="1061161" y="484428"/>
                    </a:lnTo>
                    <a:lnTo>
                      <a:pt x="1061161" y="484428"/>
                    </a:lnTo>
                  </a:path>
                  <a:path w="1061720" h="692785">
                    <a:moveTo>
                      <a:pt x="1061161" y="539699"/>
                    </a:moveTo>
                    <a:lnTo>
                      <a:pt x="1061161" y="588467"/>
                    </a:lnTo>
                    <a:lnTo>
                      <a:pt x="1061161" y="588467"/>
                    </a:lnTo>
                  </a:path>
                  <a:path w="1061720" h="692785">
                    <a:moveTo>
                      <a:pt x="995240" y="461670"/>
                    </a:moveTo>
                    <a:lnTo>
                      <a:pt x="995240" y="536448"/>
                    </a:lnTo>
                    <a:lnTo>
                      <a:pt x="1061161" y="536448"/>
                    </a:lnTo>
                  </a:path>
                  <a:path w="1061720" h="692785">
                    <a:moveTo>
                      <a:pt x="811949" y="3251"/>
                    </a:moveTo>
                    <a:lnTo>
                      <a:pt x="811949" y="458419"/>
                    </a:lnTo>
                    <a:lnTo>
                      <a:pt x="995240" y="458419"/>
                    </a:lnTo>
                  </a:path>
                  <a:path w="1061720" h="692785">
                    <a:moveTo>
                      <a:pt x="160781" y="343001"/>
                    </a:moveTo>
                    <a:lnTo>
                      <a:pt x="160781" y="0"/>
                    </a:lnTo>
                    <a:lnTo>
                      <a:pt x="811949" y="0"/>
                    </a:lnTo>
                  </a:path>
                  <a:path w="1061720" h="692785">
                    <a:moveTo>
                      <a:pt x="160781" y="349504"/>
                    </a:moveTo>
                    <a:lnTo>
                      <a:pt x="160781" y="692505"/>
                    </a:lnTo>
                    <a:lnTo>
                      <a:pt x="861791" y="692505"/>
                    </a:lnTo>
                  </a:path>
                  <a:path w="1061720" h="692785">
                    <a:moveTo>
                      <a:pt x="0" y="346252"/>
                    </a:moveTo>
                    <a:lnTo>
                      <a:pt x="160781" y="346252"/>
                    </a:lnTo>
                  </a:path>
                </a:pathLst>
              </a:custGeom>
              <a:ln w="646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2"/>
              <p:cNvSpPr/>
              <p:nvPr/>
            </p:nvSpPr>
            <p:spPr>
              <a:xfrm>
                <a:off x="1123861" y="84112"/>
                <a:ext cx="52069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w="52069" h="260350">
                    <a:moveTo>
                      <a:pt x="51447" y="208076"/>
                    </a:moveTo>
                    <a:lnTo>
                      <a:pt x="0" y="208076"/>
                    </a:lnTo>
                    <a:lnTo>
                      <a:pt x="0" y="260096"/>
                    </a:lnTo>
                    <a:lnTo>
                      <a:pt x="51447" y="260096"/>
                    </a:lnTo>
                    <a:lnTo>
                      <a:pt x="51447" y="208076"/>
                    </a:lnTo>
                    <a:close/>
                  </a:path>
                  <a:path w="52069" h="260350">
                    <a:moveTo>
                      <a:pt x="51447" y="104038"/>
                    </a:moveTo>
                    <a:lnTo>
                      <a:pt x="0" y="104038"/>
                    </a:lnTo>
                    <a:lnTo>
                      <a:pt x="0" y="156057"/>
                    </a:lnTo>
                    <a:lnTo>
                      <a:pt x="51447" y="156057"/>
                    </a:lnTo>
                    <a:lnTo>
                      <a:pt x="51447" y="104038"/>
                    </a:lnTo>
                    <a:close/>
                  </a:path>
                  <a:path w="52069" h="260350">
                    <a:moveTo>
                      <a:pt x="51447" y="0"/>
                    </a:moveTo>
                    <a:lnTo>
                      <a:pt x="0" y="0"/>
                    </a:lnTo>
                    <a:lnTo>
                      <a:pt x="0" y="52019"/>
                    </a:lnTo>
                    <a:lnTo>
                      <a:pt x="51447" y="52019"/>
                    </a:lnTo>
                    <a:lnTo>
                      <a:pt x="5144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47" name="object 23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530632" y="1116379"/>
                <a:ext cx="67555" cy="68248"/>
              </a:xfrm>
              <a:prstGeom prst="rect">
                <a:avLst/>
              </a:prstGeom>
            </p:spPr>
          </p:pic>
          <p:sp>
            <p:nvSpPr>
              <p:cNvPr id="248" name="object 24"/>
              <p:cNvSpPr/>
              <p:nvPr/>
            </p:nvSpPr>
            <p:spPr>
              <a:xfrm>
                <a:off x="956652" y="1228534"/>
                <a:ext cx="596900" cy="780415"/>
              </a:xfrm>
              <a:custGeom>
                <a:avLst/>
                <a:gdLst/>
                <a:ahLst/>
                <a:cxnLst/>
                <a:rect l="l" t="t" r="r" b="b"/>
                <a:pathLst>
                  <a:path w="596900" h="780414">
                    <a:moveTo>
                      <a:pt x="369798" y="0"/>
                    </a:moveTo>
                    <a:lnTo>
                      <a:pt x="318348" y="0"/>
                    </a:lnTo>
                    <a:lnTo>
                      <a:pt x="318348" y="52019"/>
                    </a:lnTo>
                    <a:lnTo>
                      <a:pt x="369798" y="52019"/>
                    </a:lnTo>
                    <a:lnTo>
                      <a:pt x="369798" y="0"/>
                    </a:lnTo>
                    <a:close/>
                  </a:path>
                  <a:path w="596900" h="780414">
                    <a:moveTo>
                      <a:pt x="596501" y="104038"/>
                    </a:moveTo>
                    <a:lnTo>
                      <a:pt x="545050" y="104038"/>
                    </a:lnTo>
                    <a:lnTo>
                      <a:pt x="545050" y="156057"/>
                    </a:lnTo>
                    <a:lnTo>
                      <a:pt x="596501" y="156057"/>
                    </a:lnTo>
                    <a:lnTo>
                      <a:pt x="596501" y="104038"/>
                    </a:lnTo>
                    <a:close/>
                  </a:path>
                  <a:path w="596900" h="780414">
                    <a:moveTo>
                      <a:pt x="400347" y="208076"/>
                    </a:moveTo>
                    <a:lnTo>
                      <a:pt x="348896" y="208076"/>
                    </a:lnTo>
                    <a:lnTo>
                      <a:pt x="348896" y="260096"/>
                    </a:lnTo>
                    <a:lnTo>
                      <a:pt x="400347" y="260096"/>
                    </a:lnTo>
                    <a:lnTo>
                      <a:pt x="400347" y="208076"/>
                    </a:lnTo>
                    <a:close/>
                  </a:path>
                  <a:path w="596900" h="780414">
                    <a:moveTo>
                      <a:pt x="416425" y="312115"/>
                    </a:moveTo>
                    <a:lnTo>
                      <a:pt x="364975" y="312115"/>
                    </a:lnTo>
                    <a:lnTo>
                      <a:pt x="364975" y="364134"/>
                    </a:lnTo>
                    <a:lnTo>
                      <a:pt x="416425" y="364134"/>
                    </a:lnTo>
                    <a:lnTo>
                      <a:pt x="416425" y="312115"/>
                    </a:lnTo>
                    <a:close/>
                  </a:path>
                  <a:path w="596900" h="780414">
                    <a:moveTo>
                      <a:pt x="51450" y="728268"/>
                    </a:moveTo>
                    <a:lnTo>
                      <a:pt x="0" y="728268"/>
                    </a:lnTo>
                    <a:lnTo>
                      <a:pt x="0" y="780288"/>
                    </a:lnTo>
                    <a:lnTo>
                      <a:pt x="51450" y="780288"/>
                    </a:lnTo>
                    <a:lnTo>
                      <a:pt x="51450" y="728268"/>
                    </a:lnTo>
                    <a:close/>
                  </a:path>
                </a:pathLst>
              </a:custGeom>
              <a:ln w="48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49" name="object 25"/>
            <p:cNvSpPr txBox="1"/>
            <p:nvPr/>
          </p:nvSpPr>
          <p:spPr>
            <a:xfrm>
              <a:off x="6657876" y="4892369"/>
              <a:ext cx="1194435" cy="23367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254"/>
                </a:spcBef>
              </a:pPr>
              <a:r>
                <a:rPr sz="825" baseline="-15151" dirty="0">
                  <a:latin typeface="Tahoma"/>
                  <a:cs typeface="Tahoma"/>
                </a:rPr>
                <a:t>100</a:t>
              </a:r>
              <a:r>
                <a:rPr sz="825" spc="352" baseline="-15151" dirty="0">
                  <a:latin typeface="Tahoma"/>
                  <a:cs typeface="Tahoma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PGSC0003DMP400035779</a:t>
              </a:r>
              <a:endParaRPr sz="550">
                <a:latin typeface="Arial"/>
                <a:cs typeface="Arial"/>
              </a:endParaRPr>
            </a:p>
            <a:p>
              <a:pPr marL="93980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11-5</a:t>
              </a:r>
              <a:r>
                <a:rPr sz="550" spc="10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CA.PGAv.1.6.scaffold1859.4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50" name="object 26"/>
            <p:cNvSpPr txBox="1"/>
            <p:nvPr/>
          </p:nvSpPr>
          <p:spPr>
            <a:xfrm>
              <a:off x="6617355" y="4850428"/>
              <a:ext cx="1416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100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51" name="object 27"/>
            <p:cNvSpPr txBox="1"/>
            <p:nvPr/>
          </p:nvSpPr>
          <p:spPr>
            <a:xfrm>
              <a:off x="6818333" y="4616342"/>
              <a:ext cx="143510" cy="19748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29845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99</a:t>
              </a:r>
              <a:endParaRPr sz="550">
                <a:latin typeface="Tahoma"/>
                <a:cs typeface="Tahoma"/>
              </a:endParaRPr>
            </a:p>
            <a:p>
              <a:pPr marL="12700">
                <a:lnSpc>
                  <a:spcPct val="100000"/>
                </a:lnSpc>
                <a:spcBef>
                  <a:spcPts val="20"/>
                </a:spcBef>
              </a:pPr>
              <a:r>
                <a:rPr sz="550" spc="-25" dirty="0">
                  <a:latin typeface="Arial"/>
                  <a:cs typeface="Arial"/>
                </a:rPr>
                <a:t>R9a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52" name="object 28"/>
            <p:cNvSpPr txBox="1"/>
            <p:nvPr/>
          </p:nvSpPr>
          <p:spPr>
            <a:xfrm>
              <a:off x="6689707" y="3193942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99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53" name="object 29"/>
            <p:cNvSpPr txBox="1"/>
            <p:nvPr/>
          </p:nvSpPr>
          <p:spPr>
            <a:xfrm>
              <a:off x="6672021" y="3575958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67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54" name="object 30"/>
            <p:cNvSpPr txBox="1"/>
            <p:nvPr/>
          </p:nvSpPr>
          <p:spPr>
            <a:xfrm>
              <a:off x="6639865" y="3323990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56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55" name="object 31"/>
            <p:cNvSpPr txBox="1"/>
            <p:nvPr/>
          </p:nvSpPr>
          <p:spPr>
            <a:xfrm>
              <a:off x="6692923" y="3662115"/>
              <a:ext cx="1007744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dirty="0">
                  <a:latin typeface="Tahoma"/>
                  <a:cs typeface="Tahoma"/>
                </a:rPr>
                <a:t>100</a:t>
              </a:r>
              <a:r>
                <a:rPr sz="550" spc="235" dirty="0">
                  <a:latin typeface="Tahoma"/>
                  <a:cs typeface="Tahoma"/>
                </a:rPr>
                <a:t> </a:t>
              </a:r>
              <a:r>
                <a:rPr sz="550" spc="-20" dirty="0">
                  <a:latin typeface="Arial"/>
                  <a:cs typeface="Arial"/>
                </a:rPr>
                <a:t>PGSC0003DMP400042154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56" name="object 32"/>
            <p:cNvSpPr txBox="1"/>
            <p:nvPr/>
          </p:nvSpPr>
          <p:spPr>
            <a:xfrm>
              <a:off x="6730390" y="4060062"/>
              <a:ext cx="1729105" cy="23367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50800">
                <a:lnSpc>
                  <a:spcPct val="100000"/>
                </a:lnSpc>
                <a:spcBef>
                  <a:spcPts val="254"/>
                </a:spcBef>
              </a:pPr>
              <a:r>
                <a:rPr sz="825" baseline="-15151" dirty="0">
                  <a:latin typeface="Tahoma"/>
                  <a:cs typeface="Tahoma"/>
                </a:rPr>
                <a:t>100</a:t>
              </a:r>
              <a:r>
                <a:rPr sz="825" spc="352" baseline="-15151" dirty="0">
                  <a:latin typeface="Tahoma"/>
                  <a:cs typeface="Tahoma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PGSC0003DMP400034571</a:t>
              </a:r>
              <a:endParaRPr sz="550">
                <a:latin typeface="Arial"/>
                <a:cs typeface="Arial"/>
              </a:endParaRPr>
            </a:p>
            <a:p>
              <a:pPr marL="603885">
                <a:lnSpc>
                  <a:spcPct val="100000"/>
                </a:lnSpc>
                <a:spcBef>
                  <a:spcPts val="160"/>
                </a:spcBef>
              </a:pPr>
              <a:r>
                <a:rPr sz="550" dirty="0">
                  <a:latin typeface="Arial"/>
                  <a:cs typeface="Arial"/>
                </a:rPr>
                <a:t>11-4</a:t>
              </a:r>
              <a:r>
                <a:rPr sz="550" spc="-5" dirty="0">
                  <a:latin typeface="Arial"/>
                  <a:cs typeface="Arial"/>
                </a:rPr>
                <a:t> </a:t>
              </a:r>
              <a:r>
                <a:rPr sz="550" spc="-10" dirty="0">
                  <a:latin typeface="Arial"/>
                  <a:cs typeface="Arial"/>
                </a:rPr>
                <a:t>CA.PGAv.1.6.scaffold1155.28</a:t>
              </a:r>
              <a:endParaRPr sz="550">
                <a:latin typeface="Arial"/>
                <a:cs typeface="Arial"/>
              </a:endParaRPr>
            </a:p>
          </p:txBody>
        </p:sp>
        <p:sp>
          <p:nvSpPr>
            <p:cNvPr id="257" name="object 33"/>
            <p:cNvSpPr txBox="1"/>
            <p:nvPr/>
          </p:nvSpPr>
          <p:spPr>
            <a:xfrm>
              <a:off x="6710609" y="4018121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83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58" name="object 34"/>
            <p:cNvSpPr txBox="1"/>
            <p:nvPr/>
          </p:nvSpPr>
          <p:spPr>
            <a:xfrm>
              <a:off x="6615747" y="3811670"/>
              <a:ext cx="102870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64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59" name="object 35"/>
            <p:cNvSpPr txBox="1"/>
            <p:nvPr/>
          </p:nvSpPr>
          <p:spPr>
            <a:xfrm>
              <a:off x="6434064" y="4270089"/>
              <a:ext cx="14160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5" dirty="0">
                  <a:latin typeface="Tahoma"/>
                  <a:cs typeface="Tahoma"/>
                </a:rPr>
                <a:t>100</a:t>
              </a:r>
              <a:endParaRPr sz="550">
                <a:latin typeface="Tahoma"/>
                <a:cs typeface="Tahoma"/>
              </a:endParaRPr>
            </a:p>
          </p:txBody>
        </p:sp>
        <p:sp>
          <p:nvSpPr>
            <p:cNvPr id="260" name="object 36"/>
            <p:cNvSpPr/>
            <p:nvPr/>
          </p:nvSpPr>
          <p:spPr>
            <a:xfrm>
              <a:off x="6261864" y="5212632"/>
              <a:ext cx="113030" cy="52069"/>
            </a:xfrm>
            <a:custGeom>
              <a:avLst/>
              <a:gdLst/>
              <a:ahLst/>
              <a:cxnLst/>
              <a:rect l="l" t="t" r="r" b="b"/>
              <a:pathLst>
                <a:path w="113029" h="52069">
                  <a:moveTo>
                    <a:pt x="0" y="26009"/>
                  </a:moveTo>
                  <a:lnTo>
                    <a:pt x="112547" y="26009"/>
                  </a:lnTo>
                </a:path>
                <a:path w="113029" h="52069">
                  <a:moveTo>
                    <a:pt x="0" y="0"/>
                  </a:moveTo>
                  <a:lnTo>
                    <a:pt x="0" y="52019"/>
                  </a:lnTo>
                </a:path>
                <a:path w="113029" h="52069">
                  <a:moveTo>
                    <a:pt x="112547" y="0"/>
                  </a:moveTo>
                  <a:lnTo>
                    <a:pt x="112547" y="52019"/>
                  </a:lnTo>
                </a:path>
              </a:pathLst>
            </a:custGeom>
            <a:ln w="64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37"/>
            <p:cNvSpPr txBox="1"/>
            <p:nvPr/>
          </p:nvSpPr>
          <p:spPr>
            <a:xfrm>
              <a:off x="6237910" y="5251951"/>
              <a:ext cx="163195" cy="1117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550" spc="-20" dirty="0">
                  <a:latin typeface="Microsoft Sans Serif"/>
                  <a:cs typeface="Microsoft Sans Serif"/>
                </a:rPr>
                <a:t>0.05</a:t>
              </a:r>
              <a:endParaRPr sz="550">
                <a:latin typeface="Microsoft Sans Serif"/>
                <a:cs typeface="Microsoft Sans Serif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733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63" y="6210523"/>
            <a:ext cx="679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S4.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Expression of pKW:Avrvnt1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(PITG_16294)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induced cell death itself in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N. </a:t>
            </a:r>
            <a:r>
              <a:rPr kumimoji="0"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benthamiana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while p35s:Avrvnt1 was not.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(A)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HR intensity graph when co-expressing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pKW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of p35s:Avrvnt1 with G11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(error bars indicates SEM, ns,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nonsignificant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; *P&lt;0.05; </a:t>
            </a:r>
            <a:r>
              <a:rPr lang="ko-KR" altLang="en-US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**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P&lt;0.005; </a:t>
            </a:r>
            <a:r>
              <a:rPr lang="ko-KR" altLang="en-US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***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P&lt;0.0005; </a:t>
            </a:r>
            <a:r>
              <a:rPr lang="ko-KR" altLang="en-US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****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P&lt;0.0001).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(B)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Using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as negative control against each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-mediated cell death when co-expressed with p35s:Avrvnt1. Statistically significances were analyzed with unpaired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-test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(error bars indicates SEM, ns,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nonsignificant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; *</a:t>
            </a:r>
            <a:r>
              <a:rPr lang="ko-KR" altLang="en-US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P&lt;0.0005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3A455F-8926-226E-53E4-A65E80B4BB91}"/>
              </a:ext>
            </a:extLst>
          </p:cNvPr>
          <p:cNvSpPr txBox="1"/>
          <p:nvPr/>
        </p:nvSpPr>
        <p:spPr>
          <a:xfrm>
            <a:off x="1682327" y="4082095"/>
            <a:ext cx="6928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11-4</a:t>
            </a:r>
          </a:p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CaRpi-vnt1)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1BCA973-D855-44A1-5BE3-9A7CBC77B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414" y="3484991"/>
            <a:ext cx="1002355" cy="1055936"/>
          </a:xfrm>
          <a:prstGeom prst="rect">
            <a:avLst/>
          </a:prstGeom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3EF1713D-7EF4-66C9-6157-6F174C544347}"/>
              </a:ext>
            </a:extLst>
          </p:cNvPr>
          <p:cNvCxnSpPr/>
          <p:nvPr/>
        </p:nvCxnSpPr>
        <p:spPr bwMode="auto">
          <a:xfrm flipV="1">
            <a:off x="2392761" y="4332738"/>
            <a:ext cx="141954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73A455F-8926-226E-53E4-A65E80B4BB91}"/>
              </a:ext>
            </a:extLst>
          </p:cNvPr>
          <p:cNvSpPr txBox="1"/>
          <p:nvPr/>
        </p:nvSpPr>
        <p:spPr>
          <a:xfrm>
            <a:off x="2841097" y="4558281"/>
            <a:ext cx="369011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3A455F-8926-226E-53E4-A65E80B4BB91}"/>
              </a:ext>
            </a:extLst>
          </p:cNvPr>
          <p:cNvSpPr txBox="1"/>
          <p:nvPr/>
        </p:nvSpPr>
        <p:spPr>
          <a:xfrm>
            <a:off x="2337126" y="4558281"/>
            <a:ext cx="489236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Avrvnt1</a:t>
            </a:r>
            <a:endParaRPr lang="ko-KR" altLang="en-US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3A455F-8926-226E-53E4-A65E80B4BB91}"/>
              </a:ext>
            </a:extLst>
          </p:cNvPr>
          <p:cNvSpPr txBox="1"/>
          <p:nvPr/>
        </p:nvSpPr>
        <p:spPr>
          <a:xfrm>
            <a:off x="1850831" y="3766008"/>
            <a:ext cx="36420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11-6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3592" y="3229035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83592" y="193355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0" name="개체 69">
            <a:extLst>
              <a:ext uri="{FF2B5EF4-FFF2-40B4-BE49-F238E27FC236}">
                <a16:creationId xmlns:a16="http://schemas.microsoft.com/office/drawing/2014/main" id="{17AA58F7-8AF9-03E8-D1A8-2E0AFA4215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637273"/>
              </p:ext>
            </p:extLst>
          </p:nvPr>
        </p:nvGraphicFramePr>
        <p:xfrm>
          <a:off x="2051522" y="2261175"/>
          <a:ext cx="138271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" name="Prism 7" r:id="rId4" imgW="2396703" imgH="1350938" progId="Prism7.Document">
                  <p:embed/>
                </p:oleObj>
              </mc:Choice>
              <mc:Fallback>
                <p:oleObj name="Prism 7" r:id="rId4" imgW="2396703" imgH="1350938" progId="Prism7.Document">
                  <p:embed/>
                  <p:pic>
                    <p:nvPicPr>
                      <p:cNvPr id="19" name="개체 18">
                        <a:extLst>
                          <a:ext uri="{FF2B5EF4-FFF2-40B4-BE49-F238E27FC236}">
                            <a16:creationId xmlns:a16="http://schemas.microsoft.com/office/drawing/2014/main" id="{17AA58F7-8AF9-03E8-D1A8-2E0AFA4215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1522" y="2261175"/>
                        <a:ext cx="1382713" cy="777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173A455F-8926-226E-53E4-A65E80B4BB91}"/>
              </a:ext>
            </a:extLst>
          </p:cNvPr>
          <p:cNvSpPr txBox="1"/>
          <p:nvPr/>
        </p:nvSpPr>
        <p:spPr>
          <a:xfrm>
            <a:off x="2001446" y="4565975"/>
            <a:ext cx="397865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600" dirty="0">
                <a:latin typeface="arial" panose="020B0604020202020204" pitchFamily="34" charset="0"/>
                <a:cs typeface="arial" panose="020B0604020202020204" pitchFamily="34" charset="0"/>
              </a:rPr>
              <a:t>+p35s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73A455F-8926-226E-53E4-A65E80B4BB91}"/>
              </a:ext>
            </a:extLst>
          </p:cNvPr>
          <p:cNvSpPr txBox="1"/>
          <p:nvPr/>
        </p:nvSpPr>
        <p:spPr>
          <a:xfrm>
            <a:off x="1835895" y="3491260"/>
            <a:ext cx="397865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600" dirty="0">
                <a:latin typeface="arial" panose="020B0604020202020204" pitchFamily="34" charset="0"/>
                <a:cs typeface="arial" panose="020B0604020202020204" pitchFamily="34" charset="0"/>
              </a:rPr>
              <a:t>+p35s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3228191" y="2097759"/>
            <a:ext cx="54000" cy="54000"/>
          </a:xfrm>
          <a:prstGeom prst="rect">
            <a:avLst/>
          </a:prstGeom>
          <a:solidFill>
            <a:srgbClr val="A0A0A4"/>
          </a:solidFill>
          <a:ln w="12700">
            <a:solidFill>
              <a:srgbClr val="A0A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2577604" y="2096359"/>
            <a:ext cx="54000" cy="54000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3254284" y="2037893"/>
            <a:ext cx="415499" cy="17697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55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</a:t>
            </a:r>
            <a:endParaRPr kumimoji="0" lang="en-US" altLang="ko-KR" sz="55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600309" y="2039262"/>
            <a:ext cx="620683" cy="17697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55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Solanum NLR</a:t>
            </a:r>
            <a:endParaRPr kumimoji="0" lang="en-US" altLang="ko-KR" sz="55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F32A627C-EB41-80D6-5B0B-2DF03A5E85C4}"/>
              </a:ext>
            </a:extLst>
          </p:cNvPr>
          <p:cNvSpPr/>
          <p:nvPr/>
        </p:nvSpPr>
        <p:spPr>
          <a:xfrm>
            <a:off x="3701001" y="2097045"/>
            <a:ext cx="54000" cy="540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E6E7DF4-7702-7660-6E00-15C21CE39C27}"/>
              </a:ext>
            </a:extLst>
          </p:cNvPr>
          <p:cNvSpPr txBox="1"/>
          <p:nvPr/>
        </p:nvSpPr>
        <p:spPr>
          <a:xfrm>
            <a:off x="3720792" y="2034423"/>
            <a:ext cx="654346" cy="17697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55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Effector control</a:t>
            </a: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319585"/>
              </p:ext>
            </p:extLst>
          </p:nvPr>
        </p:nvGraphicFramePr>
        <p:xfrm>
          <a:off x="3416772" y="2238950"/>
          <a:ext cx="1400175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" name="Prism 7" r:id="rId6" imgW="2396703" imgH="1350938" progId="Prism7.Document">
                  <p:embed/>
                </p:oleObj>
              </mc:Choice>
              <mc:Fallback>
                <p:oleObj name="Prism 7" r:id="rId6" imgW="2396703" imgH="135093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16772" y="2238950"/>
                        <a:ext cx="1400175" cy="788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TextBox 79">
            <a:extLst>
              <a:ext uri="{FF2B5EF4-FFF2-40B4-BE49-F238E27FC236}">
                <a16:creationId xmlns:a16="http://schemas.microsoft.com/office/drawing/2014/main" id="{35646549-5AC1-7B28-85FE-B61059684151}"/>
              </a:ext>
            </a:extLst>
          </p:cNvPr>
          <p:cNvSpPr txBox="1"/>
          <p:nvPr/>
        </p:nvSpPr>
        <p:spPr>
          <a:xfrm>
            <a:off x="3921882" y="3009960"/>
            <a:ext cx="55656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p35s: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Avrvnt1</a:t>
            </a:r>
            <a:endParaRPr lang="ko-KR" altLang="en-US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직선 연결선 80">
            <a:extLst>
              <a:ext uri="{FF2B5EF4-FFF2-40B4-BE49-F238E27FC236}">
                <a16:creationId xmlns:a16="http://schemas.microsoft.com/office/drawing/2014/main" id="{76B25223-CB91-889C-E74D-C7F4D509FC55}"/>
              </a:ext>
            </a:extLst>
          </p:cNvPr>
          <p:cNvCxnSpPr/>
          <p:nvPr/>
        </p:nvCxnSpPr>
        <p:spPr bwMode="auto">
          <a:xfrm flipH="1">
            <a:off x="3755001" y="3015556"/>
            <a:ext cx="85961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5646549-5AC1-7B28-85FE-B61059684151}"/>
              </a:ext>
            </a:extLst>
          </p:cNvPr>
          <p:cNvSpPr txBox="1"/>
          <p:nvPr/>
        </p:nvSpPr>
        <p:spPr>
          <a:xfrm>
            <a:off x="2550452" y="3009960"/>
            <a:ext cx="55816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pKW:</a:t>
            </a:r>
            <a:r>
              <a:rPr lang="en-US" altLang="ko-KR" sz="500" i="1" dirty="0">
                <a:latin typeface="Arial" panose="020B0604020202020204" pitchFamily="34" charset="0"/>
                <a:cs typeface="Arial" panose="020B0604020202020204" pitchFamily="34" charset="0"/>
              </a:rPr>
              <a:t>Avrvnt1</a:t>
            </a:r>
            <a:endParaRPr lang="ko-KR" altLang="en-US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직선 연결선 82">
            <a:extLst>
              <a:ext uri="{FF2B5EF4-FFF2-40B4-BE49-F238E27FC236}">
                <a16:creationId xmlns:a16="http://schemas.microsoft.com/office/drawing/2014/main" id="{76B25223-CB91-889C-E74D-C7F4D509FC55}"/>
              </a:ext>
            </a:extLst>
          </p:cNvPr>
          <p:cNvCxnSpPr/>
          <p:nvPr/>
        </p:nvCxnSpPr>
        <p:spPr bwMode="auto">
          <a:xfrm flipH="1">
            <a:off x="2384373" y="3015556"/>
            <a:ext cx="85961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" name="그림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2954380" y="3644359"/>
            <a:ext cx="1257750" cy="737200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3360656" y="4529888"/>
            <a:ext cx="373419" cy="344462"/>
            <a:chOff x="3453278" y="2261142"/>
            <a:chExt cx="373419" cy="344462"/>
          </a:xfrm>
        </p:grpSpPr>
        <p:sp>
          <p:nvSpPr>
            <p:cNvPr id="84" name="직사각형 83"/>
            <p:cNvSpPr/>
            <p:nvPr/>
          </p:nvSpPr>
          <p:spPr>
            <a:xfrm>
              <a:off x="3478945" y="2330533"/>
              <a:ext cx="54000" cy="54000"/>
            </a:xfrm>
            <a:prstGeom prst="rect">
              <a:avLst/>
            </a:prstGeom>
            <a:solidFill>
              <a:srgbClr val="A0A0A4"/>
            </a:solidFill>
            <a:ln w="12700">
              <a:solidFill>
                <a:srgbClr val="A0A0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3474635" y="2495254"/>
              <a:ext cx="54000" cy="5400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456083" y="2261142"/>
              <a:ext cx="370614" cy="17697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550" i="1" dirty="0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+GFP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453278" y="2428632"/>
              <a:ext cx="370614" cy="17697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550" i="1" dirty="0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+AVR</a:t>
              </a:r>
              <a:endParaRPr kumimoji="0" lang="en-US" altLang="ko-KR" sz="55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9978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63" y="5097016"/>
            <a:ext cx="6797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S5.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Average lesion size data obtained from five independent experiments were presented with 10-90 percentile box plot. 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Total 12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were tested for resistance assay and 6 </a:t>
            </a:r>
            <a:r>
              <a:rPr kumimoji="0"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reduced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P. </a:t>
            </a:r>
            <a:r>
              <a:rPr kumimoji="0"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infestans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lesion size. Statistically significances were analyzed with unpaired </a:t>
            </a:r>
            <a:r>
              <a:rPr kumimoji="0"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-test using data collected from 5 independent experiments (**P&lt;0.005; </a:t>
            </a:r>
            <a:r>
              <a:rPr kumimoji="0" lang="ko-KR" altLang="en-US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***</a:t>
            </a:r>
            <a:r>
              <a:rPr kumimoji="0"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P&lt;0.0005;  ****P&lt;0.0001).</a:t>
            </a: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177201"/>
              </p:ext>
            </p:extLst>
          </p:nvPr>
        </p:nvGraphicFramePr>
        <p:xfrm>
          <a:off x="476250" y="2503488"/>
          <a:ext cx="6053138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1" name="Prism 7" r:id="rId3" imgW="6052441" imgH="2000296" progId="Prism7.Document">
                  <p:embed/>
                </p:oleObj>
              </mc:Choice>
              <mc:Fallback>
                <p:oleObj name="Prism 7" r:id="rId3" imgW="6052441" imgH="2000296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250" y="2503488"/>
                        <a:ext cx="6053138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992401" y="4227894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5-1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1432467" y="4227893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5-3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2290758" y="4227894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>
                <a:latin typeface="arial" panose="020B0604020202020204" pitchFamily="34" charset="0"/>
                <a:cs typeface="arial" panose="020B0604020202020204" pitchFamily="34" charset="0"/>
              </a:rPr>
              <a:t>5-9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1870772" y="4227894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5-7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730824" y="4227894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7-5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3170891" y="4227893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7-6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3997121" y="4227894"/>
            <a:ext cx="41549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7-11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3609195" y="4227894"/>
            <a:ext cx="35137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7-9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428146" y="4227894"/>
            <a:ext cx="41549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11-2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4868212" y="4227893"/>
            <a:ext cx="41549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11-3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5726503" y="4227894"/>
            <a:ext cx="41549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11-6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5306517" y="4227894"/>
            <a:ext cx="41549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11-4</a:t>
            </a:r>
            <a:endParaRPr lang="ko-KR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179193" y="2632403"/>
            <a:ext cx="108000" cy="108000"/>
          </a:xfrm>
          <a:prstGeom prst="rect">
            <a:avLst/>
          </a:prstGeom>
          <a:solidFill>
            <a:srgbClr val="D4D4D4"/>
          </a:solidFill>
          <a:ln w="12700">
            <a:solidFill>
              <a:srgbClr val="D4D4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4236114" y="2579039"/>
            <a:ext cx="1031051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8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</a:t>
            </a:r>
            <a:r>
              <a:rPr kumimoji="0" lang="en-US" altLang="ko-KR" sz="8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-expressed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32A627C-EB41-80D6-5B0B-2DF03A5E85C4}"/>
              </a:ext>
            </a:extLst>
          </p:cNvPr>
          <p:cNvSpPr/>
          <p:nvPr/>
        </p:nvSpPr>
        <p:spPr>
          <a:xfrm>
            <a:off x="5319701" y="2631689"/>
            <a:ext cx="108000" cy="108000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6E7DF4-7702-7660-6E00-15C21CE39C27}"/>
              </a:ext>
            </a:extLst>
          </p:cNvPr>
          <p:cNvSpPr txBox="1"/>
          <p:nvPr/>
        </p:nvSpPr>
        <p:spPr>
          <a:xfrm>
            <a:off x="5375449" y="2575569"/>
            <a:ext cx="906017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8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GFP-expressed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026064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1466130" y="4430284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2324421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1904435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764487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3204554" y="4430284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4062844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3642858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493869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4933935" y="4430284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5792226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5372240" y="4430285"/>
            <a:ext cx="284052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09346" y="4376936"/>
            <a:ext cx="60465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Number of</a:t>
            </a:r>
          </a:p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replicates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711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4530" y="211306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9952" y="3877056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20371" y="2118786"/>
            <a:ext cx="247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4530" y="3877056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9997" y="3482870"/>
            <a:ext cx="5533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1272" y="3482871"/>
            <a:ext cx="9605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pNOS:Rpi-blb2 </a:t>
            </a:r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#11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7460" y="3482870"/>
            <a:ext cx="9300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i="1" dirty="0">
                <a:latin typeface="Arial" panose="020B0604020202020204" pitchFamily="34" charset="0"/>
                <a:cs typeface="Arial" panose="020B0604020202020204" pitchFamily="34" charset="0"/>
              </a:rPr>
              <a:t>pNOS:Rpiblb2 </a:t>
            </a:r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#10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39985" y="2130189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</a:p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Resistance (WR</a:t>
            </a:r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74689" y="2130189"/>
            <a:ext cx="803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</a:p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resistance (SR)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직선 연결선 29"/>
          <p:cNvCxnSpPr/>
          <p:nvPr/>
        </p:nvCxnSpPr>
        <p:spPr bwMode="auto">
          <a:xfrm>
            <a:off x="1806689" y="2437965"/>
            <a:ext cx="54087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직선 연결선 30"/>
          <p:cNvCxnSpPr/>
          <p:nvPr/>
        </p:nvCxnSpPr>
        <p:spPr bwMode="auto">
          <a:xfrm>
            <a:off x="975651" y="2437965"/>
            <a:ext cx="61152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31"/>
          <p:cNvSpPr txBox="1"/>
          <p:nvPr/>
        </p:nvSpPr>
        <p:spPr>
          <a:xfrm>
            <a:off x="977751" y="2481092"/>
            <a:ext cx="80021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" i="1" dirty="0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en-US" altLang="ko-KR" sz="600" dirty="0">
                <a:latin typeface="arial" panose="020B0604020202020204" pitchFamily="34" charset="0"/>
                <a:cs typeface="arial" panose="020B0604020202020204" pitchFamily="34" charset="0"/>
              </a:rPr>
              <a:t> NL07434, </a:t>
            </a:r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en-US" altLang="ko-KR" sz="600" dirty="0">
                <a:latin typeface="arial" panose="020B0604020202020204" pitchFamily="34" charset="0"/>
                <a:cs typeface="arial" panose="020B0604020202020204" pitchFamily="34" charset="0"/>
              </a:rPr>
              <a:t>dpi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그림 37"/>
          <p:cNvPicPr preferRelativeResize="0">
            <a:picLocks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81" b="92419" l="8191" r="96758"/>
                    </a14:imgEffect>
                  </a14:imgLayer>
                </a14:imgProps>
              </a:ext>
            </a:extLst>
          </a:blip>
          <a:srcRect l="50006" t="-204" r="-4408" b="204"/>
          <a:stretch/>
        </p:blipFill>
        <p:spPr>
          <a:xfrm>
            <a:off x="2557922" y="2504728"/>
            <a:ext cx="548366" cy="1008000"/>
          </a:xfrm>
          <a:prstGeom prst="rect">
            <a:avLst/>
          </a:prstGeom>
        </p:spPr>
      </p:pic>
      <p:pic>
        <p:nvPicPr>
          <p:cNvPr id="39" name="그림 38"/>
          <p:cNvPicPr preferRelativeResize="0">
            <a:picLocks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44" b="99213" l="274" r="100000"/>
                    </a14:imgEffect>
                  </a14:imgLayer>
                </a14:imgProps>
              </a:ext>
            </a:extLst>
          </a:blip>
          <a:srcRect l="50525"/>
          <a:stretch/>
        </p:blipFill>
        <p:spPr>
          <a:xfrm>
            <a:off x="976053" y="2502124"/>
            <a:ext cx="498709" cy="1008000"/>
          </a:xfrm>
          <a:prstGeom prst="rect">
            <a:avLst/>
          </a:prstGeom>
        </p:spPr>
      </p:pic>
      <p:pic>
        <p:nvPicPr>
          <p:cNvPr id="40" name="그림 39"/>
          <p:cNvPicPr preferRelativeResize="0">
            <a:picLocks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84" b="100000" l="1274" r="96656"/>
                    </a14:imgEffect>
                  </a14:imgLayer>
                </a14:imgProps>
              </a:ext>
            </a:extLst>
          </a:blip>
          <a:srcRect l="46342"/>
          <a:stretch/>
        </p:blipFill>
        <p:spPr>
          <a:xfrm>
            <a:off x="1806689" y="2502124"/>
            <a:ext cx="540874" cy="1008000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0163" y="7125290"/>
            <a:ext cx="679767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S6.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Lesion size of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Phytophthora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infestans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NL07434 is correlated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biomass in transgenic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Nicotiana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different level of</a:t>
            </a:r>
            <a:r>
              <a:rPr lang="ko-KR" alt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Rpi-blb2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(A)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Representative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images of wild type and transgenic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benthamiana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expressing Rpi-blb2 against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NL07434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inoculation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Photograph were taken at 8 dpi, because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NL07434 slowly grow on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Rpi-blb2-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expressing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plant due to its partial Rpi-blb2-overcoming ability.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Rpi-blb2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expression level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 each tested line were measured with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qRT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-PCR. Clear invert relationship with lesion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size were observed.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Lesion size were measured at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8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dpi and presented with box-whisker plot (outliers over 10-90% are pointed with dots).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Statistical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significances were analyzed with ANOVA and Turkey test (P &lt; 0.0001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D) P.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infestans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proliferation (correlated with lesion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size)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were quantified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with expression level of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Piactin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via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qRT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-PCR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. Statistical significances were analyzed with ANOVA and Turkey test (P &lt; 0.0001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).</a:t>
            </a:r>
            <a:endParaRPr lang="en-US" altLang="ko-KR" sz="12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50C04A8A-E099-8C1B-AE01-D6D99BABD2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974925"/>
              </p:ext>
            </p:extLst>
          </p:nvPr>
        </p:nvGraphicFramePr>
        <p:xfrm>
          <a:off x="782755" y="3751369"/>
          <a:ext cx="2506361" cy="2186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1" name="Prism 7" r:id="rId9" imgW="3087443" imgH="2693952" progId="Prism7.Document">
                  <p:embed/>
                </p:oleObj>
              </mc:Choice>
              <mc:Fallback>
                <p:oleObj name="Prism 7" r:id="rId9" imgW="3087443" imgH="2693952" progId="Prism7.Document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69FD4615-5847-1EB9-3B39-747EE15AB1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82755" y="3751369"/>
                        <a:ext cx="2506361" cy="2186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개체 2">
            <a:extLst>
              <a:ext uri="{FF2B5EF4-FFF2-40B4-BE49-F238E27FC236}">
                <a16:creationId xmlns:a16="http://schemas.microsoft.com/office/drawing/2014/main" id="{9A0B4F5C-09EE-2FCD-1A32-4DBE4D7FD6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74681"/>
              </p:ext>
            </p:extLst>
          </p:nvPr>
        </p:nvGraphicFramePr>
        <p:xfrm>
          <a:off x="3403536" y="3974067"/>
          <a:ext cx="2617184" cy="1806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2" name="Prism 7" r:id="rId11" imgW="3224655" imgH="2226112" progId="Prism7.Document">
                  <p:embed/>
                </p:oleObj>
              </mc:Choice>
              <mc:Fallback>
                <p:oleObj name="Prism 7" r:id="rId11" imgW="3224655" imgH="2226112" progId="Prism7.Document">
                  <p:embed/>
                  <p:pic>
                    <p:nvPicPr>
                      <p:cNvPr id="3" name="개체 2">
                        <a:extLst>
                          <a:ext uri="{FF2B5EF4-FFF2-40B4-BE49-F238E27FC236}">
                            <a16:creationId xmlns:a16="http://schemas.microsoft.com/office/drawing/2014/main" id="{3ADC2FA5-3D2A-14B6-7CDD-BEFD485E7C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03536" y="3974067"/>
                        <a:ext cx="2617184" cy="1806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개체 41">
            <a:extLst>
              <a:ext uri="{FF2B5EF4-FFF2-40B4-BE49-F238E27FC236}">
                <a16:creationId xmlns:a16="http://schemas.microsoft.com/office/drawing/2014/main" id="{48052F83-FEBA-CB5F-E339-56A8CF3734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359470"/>
              </p:ext>
            </p:extLst>
          </p:nvPr>
        </p:nvGraphicFramePr>
        <p:xfrm>
          <a:off x="3340100" y="2108011"/>
          <a:ext cx="2741613" cy="198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3" name="Prism 7" r:id="rId13" imgW="3379874" imgH="2445446" progId="Prism7.Document">
                  <p:embed/>
                </p:oleObj>
              </mc:Choice>
              <mc:Fallback>
                <p:oleObj name="Prism 7" r:id="rId13" imgW="3379874" imgH="2445446" progId="Prism7.Document">
                  <p:embed/>
                  <p:pic>
                    <p:nvPicPr>
                      <p:cNvPr id="4" name="개체 3">
                        <a:extLst>
                          <a:ext uri="{FF2B5EF4-FFF2-40B4-BE49-F238E27FC236}">
                            <a16:creationId xmlns:a16="http://schemas.microsoft.com/office/drawing/2014/main" id="{C605BC5C-DB42-DFB9-61E7-255FAD1A57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40100" y="2108011"/>
                        <a:ext cx="2741613" cy="198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B6E8C2A3-3385-B0C2-C665-72C9773A647B}"/>
              </a:ext>
            </a:extLst>
          </p:cNvPr>
          <p:cNvSpPr txBox="1"/>
          <p:nvPr/>
        </p:nvSpPr>
        <p:spPr>
          <a:xfrm>
            <a:off x="2489463" y="2184049"/>
            <a:ext cx="64633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Susceptible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A1DA8AF2-966D-5094-13D0-083371BD68E0}"/>
              </a:ext>
            </a:extLst>
          </p:cNvPr>
          <p:cNvCxnSpPr/>
          <p:nvPr/>
        </p:nvCxnSpPr>
        <p:spPr bwMode="auto">
          <a:xfrm>
            <a:off x="2547962" y="2437965"/>
            <a:ext cx="54087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3BFDCC4D-421C-72BA-4189-646653BE7346}"/>
              </a:ext>
            </a:extLst>
          </p:cNvPr>
          <p:cNvCxnSpPr/>
          <p:nvPr/>
        </p:nvCxnSpPr>
        <p:spPr bwMode="auto">
          <a:xfrm>
            <a:off x="6081713" y="2340265"/>
            <a:ext cx="0" cy="2816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A5870CE0-C389-E1B0-16C6-9A8672A34013}"/>
              </a:ext>
            </a:extLst>
          </p:cNvPr>
          <p:cNvCxnSpPr/>
          <p:nvPr/>
        </p:nvCxnSpPr>
        <p:spPr bwMode="auto">
          <a:xfrm>
            <a:off x="6081713" y="2724470"/>
            <a:ext cx="0" cy="464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직선 연결선 49">
            <a:extLst>
              <a:ext uri="{FF2B5EF4-FFF2-40B4-BE49-F238E27FC236}">
                <a16:creationId xmlns:a16="http://schemas.microsoft.com/office/drawing/2014/main" id="{A427C93E-A4A2-59C2-B180-EC4293B53891}"/>
              </a:ext>
            </a:extLst>
          </p:cNvPr>
          <p:cNvCxnSpPr/>
          <p:nvPr/>
        </p:nvCxnSpPr>
        <p:spPr bwMode="auto">
          <a:xfrm>
            <a:off x="6044533" y="4228353"/>
            <a:ext cx="0" cy="2816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B356A416-4ADB-4252-54B4-D9443400BFE6}"/>
              </a:ext>
            </a:extLst>
          </p:cNvPr>
          <p:cNvCxnSpPr/>
          <p:nvPr/>
        </p:nvCxnSpPr>
        <p:spPr bwMode="auto">
          <a:xfrm>
            <a:off x="6044533" y="4612558"/>
            <a:ext cx="0" cy="464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617782B-F897-E696-5D26-AFE3EA6074B0}"/>
              </a:ext>
            </a:extLst>
          </p:cNvPr>
          <p:cNvSpPr txBox="1"/>
          <p:nvPr/>
        </p:nvSpPr>
        <p:spPr>
          <a:xfrm rot="5400000">
            <a:off x="6031942" y="2381065"/>
            <a:ext cx="3080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b="1" dirty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D61A99-6D74-0F06-3F2B-F1F0DE15BBE2}"/>
              </a:ext>
            </a:extLst>
          </p:cNvPr>
          <p:cNvSpPr txBox="1"/>
          <p:nvPr/>
        </p:nvSpPr>
        <p:spPr>
          <a:xfrm rot="5400000">
            <a:off x="6019118" y="2850445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altLang="ko-K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1585FFA-999D-48AD-E6A4-C7FE31A70B96}"/>
              </a:ext>
            </a:extLst>
          </p:cNvPr>
          <p:cNvSpPr txBox="1"/>
          <p:nvPr/>
        </p:nvSpPr>
        <p:spPr>
          <a:xfrm rot="5400000">
            <a:off x="5990511" y="4272166"/>
            <a:ext cx="3080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b="1" dirty="0"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ACA11D5-EB81-3399-1CC0-701BE138DF45}"/>
              </a:ext>
            </a:extLst>
          </p:cNvPr>
          <p:cNvSpPr txBox="1"/>
          <p:nvPr/>
        </p:nvSpPr>
        <p:spPr>
          <a:xfrm rot="5400000">
            <a:off x="5977687" y="4741546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altLang="ko-K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ko-KR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17431" y="507123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4347" y="500844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33235" y="475467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83200" y="482123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29466" y="502129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84514" y="4076437"/>
            <a:ext cx="22955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89527" y="531918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99636" y="541619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431236" y="5373342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882354" y="510402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660279" y="512556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05445" y="424688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0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879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0163" y="7125290"/>
            <a:ext cx="67976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S7.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 lesion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of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Phytophthora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infestans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 level of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infestans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 in</a:t>
            </a:r>
            <a:r>
              <a:rPr lang="ko-KR" alt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CaNLR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expressed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Nicotiana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benthamiana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leaves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(A)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Representative images of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benthamiana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expressing Rpi-blb2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or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through transient overexpression (p35s-driven for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CaNLRs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and native promoter for Rpi-blb2) against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P.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infestans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T30-4. Photograph were taken at 6 dpi using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FoBI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machine.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(B)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qRT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-PCR results revealed that expression level of each transgenes are well retained until 7 dpi in tested plants.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(C)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Lesion size were 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measured at 6 dpi of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P.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infestans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inoculation. Lesion size of NLR-expressed region was compared with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GFP-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expressing area on the other half of the same leaves as a negative control. Statistical significances were analyzed with unpaired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t-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test. (*P &lt; 0.05; **P &lt; 0.005; ns: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nonsignificant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due to low replicates). </a:t>
            </a:r>
            <a:r>
              <a:rPr lang="en-US" altLang="ko-KR" sz="12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(D) Pi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biomass were quantified with expression level of </a:t>
            </a:r>
            <a:r>
              <a:rPr lang="en-US" altLang="ko-KR" sz="1200" i="1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Piactin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via </a:t>
            </a:r>
            <a:r>
              <a:rPr lang="en-US" altLang="ko-KR" sz="1200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qRT</a:t>
            </a:r>
            <a:r>
              <a:rPr lang="en-US" altLang="ko-KR" sz="1200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-PCR.</a:t>
            </a:r>
            <a:endParaRPr lang="en-US" altLang="ko-KR" sz="1200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53117" y="2792760"/>
            <a:ext cx="648000" cy="6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4148" y="2608094"/>
            <a:ext cx="4748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Rpi-blb2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429" y="3284222"/>
            <a:ext cx="59824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en-US" altLang="ko-KR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T30-4, </a:t>
            </a:r>
            <a:r>
              <a:rPr lang="en-US" altLang="ko-KR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ko-KR" sz="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dpi</a:t>
            </a:r>
            <a:endParaRPr lang="ko-KR" alt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4592" y="2608094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29713" y="2792760"/>
            <a:ext cx="648000" cy="6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2199" y="2608094"/>
            <a:ext cx="61747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CaRpi-blb2a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1163" y="2608094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455429" y="2792760"/>
            <a:ext cx="648000" cy="64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87029" y="2608094"/>
            <a:ext cx="61587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CaRpi-vnt1a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65791" y="2608094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780928" y="2793380"/>
            <a:ext cx="648000" cy="64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95123" y="2608094"/>
            <a:ext cx="61747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CaRpi-blb1b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4656" y="2608094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그림 15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102701" y="2792760"/>
            <a:ext cx="648000" cy="64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87065" y="2608094"/>
            <a:ext cx="4267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CaR2</a:t>
            </a:r>
            <a:r>
              <a:rPr lang="en-US" altLang="ko-KR" sz="600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3467" y="2608094"/>
            <a:ext cx="3417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7296" y="248061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85334" y="355783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49080" y="2486336"/>
            <a:ext cx="247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7296" y="3557837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23" name="개체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190633"/>
              </p:ext>
            </p:extLst>
          </p:nvPr>
        </p:nvGraphicFramePr>
        <p:xfrm>
          <a:off x="730740" y="3513460"/>
          <a:ext cx="2525898" cy="160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" name="Prism 7" r:id="rId8" imgW="3508082" imgH="2226112" progId="Prism7.Document">
                  <p:embed/>
                </p:oleObj>
              </mc:Choice>
              <mc:Fallback>
                <p:oleObj name="Prism 7" r:id="rId8" imgW="3508082" imgH="2226112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30740" y="3513460"/>
                        <a:ext cx="2525898" cy="160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154618" y="5174790"/>
            <a:ext cx="285493" cy="1943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F4EE12-3EBB-7D1B-3116-9F502B653990}"/>
              </a:ext>
            </a:extLst>
          </p:cNvPr>
          <p:cNvSpPr txBox="1"/>
          <p:nvPr/>
        </p:nvSpPr>
        <p:spPr>
          <a:xfrm>
            <a:off x="1589934" y="5174789"/>
            <a:ext cx="285493" cy="1943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altLang="ko-KR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2377078" y="5174790"/>
            <a:ext cx="285493" cy="1943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4104BF-6637-236A-1EE8-6C1B4B4ED7C2}"/>
              </a:ext>
            </a:extLst>
          </p:cNvPr>
          <p:cNvSpPr txBox="1"/>
          <p:nvPr/>
        </p:nvSpPr>
        <p:spPr>
          <a:xfrm>
            <a:off x="1977931" y="5174790"/>
            <a:ext cx="285493" cy="1943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804116" y="5174790"/>
            <a:ext cx="285493" cy="1943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687072" y="5149445"/>
            <a:ext cx="4812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Number of</a:t>
            </a:r>
          </a:p>
          <a:p>
            <a:pPr algn="ctr"/>
            <a:r>
              <a:rPr lang="en-US" altLang="ko-KR" sz="500" dirty="0">
                <a:latin typeface="arial" panose="020B0604020202020204" pitchFamily="34" charset="0"/>
                <a:cs typeface="arial" panose="020B0604020202020204" pitchFamily="34" charset="0"/>
              </a:rPr>
              <a:t>replicates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058275" y="5028089"/>
            <a:ext cx="474809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Rpi-blb2</a:t>
            </a:r>
            <a:endParaRPr lang="ko-KR" alt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424807" y="5028089"/>
            <a:ext cx="617477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CaRpi-blb2a</a:t>
            </a:r>
            <a:endParaRPr lang="ko-KR" alt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907316" y="5028089"/>
            <a:ext cx="426720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CaR2a</a:t>
            </a:r>
            <a:endParaRPr lang="ko-KR" alt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199234" y="5028089"/>
            <a:ext cx="617477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CaRpi-blb1b</a:t>
            </a:r>
            <a:endParaRPr lang="ko-KR" alt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656741" y="5028089"/>
            <a:ext cx="61587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CaRpi-vnt1a</a:t>
            </a:r>
            <a:endParaRPr lang="ko-KR" alt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개체 34">
            <a:extLst>
              <a:ext uri="{FF2B5EF4-FFF2-40B4-BE49-F238E27FC236}">
                <a16:creationId xmlns:a16="http://schemas.microsoft.com/office/drawing/2014/main" id="{48052F83-FEBA-CB5F-E339-56A8CF3734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282559"/>
              </p:ext>
            </p:extLst>
          </p:nvPr>
        </p:nvGraphicFramePr>
        <p:xfrm>
          <a:off x="4227784" y="2440520"/>
          <a:ext cx="1892058" cy="1220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" name="Prism 7" r:id="rId10" imgW="3453341" imgH="2226112" progId="Prism7.Document">
                  <p:embed/>
                </p:oleObj>
              </mc:Choice>
              <mc:Fallback>
                <p:oleObj name="Prism 7" r:id="rId10" imgW="3453341" imgH="2226112" progId="Prism7.Document">
                  <p:embed/>
                  <p:pic>
                    <p:nvPicPr>
                      <p:cNvPr id="42" name="개체 41">
                        <a:extLst>
                          <a:ext uri="{FF2B5EF4-FFF2-40B4-BE49-F238E27FC236}">
                            <a16:creationId xmlns:a16="http://schemas.microsoft.com/office/drawing/2014/main" id="{48052F83-FEBA-CB5F-E339-56A8CF3734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27784" y="2440520"/>
                        <a:ext cx="1892058" cy="1220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개체 39">
            <a:extLst>
              <a:ext uri="{FF2B5EF4-FFF2-40B4-BE49-F238E27FC236}">
                <a16:creationId xmlns:a16="http://schemas.microsoft.com/office/drawing/2014/main" id="{9A0B4F5C-09EE-2FCD-1A32-4DBE4D7FD6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822842"/>
              </p:ext>
            </p:extLst>
          </p:nvPr>
        </p:nvGraphicFramePr>
        <p:xfrm>
          <a:off x="3667125" y="3636963"/>
          <a:ext cx="2557463" cy="188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6" name="Prism 7" r:id="rId12" imgW="3873980" imgH="2863225" progId="Prism7.Document">
                  <p:embed/>
                </p:oleObj>
              </mc:Choice>
              <mc:Fallback>
                <p:oleObj name="Prism 7" r:id="rId12" imgW="3873980" imgH="2863225" progId="Prism7.Document">
                  <p:embed/>
                  <p:pic>
                    <p:nvPicPr>
                      <p:cNvPr id="3" name="개체 2">
                        <a:extLst>
                          <a:ext uri="{FF2B5EF4-FFF2-40B4-BE49-F238E27FC236}">
                            <a16:creationId xmlns:a16="http://schemas.microsoft.com/office/drawing/2014/main" id="{9A0B4F5C-09EE-2FCD-1A32-4DBE4D7FD6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667125" y="3636963"/>
                        <a:ext cx="2557463" cy="1887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675856" y="5381282"/>
            <a:ext cx="50366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Lesion size</a:t>
            </a:r>
          </a:p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NLR</a:t>
            </a:r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116866" y="5412059"/>
            <a:ext cx="360997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3.7%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530541" y="5412059"/>
            <a:ext cx="404278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33.8%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1917788" y="5412059"/>
            <a:ext cx="404278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61.1%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305834" y="5412059"/>
            <a:ext cx="404278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62.7%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2749496" y="5412059"/>
            <a:ext cx="404278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54.6%</a:t>
            </a:r>
            <a:endParaRPr lang="ko-KR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804F9BA-0146-C0D8-F681-3C6745059E8B}"/>
              </a:ext>
            </a:extLst>
          </p:cNvPr>
          <p:cNvSpPr/>
          <p:nvPr/>
        </p:nvSpPr>
        <p:spPr>
          <a:xfrm>
            <a:off x="3200437" y="3990203"/>
            <a:ext cx="107812" cy="107812"/>
          </a:xfrm>
          <a:prstGeom prst="rect">
            <a:avLst/>
          </a:prstGeom>
          <a:solidFill>
            <a:srgbClr val="D4D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72A262B7-7C79-8F3A-2A84-C55E86B06025}"/>
              </a:ext>
            </a:extLst>
          </p:cNvPr>
          <p:cNvSpPr/>
          <p:nvPr/>
        </p:nvSpPr>
        <p:spPr>
          <a:xfrm>
            <a:off x="3200437" y="4140552"/>
            <a:ext cx="107812" cy="107812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B586AE3-89CC-DCD1-CC93-BA001218C9D5}"/>
              </a:ext>
            </a:extLst>
          </p:cNvPr>
          <p:cNvSpPr txBox="1"/>
          <p:nvPr/>
        </p:nvSpPr>
        <p:spPr>
          <a:xfrm>
            <a:off x="3274762" y="3949485"/>
            <a:ext cx="340158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6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NLR</a:t>
            </a:r>
            <a:endParaRPr kumimoji="0" lang="en-US" altLang="ko-KR" sz="6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522C96E-0AD6-09D3-DAC0-99B93B1D8C06}"/>
              </a:ext>
            </a:extLst>
          </p:cNvPr>
          <p:cNvSpPr txBox="1"/>
          <p:nvPr/>
        </p:nvSpPr>
        <p:spPr>
          <a:xfrm>
            <a:off x="3273960" y="4102123"/>
            <a:ext cx="341761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600" i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endParaRPr kumimoji="0" lang="en-US" altLang="ko-KR" sz="600" i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030819" y="4381436"/>
            <a:ext cx="330540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3.0%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276893" y="4045167"/>
            <a:ext cx="365805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44.6%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556717" y="3666923"/>
            <a:ext cx="365805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28.1%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4814960" y="4273801"/>
            <a:ext cx="365805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35.4%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814034E-07EE-3ED7-CD8B-AACB0E5C8B1C}"/>
              </a:ext>
            </a:extLst>
          </p:cNvPr>
          <p:cNvSpPr txBox="1"/>
          <p:nvPr/>
        </p:nvSpPr>
        <p:spPr>
          <a:xfrm>
            <a:off x="5082696" y="4044640"/>
            <a:ext cx="365805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57.4%</a:t>
            </a:r>
            <a:endParaRPr lang="ko-KR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849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49" y="1096111"/>
            <a:ext cx="5473701" cy="554178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0163" y="7041232"/>
            <a:ext cx="6797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S8.</a:t>
            </a:r>
            <a:r>
              <a:rPr lang="en-US" altLang="ko-KR" sz="12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Maximum-likelihood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(bootstraps = 500)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phylogenetic tree of CNL-G8 NLRs of four Solanaceae species (tomato, potato, pepper, and </a:t>
            </a:r>
            <a:r>
              <a:rPr lang="en-US" altLang="ko-KR" sz="1200" i="1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N. </a:t>
            </a:r>
            <a:r>
              <a:rPr lang="en-US" altLang="ko-KR" sz="1200" i="1" kern="100" dirty="0" err="1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benthamiana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). Previously known NRC1, 2, 3, and 4 clades are colored with green, and pepper-specifically expanded NRC8 and 9 clade are colored with blue and red, respectively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ko-KR" sz="1200" kern="100" dirty="0">
              <a:latin typeface="Arial" panose="020B060402020202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129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62" y="6207125"/>
            <a:ext cx="679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Figure </a:t>
            </a:r>
            <a:r>
              <a:rPr kumimoji="0" lang="en-US" altLang="ko-KR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S9.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ko-KR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 acid sequences of CaNRC1/2/8/9 and NbNRC2/3/4 were aligned with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ClustaW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visualized with </a:t>
            </a:r>
            <a:r>
              <a:rPr lang="en-US" altLang="ko-KR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BoxShade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tool.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Reads per kilo base of transcript per million mapped reads (RPKM) of 755 pepper NLRs were obtained from transcriptome data of pepper leaves infected with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altLang="ko-KR" sz="12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infestans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(Kim 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al., 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2018)</a:t>
            </a:r>
            <a:r>
              <a:rPr lang="en-US" altLang="ko-KR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ko-KR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presented as a dot plot. Dots of NRC candidates (CNL-G8) genes, marked with red color, were significantly more expressed (average RPKM = 29.57) compared to average RPKM of total pepper NLRs (= 2.33).</a:t>
            </a:r>
            <a:endParaRPr lang="ko-KR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721" y="4048179"/>
            <a:ext cx="2664296" cy="1843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9820" y="528460"/>
            <a:ext cx="2680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2225" y="3817347"/>
            <a:ext cx="2680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</a:t>
            </a:r>
            <a:endParaRPr kumimoji="0" lang="en-US" altLang="ko-KR" sz="9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933" y="797016"/>
            <a:ext cx="2582066" cy="300623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3017" y="797016"/>
            <a:ext cx="2578699" cy="250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16474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32338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32338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92785</TotalTime>
  <Words>2208</Words>
  <Application>Microsoft Office PowerPoint</Application>
  <PresentationFormat>A4 용지(210x297mm)</PresentationFormat>
  <Paragraphs>344</Paragraphs>
  <Slides>17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7" baseType="lpstr">
      <vt:lpstr>굴림</vt:lpstr>
      <vt:lpstr>맑은 고딕</vt:lpstr>
      <vt:lpstr>Arial</vt:lpstr>
      <vt:lpstr>Arial</vt:lpstr>
      <vt:lpstr>Microsoft Sans Serif</vt:lpstr>
      <vt:lpstr>Tahoma</vt:lpstr>
      <vt:lpstr>Times New Roman</vt:lpstr>
      <vt:lpstr>기본 디자인</vt:lpstr>
      <vt:lpstr>GraphPad Prism 7 Project</vt:lpstr>
      <vt:lpstr>Prism 7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Osh</cp:lastModifiedBy>
  <cp:revision>1764</cp:revision>
  <cp:lastPrinted>2022-09-07T01:43:46Z</cp:lastPrinted>
  <dcterms:created xsi:type="dcterms:W3CDTF">2009-07-10T10:04:07Z</dcterms:created>
  <dcterms:modified xsi:type="dcterms:W3CDTF">2022-12-29T07:23:11Z</dcterms:modified>
</cp:coreProperties>
</file>