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22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8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10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44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00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0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94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5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9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884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74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79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459190" y="347637"/>
            <a:ext cx="956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AKT/YAP</a:t>
            </a:r>
          </a:p>
        </p:txBody>
      </p:sp>
      <p:cxnSp>
        <p:nvCxnSpPr>
          <p:cNvPr id="8" name="Gerader Verbinder 7"/>
          <p:cNvCxnSpPr/>
          <p:nvPr/>
        </p:nvCxnSpPr>
        <p:spPr>
          <a:xfrm>
            <a:off x="1909750" y="658095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535273" y="694717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622780" y="694717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745367" y="354027"/>
            <a:ext cx="1683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AKT/YAP/HSF1dn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6503312" y="659030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7128835" y="695652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9216342" y="695652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0926" y="4324416"/>
            <a:ext cx="2835000" cy="2016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0926" y="1422566"/>
            <a:ext cx="2835000" cy="2016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0249" y="1422566"/>
            <a:ext cx="2835000" cy="20160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0249" y="4324416"/>
            <a:ext cx="2835000" cy="201600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7757" y="1422566"/>
            <a:ext cx="2835000" cy="2016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7757" y="4324416"/>
            <a:ext cx="2835000" cy="201600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81319" y="1422566"/>
            <a:ext cx="2835000" cy="2016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81319" y="4324416"/>
            <a:ext cx="2835000" cy="2016000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 rot="16200000">
            <a:off x="1475888" y="2258155"/>
            <a:ext cx="508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32" name="Textfeld 31"/>
          <p:cNvSpPr txBox="1"/>
          <p:nvPr/>
        </p:nvSpPr>
        <p:spPr>
          <a:xfrm rot="16200000">
            <a:off x="1442226" y="5177654"/>
            <a:ext cx="575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</a:p>
        </p:txBody>
      </p:sp>
      <p:sp>
        <p:nvSpPr>
          <p:cNvPr id="3" name="Textfeld 6">
            <a:extLst>
              <a:ext uri="{FF2B5EF4-FFF2-40B4-BE49-F238E27FC236}">
                <a16:creationId xmlns:a16="http://schemas.microsoft.com/office/drawing/2014/main" id="{11162E2F-980D-936E-5D80-866FA6AF9D4E}"/>
              </a:ext>
            </a:extLst>
          </p:cNvPr>
          <p:cNvSpPr txBox="1"/>
          <p:nvPr/>
        </p:nvSpPr>
        <p:spPr>
          <a:xfrm>
            <a:off x="1461141" y="613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" name="Textfeld 6">
            <a:extLst>
              <a:ext uri="{FF2B5EF4-FFF2-40B4-BE49-F238E27FC236}">
                <a16:creationId xmlns:a16="http://schemas.microsoft.com/office/drawing/2014/main" id="{E36ED41C-6A60-9CFB-86AA-E99864E6B83A}"/>
              </a:ext>
            </a:extLst>
          </p:cNvPr>
          <p:cNvSpPr txBox="1"/>
          <p:nvPr/>
        </p:nvSpPr>
        <p:spPr>
          <a:xfrm>
            <a:off x="6092942" y="613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EF1626-EC41-DD7C-BBE0-33A3BA468C94}"/>
              </a:ext>
            </a:extLst>
          </p:cNvPr>
          <p:cNvCxnSpPr>
            <a:cxnSpLocks/>
          </p:cNvCxnSpPr>
          <p:nvPr/>
        </p:nvCxnSpPr>
        <p:spPr>
          <a:xfrm flipV="1">
            <a:off x="7999517" y="4494380"/>
            <a:ext cx="0" cy="2224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C83F921-2279-482A-578F-9579CB126390}"/>
              </a:ext>
            </a:extLst>
          </p:cNvPr>
          <p:cNvCxnSpPr>
            <a:cxnSpLocks/>
          </p:cNvCxnSpPr>
          <p:nvPr/>
        </p:nvCxnSpPr>
        <p:spPr>
          <a:xfrm flipV="1">
            <a:off x="8041167" y="1628598"/>
            <a:ext cx="0" cy="2224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30">
            <a:extLst>
              <a:ext uri="{FF2B5EF4-FFF2-40B4-BE49-F238E27FC236}">
                <a16:creationId xmlns:a16="http://schemas.microsoft.com/office/drawing/2014/main" id="{B8C648F6-D5F9-8CF7-934C-712C6326D141}"/>
              </a:ext>
            </a:extLst>
          </p:cNvPr>
          <p:cNvSpPr txBox="1"/>
          <p:nvPr/>
        </p:nvSpPr>
        <p:spPr>
          <a:xfrm>
            <a:off x="9395879" y="2867756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</a:p>
        </p:txBody>
      </p:sp>
    </p:spTree>
    <p:extLst>
      <p:ext uri="{BB962C8B-B14F-4D97-AF65-F5344CB8AC3E}">
        <p14:creationId xmlns:p14="http://schemas.microsoft.com/office/powerpoint/2010/main" val="377693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C5BF8A-1B7A-3BD6-19D8-AE6B4083E1B0}"/>
              </a:ext>
            </a:extLst>
          </p:cNvPr>
          <p:cNvSpPr txBox="1"/>
          <p:nvPr/>
        </p:nvSpPr>
        <p:spPr>
          <a:xfrm>
            <a:off x="217424" y="170626"/>
            <a:ext cx="11777472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Inactivation of HSF1 via HSF1dn injection modifies the histopathological features of 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AKT/YAP mouse lesions.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Two distinct AKT/YAP mouse livers at 8 weeks post hydrodynamic injection are shown. The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lesions are characterized by a solid appearance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 CK19-positive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i="0" dirty="0">
                <a:solidFill>
                  <a:srgbClr val="0E101A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rim or clusters of lipid-rich, hepatocellular preneoplastic lesions often surround these lesions.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 Two AKT/YAP/HSF1dn mouse livers at 14 weeks post hydrodynamic injection. In liver #1, the parenchyma is mainly occupied by hepatocellular, CK19-negative, lipid-rich lesions, although small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CK19-positive tumors can be observed (one is indicated by an arrow). In liver #2, several small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CK19-positive tumors and a large mixed hepatocellular-cholangiocarcinoma (HC) can be appreciated. The hepatocellular component is predominant over the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cholangiocellular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part in this tumor and consists of lipid-rich, malignant hepatocytes. Original magnification: 20x; scale bar: 1000 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m. Abbreviation: H&amp;E, hematoxylin and eosin staining.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4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 Presentation</vt:lpstr>
      <vt:lpstr>PowerPoint Presentation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LocalAdmin</dc:creator>
  <cp:lastModifiedBy>Diego Calvisi</cp:lastModifiedBy>
  <cp:revision>29</cp:revision>
  <dcterms:created xsi:type="dcterms:W3CDTF">2024-07-10T12:09:23Z</dcterms:created>
  <dcterms:modified xsi:type="dcterms:W3CDTF">2024-08-14T15:03:22Z</dcterms:modified>
</cp:coreProperties>
</file>