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22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87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108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744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8008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303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94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54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9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884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74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79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10" Type="http://schemas.openxmlformats.org/officeDocument/2006/relationships/image" Target="../media/image8.jpe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77455" y="4278356"/>
            <a:ext cx="2835000" cy="2016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77455" y="1394910"/>
            <a:ext cx="2835000" cy="20160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74397" y="1394910"/>
            <a:ext cx="2835000" cy="2016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74397" y="4278356"/>
            <a:ext cx="2835000" cy="20160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255480" y="367957"/>
            <a:ext cx="937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AKT/TAZ</a:t>
            </a:r>
          </a:p>
        </p:txBody>
      </p:sp>
      <p:cxnSp>
        <p:nvCxnSpPr>
          <p:cNvPr id="8" name="Gerader Verbinder 7"/>
          <p:cNvCxnSpPr/>
          <p:nvPr/>
        </p:nvCxnSpPr>
        <p:spPr>
          <a:xfrm>
            <a:off x="1696390" y="678415"/>
            <a:ext cx="41035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2321913" y="695159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#1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409420" y="695159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#2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602618" y="374347"/>
            <a:ext cx="1663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AKT/TAZ/HSF1dn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6350912" y="679350"/>
            <a:ext cx="41035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6976435" y="696094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#1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9063942" y="696094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#2</a:t>
            </a:r>
          </a:p>
        </p:txBody>
      </p:sp>
      <p:sp>
        <p:nvSpPr>
          <p:cNvPr id="21" name="Textfeld 20"/>
          <p:cNvSpPr txBox="1"/>
          <p:nvPr/>
        </p:nvSpPr>
        <p:spPr>
          <a:xfrm rot="16200000">
            <a:off x="1262528" y="2278475"/>
            <a:ext cx="508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</a:p>
        </p:txBody>
      </p:sp>
      <p:sp>
        <p:nvSpPr>
          <p:cNvPr id="22" name="Textfeld 21"/>
          <p:cNvSpPr txBox="1"/>
          <p:nvPr/>
        </p:nvSpPr>
        <p:spPr>
          <a:xfrm rot="16200000">
            <a:off x="1228866" y="5197974"/>
            <a:ext cx="575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CK19</a:t>
            </a:r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28919" y="4278356"/>
            <a:ext cx="2835000" cy="2016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24979" y="1394910"/>
            <a:ext cx="2835000" cy="201600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28037" y="1394910"/>
            <a:ext cx="2835000" cy="2016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28037" y="4278356"/>
            <a:ext cx="2835000" cy="2016000"/>
          </a:xfrm>
          <a:prstGeom prst="rect">
            <a:avLst/>
          </a:prstGeom>
        </p:spPr>
      </p:pic>
      <p:sp>
        <p:nvSpPr>
          <p:cNvPr id="2" name="Textfeld 6">
            <a:extLst>
              <a:ext uri="{FF2B5EF4-FFF2-40B4-BE49-F238E27FC236}">
                <a16:creationId xmlns:a16="http://schemas.microsoft.com/office/drawing/2014/main" id="{82DE45CF-6230-297B-F4F6-089AD71B8541}"/>
              </a:ext>
            </a:extLst>
          </p:cNvPr>
          <p:cNvSpPr txBox="1"/>
          <p:nvPr/>
        </p:nvSpPr>
        <p:spPr>
          <a:xfrm>
            <a:off x="1308741" y="9182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" name="Textfeld 6">
            <a:extLst>
              <a:ext uri="{FF2B5EF4-FFF2-40B4-BE49-F238E27FC236}">
                <a16:creationId xmlns:a16="http://schemas.microsoft.com/office/drawing/2014/main" id="{654CAD4C-32E6-D5C5-95BC-41E1F2BBF74B}"/>
              </a:ext>
            </a:extLst>
          </p:cNvPr>
          <p:cNvSpPr txBox="1"/>
          <p:nvPr/>
        </p:nvSpPr>
        <p:spPr>
          <a:xfrm>
            <a:off x="5981182" y="9182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" name="Textfeld 20">
            <a:extLst>
              <a:ext uri="{FF2B5EF4-FFF2-40B4-BE49-F238E27FC236}">
                <a16:creationId xmlns:a16="http://schemas.microsoft.com/office/drawing/2014/main" id="{D6AD1171-8148-511E-E7CB-B9506CAE10D5}"/>
              </a:ext>
            </a:extLst>
          </p:cNvPr>
          <p:cNvSpPr txBox="1"/>
          <p:nvPr/>
        </p:nvSpPr>
        <p:spPr>
          <a:xfrm>
            <a:off x="6920392" y="5901651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17" name="Textfeld 20">
            <a:extLst>
              <a:ext uri="{FF2B5EF4-FFF2-40B4-BE49-F238E27FC236}">
                <a16:creationId xmlns:a16="http://schemas.microsoft.com/office/drawing/2014/main" id="{AEA071E1-C3F3-2D3F-4687-1EB8F21E7313}"/>
              </a:ext>
            </a:extLst>
          </p:cNvPr>
          <p:cNvSpPr txBox="1"/>
          <p:nvPr/>
        </p:nvSpPr>
        <p:spPr>
          <a:xfrm>
            <a:off x="6419732" y="3985196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D3B5E44-7519-3AF7-4000-10DD1B9C1D2A}"/>
              </a:ext>
            </a:extLst>
          </p:cNvPr>
          <p:cNvCxnSpPr/>
          <p:nvPr/>
        </p:nvCxnSpPr>
        <p:spPr>
          <a:xfrm flipH="1">
            <a:off x="8915400" y="6178650"/>
            <a:ext cx="82296" cy="19471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7BBEBD3-B0D5-2323-5F86-20B178682797}"/>
              </a:ext>
            </a:extLst>
          </p:cNvPr>
          <p:cNvCxnSpPr/>
          <p:nvPr/>
        </p:nvCxnSpPr>
        <p:spPr>
          <a:xfrm flipH="1">
            <a:off x="8779010" y="3390106"/>
            <a:ext cx="82296" cy="19471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447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C5BF8A-1B7A-3BD6-19D8-AE6B4083E1B0}"/>
              </a:ext>
            </a:extLst>
          </p:cNvPr>
          <p:cNvSpPr txBox="1"/>
          <p:nvPr/>
        </p:nvSpPr>
        <p:spPr>
          <a:xfrm>
            <a:off x="207264" y="223550"/>
            <a:ext cx="11777472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4. Inactivation of HSF1 via HSF1dn injection modifies the histopathological features of </a:t>
            </a: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AKT/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TAZ</a:t>
            </a: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mouse lesions.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 Two distinct AKT/TAZ mouse livers at 8 weeks post hydrodynamic injection are shown. The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cholangiocellular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lesions are characterized by a solid appearance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are CK19-positive. C</a:t>
            </a:r>
            <a:r>
              <a:rPr lang="en-GB" i="0" dirty="0" err="1">
                <a:solidFill>
                  <a:srgbClr val="0E101A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lusters</a:t>
            </a:r>
            <a:r>
              <a:rPr lang="en-GB" i="0" dirty="0">
                <a:solidFill>
                  <a:srgbClr val="0E101A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of lipid-rich, hepatocellular preneoplastic lesions can be observed in liver #1.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 Two AKT/TAZ/HSF1dn mouse livers at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26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weeks post hydrodynamic injection. In liver #1, the parenchyma is occupied by several and small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cholangiocellular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lesions that are CK-19 positive. However, the hepatocellular tumors (H), which are CK19-negative occupy most of the liver parenchyma. In liver #2, almost the whole parenchyma is occupied by hepatocellular, CK-19 negative, lesions. A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small CK19-positive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cholangiocellular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tumor (indicated by an arrow),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some clusters of CK-19-positive cells can be also appreciated. Original magnification: 20x; scale bar: 1000 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m. Abbreviation: H&amp;E, hematoxylin and eosin staining.</a:t>
            </a:r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521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 Presentation</vt:lpstr>
      <vt:lpstr>PowerPoint Presentation</vt:lpstr>
    </vt:vector>
  </TitlesOfParts>
  <Company>Universität Regensburg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LocalAdmin</dc:creator>
  <cp:lastModifiedBy>Diego Calvisi</cp:lastModifiedBy>
  <cp:revision>28</cp:revision>
  <dcterms:created xsi:type="dcterms:W3CDTF">2024-07-10T12:09:23Z</dcterms:created>
  <dcterms:modified xsi:type="dcterms:W3CDTF">2024-08-14T15:15:11Z</dcterms:modified>
</cp:coreProperties>
</file>