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59" d="100"/>
          <a:sy n="59" d="100"/>
        </p:scale>
        <p:origin x="92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AC1E919-15B6-6F30-A6D5-196E3D3A56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6647BFB3-2495-1246-A0AA-E3C7C06F8F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6A80BDE-9940-4665-7201-B8EACAA4F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BA75A-E009-44EF-B13C-5C6004F69DD6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5A4D84A-BF9E-E804-A14F-A3BC423CD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606EDAE-C931-0D5C-0AAD-F9AB5BFB6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25D27-E28E-43F8-926F-472AB72656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763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B9AA922-34F2-19A1-0DE0-EEA1B7600A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4D217F6-C071-FAB0-EF3E-440C6CE027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BF6F77C-81B2-7A2A-183B-50DF5AC8A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BA75A-E009-44EF-B13C-5C6004F69DD6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740D380-5985-F846-62DA-AD3A3FA53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13C2798-B9FA-3D3E-F96A-2782C7438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25D27-E28E-43F8-926F-472AB72656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936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2AD58375-9182-364D-94D8-2024B18DA78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DC27B670-EEF1-80B9-B414-1E1394E915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738F651-3057-67A0-4394-FBF662D386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BA75A-E009-44EF-B13C-5C6004F69DD6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F30430C-A0C9-85E1-3218-5A64F1D928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6943FEE-6338-DF17-ED41-CC0503A41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25D27-E28E-43F8-926F-472AB72656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206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35E028C-8372-C57D-139D-769F2D8FC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047CC43-1E6B-51B5-0DF4-81032A18D6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3DCD756-BF9F-1BE5-4524-114F637F8F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BA75A-E009-44EF-B13C-5C6004F69DD6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0BDC1F2-DCE8-A05F-2BB9-2346C7265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E856AC8-A969-790D-B902-48E07E3DF8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25D27-E28E-43F8-926F-472AB72656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129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0DD24FE-5E0E-2987-275B-D1B87BB194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A0AA242-815E-238D-8EEF-C0F7B7E639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E9E345A-D232-1D43-7155-014ECE3C59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BA75A-E009-44EF-B13C-5C6004F69DD6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540A044-485B-D7AB-83D2-983A1F718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E7E1F24-DAA1-A3EE-D185-8F39DA9501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25D27-E28E-43F8-926F-472AB72656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342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BC4DCB0-18E5-EEB6-C646-820FDEA6A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2910924-C9C8-A734-D83A-C853B19607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A19C552-B08E-1C32-6F4F-5903508474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1632C58-1913-B243-70D6-D5C1B6E6E9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BA75A-E009-44EF-B13C-5C6004F69DD6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F285352-04A8-EC97-F498-78722FCCBC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88A05E1-079B-2AAC-B496-0AFA9C376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25D27-E28E-43F8-926F-472AB72656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76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1CF1E73-6EC7-C38D-D6D1-340B6C0979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9558F39-19BA-28C0-A20A-A55B5AD059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FB5BF61-46F5-9338-881F-DA1F5EFD7E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063700D7-C5D1-190B-6C9F-D10D0A5C4C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A85E5A82-ED6D-2A22-FDB1-B65A9167BC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C3BAF512-E2C8-6A13-AF42-D0B66CBDD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BA75A-E009-44EF-B13C-5C6004F69DD6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410F1D93-F832-33FF-ADB0-D9EBFB96A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98057C4E-D691-169C-35A9-61C653635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25D27-E28E-43F8-926F-472AB72656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496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080A8AA-4508-0A5D-7CDD-36750876DF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EF8EFC72-0192-5567-D294-5C45D5D887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BA75A-E009-44EF-B13C-5C6004F69DD6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9BA1D7B2-01CE-3A6E-F705-D26CBF0413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6D8EF45-69CD-AFC5-0C26-3F7371AE5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25D27-E28E-43F8-926F-472AB72656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526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A350B6E2-C279-F9F6-FC8B-988A6152B5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BA75A-E009-44EF-B13C-5C6004F69DD6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849098F-8194-868B-562A-2101DACCC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7C2923C-4A0A-B1ED-A0E8-AA4FB7969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25D27-E28E-43F8-926F-472AB72656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738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D4F8F61-2A4C-8DDC-6BB3-92C15EE768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3B9EEA9-2CEA-91C7-BC4D-AACDF57544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AEF4AE2-2C1F-78C4-E9B0-1B6E4BAEC5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4B71D95-CCFD-2427-9159-6718DA5E6D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BA75A-E009-44EF-B13C-5C6004F69DD6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E0FCD7A-A798-7DC3-37E7-232C6490BC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895B4F2-278A-5FCC-83F1-BF4D2D66C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25D27-E28E-43F8-926F-472AB72656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626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6F06935-6CDF-815B-481A-E0EE3BA09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22154653-9ECB-5DE0-23A1-666A2782F30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F48B8BE-973F-DE60-C882-E53D2BFB14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7656555-9836-2975-C531-3FEF035A4A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BA75A-E009-44EF-B13C-5C6004F69DD6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2662343-3123-8834-E7F8-FDCB2354D5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9E94E04-36D2-97F1-39E2-CFB27BD5D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25D27-E28E-43F8-926F-472AB72656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374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C438B03C-DC30-548E-4D38-30740FCDC9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6514FFB-D4C8-025F-3B42-4472AB8588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728D6BA-326F-DCD2-81C5-487266C57F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48BA75A-E009-44EF-B13C-5C6004F69DD6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4DEDD85-689F-94B4-BE38-1F4B39449F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D4CCF49-12B3-78E8-D387-4D61FDA430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B625D27-E28E-43F8-926F-472AB72656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267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6.emf"/><Relationship Id="rId3" Type="http://schemas.openxmlformats.org/officeDocument/2006/relationships/image" Target="../media/image1.emf"/><Relationship Id="rId7" Type="http://schemas.openxmlformats.org/officeDocument/2006/relationships/image" Target="../media/image3.emf"/><Relationship Id="rId12" Type="http://schemas.openxmlformats.org/officeDocument/2006/relationships/oleObject" Target="../embeddings/oleObject6.bin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5.emf"/><Relationship Id="rId5" Type="http://schemas.openxmlformats.org/officeDocument/2006/relationships/image" Target="../media/image2.emf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feld 5">
            <a:extLst>
              <a:ext uri="{FF2B5EF4-FFF2-40B4-BE49-F238E27FC236}">
                <a16:creationId xmlns:a16="http://schemas.microsoft.com/office/drawing/2014/main" id="{C48AEFBA-F46E-8235-5C12-698122538DB6}"/>
              </a:ext>
            </a:extLst>
          </p:cNvPr>
          <p:cNvSpPr txBox="1"/>
          <p:nvPr/>
        </p:nvSpPr>
        <p:spPr>
          <a:xfrm>
            <a:off x="1692202" y="279989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graphicFrame>
        <p:nvGraphicFramePr>
          <p:cNvPr id="40" name="Oggetto 39">
            <a:extLst>
              <a:ext uri="{FF2B5EF4-FFF2-40B4-BE49-F238E27FC236}">
                <a16:creationId xmlns:a16="http://schemas.microsoft.com/office/drawing/2014/main" id="{52D3B178-B8B5-E3FD-F061-90A6B67360D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079110"/>
              </p:ext>
            </p:extLst>
          </p:nvPr>
        </p:nvGraphicFramePr>
        <p:xfrm>
          <a:off x="4795667" y="613139"/>
          <a:ext cx="2314575" cy="2827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10" r:id="rId2" imgW="3639171" imgH="3854665" progId="Prism10.Document">
                  <p:embed/>
                </p:oleObj>
              </mc:Choice>
              <mc:Fallback>
                <p:oleObj name="Prism 10" r:id="rId2" imgW="3639171" imgH="3854665" progId="Prism10.Document">
                  <p:embed/>
                  <p:pic>
                    <p:nvPicPr>
                      <p:cNvPr id="40" name="Oggetto 39">
                        <a:extLst>
                          <a:ext uri="{FF2B5EF4-FFF2-40B4-BE49-F238E27FC236}">
                            <a16:creationId xmlns:a16="http://schemas.microsoft.com/office/drawing/2014/main" id="{52D3B178-B8B5-E3FD-F061-90A6B67360D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795667" y="613139"/>
                        <a:ext cx="2314575" cy="28273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ggetto 40">
            <a:extLst>
              <a:ext uri="{FF2B5EF4-FFF2-40B4-BE49-F238E27FC236}">
                <a16:creationId xmlns:a16="http://schemas.microsoft.com/office/drawing/2014/main" id="{7144D871-7B3F-96BF-C6FB-1DC34383482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7562536"/>
              </p:ext>
            </p:extLst>
          </p:nvPr>
        </p:nvGraphicFramePr>
        <p:xfrm>
          <a:off x="7519988" y="567102"/>
          <a:ext cx="2314575" cy="278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10" r:id="rId4" imgW="3639171" imgH="3792377" progId="Prism10.Document">
                  <p:embed/>
                </p:oleObj>
              </mc:Choice>
              <mc:Fallback>
                <p:oleObj name="Prism 10" r:id="rId4" imgW="3639171" imgH="3792377" progId="Prism10.Document">
                  <p:embed/>
                  <p:pic>
                    <p:nvPicPr>
                      <p:cNvPr id="41" name="Oggetto 40">
                        <a:extLst>
                          <a:ext uri="{FF2B5EF4-FFF2-40B4-BE49-F238E27FC236}">
                            <a16:creationId xmlns:a16="http://schemas.microsoft.com/office/drawing/2014/main" id="{7144D871-7B3F-96BF-C6FB-1DC34383482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519988" y="567102"/>
                        <a:ext cx="2314575" cy="278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Oggetto 41">
            <a:extLst>
              <a:ext uri="{FF2B5EF4-FFF2-40B4-BE49-F238E27FC236}">
                <a16:creationId xmlns:a16="http://schemas.microsoft.com/office/drawing/2014/main" id="{1DE6D5B0-B411-7DBB-6B06-444653AFEEA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4079243"/>
              </p:ext>
            </p:extLst>
          </p:nvPr>
        </p:nvGraphicFramePr>
        <p:xfrm>
          <a:off x="2087392" y="652827"/>
          <a:ext cx="2312987" cy="282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10" r:id="rId6" imgW="3639171" imgH="3854665" progId="Prism10.Document">
                  <p:embed/>
                </p:oleObj>
              </mc:Choice>
              <mc:Fallback>
                <p:oleObj name="Prism 10" r:id="rId6" imgW="3639171" imgH="3854665" progId="Prism10.Document">
                  <p:embed/>
                  <p:pic>
                    <p:nvPicPr>
                      <p:cNvPr id="42" name="Oggetto 41">
                        <a:extLst>
                          <a:ext uri="{FF2B5EF4-FFF2-40B4-BE49-F238E27FC236}">
                            <a16:creationId xmlns:a16="http://schemas.microsoft.com/office/drawing/2014/main" id="{1DE6D5B0-B411-7DBB-6B06-444653AFEEA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087392" y="652827"/>
                        <a:ext cx="2312987" cy="2828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77E8B608-E9C0-A6AE-735E-FAEBB1F37965}"/>
              </a:ext>
            </a:extLst>
          </p:cNvPr>
          <p:cNvSpPr txBox="1"/>
          <p:nvPr/>
        </p:nvSpPr>
        <p:spPr>
          <a:xfrm>
            <a:off x="7160961" y="273657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46" name="CasellaDiTesto 45">
            <a:extLst>
              <a:ext uri="{FF2B5EF4-FFF2-40B4-BE49-F238E27FC236}">
                <a16:creationId xmlns:a16="http://schemas.microsoft.com/office/drawing/2014/main" id="{4ABE3849-1E51-ACFA-F423-D42195CFA4F1}"/>
              </a:ext>
            </a:extLst>
          </p:cNvPr>
          <p:cNvSpPr txBox="1"/>
          <p:nvPr/>
        </p:nvSpPr>
        <p:spPr>
          <a:xfrm>
            <a:off x="3171623" y="1121423"/>
            <a:ext cx="51168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feld 5">
            <a:extLst>
              <a:ext uri="{FF2B5EF4-FFF2-40B4-BE49-F238E27FC236}">
                <a16:creationId xmlns:a16="http://schemas.microsoft.com/office/drawing/2014/main" id="{8CC2C2E7-1D0F-6364-3E01-4844D0EFA399}"/>
              </a:ext>
            </a:extLst>
          </p:cNvPr>
          <p:cNvSpPr txBox="1"/>
          <p:nvPr/>
        </p:nvSpPr>
        <p:spPr>
          <a:xfrm>
            <a:off x="4472911" y="279988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50" name="CasellaDiTesto 49">
            <a:extLst>
              <a:ext uri="{FF2B5EF4-FFF2-40B4-BE49-F238E27FC236}">
                <a16:creationId xmlns:a16="http://schemas.microsoft.com/office/drawing/2014/main" id="{7A3F9497-AC73-BD93-0924-9731B5DA856D}"/>
              </a:ext>
            </a:extLst>
          </p:cNvPr>
          <p:cNvSpPr txBox="1"/>
          <p:nvPr/>
        </p:nvSpPr>
        <p:spPr>
          <a:xfrm>
            <a:off x="3721984" y="1120434"/>
            <a:ext cx="51168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CasellaDiTesto 53">
            <a:extLst>
              <a:ext uri="{FF2B5EF4-FFF2-40B4-BE49-F238E27FC236}">
                <a16:creationId xmlns:a16="http://schemas.microsoft.com/office/drawing/2014/main" id="{F734D427-6342-0D9F-2783-E34BD60F450C}"/>
              </a:ext>
            </a:extLst>
          </p:cNvPr>
          <p:cNvSpPr txBox="1"/>
          <p:nvPr/>
        </p:nvSpPr>
        <p:spPr>
          <a:xfrm>
            <a:off x="1692202" y="350696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55" name="CasellaDiTesto 54">
            <a:extLst>
              <a:ext uri="{FF2B5EF4-FFF2-40B4-BE49-F238E27FC236}">
                <a16:creationId xmlns:a16="http://schemas.microsoft.com/office/drawing/2014/main" id="{3C08076E-1113-580E-6883-4E4656890D9D}"/>
              </a:ext>
            </a:extLst>
          </p:cNvPr>
          <p:cNvSpPr txBox="1"/>
          <p:nvPr/>
        </p:nvSpPr>
        <p:spPr>
          <a:xfrm>
            <a:off x="5891616" y="1105554"/>
            <a:ext cx="51168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CasellaDiTesto 55">
            <a:extLst>
              <a:ext uri="{FF2B5EF4-FFF2-40B4-BE49-F238E27FC236}">
                <a16:creationId xmlns:a16="http://schemas.microsoft.com/office/drawing/2014/main" id="{780F1D25-D08D-10C1-3776-BF431C1262E9}"/>
              </a:ext>
            </a:extLst>
          </p:cNvPr>
          <p:cNvSpPr txBox="1"/>
          <p:nvPr/>
        </p:nvSpPr>
        <p:spPr>
          <a:xfrm>
            <a:off x="6426109" y="1061482"/>
            <a:ext cx="51168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CasellaDiTesto 56">
            <a:extLst>
              <a:ext uri="{FF2B5EF4-FFF2-40B4-BE49-F238E27FC236}">
                <a16:creationId xmlns:a16="http://schemas.microsoft.com/office/drawing/2014/main" id="{7AC79B23-AD68-183C-2EB3-FC8FB30BD75B}"/>
              </a:ext>
            </a:extLst>
          </p:cNvPr>
          <p:cNvSpPr txBox="1"/>
          <p:nvPr/>
        </p:nvSpPr>
        <p:spPr>
          <a:xfrm>
            <a:off x="8605549" y="1136192"/>
            <a:ext cx="51168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CasellaDiTesto 57">
            <a:extLst>
              <a:ext uri="{FF2B5EF4-FFF2-40B4-BE49-F238E27FC236}">
                <a16:creationId xmlns:a16="http://schemas.microsoft.com/office/drawing/2014/main" id="{C4A95C24-C085-E949-2D03-B16A743288B8}"/>
              </a:ext>
            </a:extLst>
          </p:cNvPr>
          <p:cNvSpPr txBox="1"/>
          <p:nvPr/>
        </p:nvSpPr>
        <p:spPr>
          <a:xfrm>
            <a:off x="9153188" y="1066656"/>
            <a:ext cx="51168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9" name="Oggetto 58">
            <a:extLst>
              <a:ext uri="{FF2B5EF4-FFF2-40B4-BE49-F238E27FC236}">
                <a16:creationId xmlns:a16="http://schemas.microsoft.com/office/drawing/2014/main" id="{C8AC97B3-B803-A373-320C-9B8B0F73166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8916960"/>
              </p:ext>
            </p:extLst>
          </p:nvPr>
        </p:nvGraphicFramePr>
        <p:xfrm>
          <a:off x="2070100" y="3825875"/>
          <a:ext cx="2320925" cy="2830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10" r:id="rId8" imgW="3649975" imgH="3856105" progId="Prism10.Document">
                  <p:embed/>
                </p:oleObj>
              </mc:Choice>
              <mc:Fallback>
                <p:oleObj name="Prism 10" r:id="rId8" imgW="3649975" imgH="3856105" progId="Prism10.Document">
                  <p:embed/>
                  <p:pic>
                    <p:nvPicPr>
                      <p:cNvPr id="59" name="Oggetto 58">
                        <a:extLst>
                          <a:ext uri="{FF2B5EF4-FFF2-40B4-BE49-F238E27FC236}">
                            <a16:creationId xmlns:a16="http://schemas.microsoft.com/office/drawing/2014/main" id="{C8AC97B3-B803-A373-320C-9B8B0F73166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070100" y="3825875"/>
                        <a:ext cx="2320925" cy="28305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" name="CasellaDiTesto 59">
            <a:extLst>
              <a:ext uri="{FF2B5EF4-FFF2-40B4-BE49-F238E27FC236}">
                <a16:creationId xmlns:a16="http://schemas.microsoft.com/office/drawing/2014/main" id="{82F5E66A-884C-B4F2-FB2C-28CEFE2B031F}"/>
              </a:ext>
            </a:extLst>
          </p:cNvPr>
          <p:cNvSpPr txBox="1"/>
          <p:nvPr/>
        </p:nvSpPr>
        <p:spPr>
          <a:xfrm>
            <a:off x="3604653" y="4173947"/>
            <a:ext cx="51168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CasellaDiTesto 60">
            <a:extLst>
              <a:ext uri="{FF2B5EF4-FFF2-40B4-BE49-F238E27FC236}">
                <a16:creationId xmlns:a16="http://schemas.microsoft.com/office/drawing/2014/main" id="{2E2BBD10-E8DB-1E35-AFA8-ED4710569182}"/>
              </a:ext>
            </a:extLst>
          </p:cNvPr>
          <p:cNvSpPr txBox="1"/>
          <p:nvPr/>
        </p:nvSpPr>
        <p:spPr>
          <a:xfrm>
            <a:off x="4510394" y="3506960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graphicFrame>
        <p:nvGraphicFramePr>
          <p:cNvPr id="62" name="Oggetto 61">
            <a:extLst>
              <a:ext uri="{FF2B5EF4-FFF2-40B4-BE49-F238E27FC236}">
                <a16:creationId xmlns:a16="http://schemas.microsoft.com/office/drawing/2014/main" id="{D80DBBBE-047D-7BB4-4C9A-392FB928B9C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1996043"/>
              </p:ext>
            </p:extLst>
          </p:nvPr>
        </p:nvGraphicFramePr>
        <p:xfrm>
          <a:off x="4965700" y="3795713"/>
          <a:ext cx="2192338" cy="286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10" r:id="rId10" imgW="3591994" imgH="3900391" progId="Prism10.Document">
                  <p:embed/>
                </p:oleObj>
              </mc:Choice>
              <mc:Fallback>
                <p:oleObj name="Prism 10" r:id="rId10" imgW="3591994" imgH="3900391" progId="Prism10.Document">
                  <p:embed/>
                  <p:pic>
                    <p:nvPicPr>
                      <p:cNvPr id="62" name="Oggetto 61">
                        <a:extLst>
                          <a:ext uri="{FF2B5EF4-FFF2-40B4-BE49-F238E27FC236}">
                            <a16:creationId xmlns:a16="http://schemas.microsoft.com/office/drawing/2014/main" id="{D80DBBBE-047D-7BB4-4C9A-392FB928B9C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965700" y="3795713"/>
                        <a:ext cx="2192338" cy="2860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3" name="CasellaDiTesto 62">
            <a:extLst>
              <a:ext uri="{FF2B5EF4-FFF2-40B4-BE49-F238E27FC236}">
                <a16:creationId xmlns:a16="http://schemas.microsoft.com/office/drawing/2014/main" id="{4DE12630-7EC4-D697-1A16-ED24950FDB1C}"/>
              </a:ext>
            </a:extLst>
          </p:cNvPr>
          <p:cNvSpPr txBox="1"/>
          <p:nvPr/>
        </p:nvSpPr>
        <p:spPr>
          <a:xfrm>
            <a:off x="6442956" y="4202299"/>
            <a:ext cx="40267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CasellaDiTesto 63">
            <a:extLst>
              <a:ext uri="{FF2B5EF4-FFF2-40B4-BE49-F238E27FC236}">
                <a16:creationId xmlns:a16="http://schemas.microsoft.com/office/drawing/2014/main" id="{7F04BDCC-22DC-8040-17FB-F225667DB516}"/>
              </a:ext>
            </a:extLst>
          </p:cNvPr>
          <p:cNvSpPr txBox="1"/>
          <p:nvPr/>
        </p:nvSpPr>
        <p:spPr>
          <a:xfrm>
            <a:off x="7265473" y="3506960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graphicFrame>
        <p:nvGraphicFramePr>
          <p:cNvPr id="65" name="Oggetto 64">
            <a:extLst>
              <a:ext uri="{FF2B5EF4-FFF2-40B4-BE49-F238E27FC236}">
                <a16:creationId xmlns:a16="http://schemas.microsoft.com/office/drawing/2014/main" id="{DB57E3B6-0D4C-74EF-0FFC-5246008A77E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2063008"/>
              </p:ext>
            </p:extLst>
          </p:nvPr>
        </p:nvGraphicFramePr>
        <p:xfrm>
          <a:off x="7670800" y="3714750"/>
          <a:ext cx="2262188" cy="2936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10" r:id="rId12" imgW="3591994" imgH="4002644" progId="Prism10.Document">
                  <p:embed/>
                </p:oleObj>
              </mc:Choice>
              <mc:Fallback>
                <p:oleObj name="Prism 10" r:id="rId12" imgW="3591994" imgH="4002644" progId="Prism10.Document">
                  <p:embed/>
                  <p:pic>
                    <p:nvPicPr>
                      <p:cNvPr id="65" name="Oggetto 64">
                        <a:extLst>
                          <a:ext uri="{FF2B5EF4-FFF2-40B4-BE49-F238E27FC236}">
                            <a16:creationId xmlns:a16="http://schemas.microsoft.com/office/drawing/2014/main" id="{DB57E3B6-0D4C-74EF-0FFC-5246008A77E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7670800" y="3714750"/>
                        <a:ext cx="2262188" cy="2936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7" name="CasellaDiTesto 66">
            <a:extLst>
              <a:ext uri="{FF2B5EF4-FFF2-40B4-BE49-F238E27FC236}">
                <a16:creationId xmlns:a16="http://schemas.microsoft.com/office/drawing/2014/main" id="{438C5EE8-7C26-388C-6230-26D77D23BCEF}"/>
              </a:ext>
            </a:extLst>
          </p:cNvPr>
          <p:cNvSpPr txBox="1"/>
          <p:nvPr/>
        </p:nvSpPr>
        <p:spPr>
          <a:xfrm>
            <a:off x="9210810" y="4103926"/>
            <a:ext cx="40267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3579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7A86FA55-BD68-EDE8-A5B0-55A05D268E25}"/>
              </a:ext>
            </a:extLst>
          </p:cNvPr>
          <p:cNvSpPr txBox="1"/>
          <p:nvPr/>
        </p:nvSpPr>
        <p:spPr>
          <a:xfrm>
            <a:off x="139460" y="84190"/>
            <a:ext cx="11913079" cy="37047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800"/>
              </a:spcAft>
            </a:pPr>
            <a:r>
              <a:rPr lang="en-US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</a:t>
            </a:r>
            <a:r>
              <a:rPr lang="en-US" sz="1400" b="1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ary </a:t>
            </a:r>
            <a:r>
              <a:rPr lang="en-US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Figure 5. </a:t>
            </a:r>
            <a:r>
              <a:rPr lang="en-US" sz="1400" b="1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Effect of HSF1 inhibition on the survival of </a:t>
            </a:r>
            <a:r>
              <a:rPr lang="en-US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intr</a:t>
            </a:r>
            <a:r>
              <a:rPr lang="en-US" sz="1400" b="1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en-US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hepatic chol</a:t>
            </a:r>
            <a:r>
              <a:rPr lang="en-US" sz="1400" b="1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angiocarcinoma cell lines.</a:t>
            </a:r>
            <a:r>
              <a:rPr lang="en-US" sz="140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(A) Effect of inhibition of HSF1 via specific small-interfering </a:t>
            </a:r>
            <a:r>
              <a:rPr lang="en-US" sz="1400" dirty="0">
                <a:solidFill>
                  <a:srgbClr val="222222"/>
                </a:solidFill>
                <a:highlight>
                  <a:srgbClr val="FFFFFF"/>
                </a:highligh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RNA on apoptosis of </a:t>
            </a:r>
            <a:r>
              <a:rPr lang="en-US" sz="140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KKU-M156, HuCCT1, and KKU-M213 human </a:t>
            </a:r>
            <a:r>
              <a:rPr lang="en-U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intr</a:t>
            </a:r>
            <a:r>
              <a:rPr lang="en-US" sz="140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en-U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hepatic chol</a:t>
            </a:r>
            <a:r>
              <a:rPr lang="en-US" sz="140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angiocarcinoma</a:t>
            </a:r>
            <a:r>
              <a:rPr lang="en-US" sz="1400" b="1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sz="1400" dirty="0" err="1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iCCA</a:t>
            </a:r>
            <a:r>
              <a:rPr lang="en-US" sz="140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cell lines. The </a:t>
            </a:r>
            <a:r>
              <a:rPr lang="en-US" sz="1400" dirty="0" err="1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iCCA</a:t>
            </a:r>
            <a:r>
              <a:rPr lang="en-US" sz="140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cell </a:t>
            </a:r>
            <a:r>
              <a:rPr lang="en-US" sz="1400" dirty="0">
                <a:solidFill>
                  <a:srgbClr val="222222"/>
                </a:solidFill>
                <a:highlight>
                  <a:srgbClr val="FFFFFF"/>
                </a:highligh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lines </a:t>
            </a:r>
            <a:r>
              <a:rPr lang="en-US" sz="140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were treated for 48 h with the </a:t>
            </a:r>
            <a:r>
              <a:rPr lang="en-US" sz="140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specific siRNA against HSF1, at two concentrations (25 and 50 </a:t>
            </a:r>
            <a:r>
              <a:rPr lang="en-US" sz="1400" dirty="0" err="1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nM</a:t>
            </a:r>
            <a:r>
              <a:rPr lang="en-US" sz="140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). (B) Effect of inhibition of HSF1 activity via the KRIBB-11 inhibitor on apoptosis of KKU-M156, HuCCT1, and KKU-M213 human </a:t>
            </a:r>
            <a:r>
              <a:rPr lang="en-U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intr</a:t>
            </a:r>
            <a:r>
              <a:rPr lang="en-US" sz="140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hepatic chol</a:t>
            </a:r>
            <a:r>
              <a:rPr lang="en-US" sz="140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angiocarcinoma</a:t>
            </a:r>
            <a:r>
              <a:rPr lang="en-US" sz="1400" b="1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en-US" sz="1400" dirty="0" err="1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iCCA</a:t>
            </a:r>
            <a:r>
              <a:rPr lang="en-US" sz="140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cell lines on apoptosis. DMSO-treated cells served as controls. The values in optical densities (OD) at 405 nm are presented. All results are expressed as mean ± SD of three independent experiments in triplicate. For statistical analysis, Tukey's multiple comparisons test was performed (*** p &lt; 0.0001, vs. scramble and DMSO). Abbreviation: si-HSF1, small-interfering RNA against HSF1. </a:t>
            </a:r>
            <a:endParaRPr lang="en-US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200000"/>
              </a:lnSpc>
              <a:spcAft>
                <a:spcPts val="800"/>
              </a:spcAft>
            </a:pP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150951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185</Words>
  <Application>Microsoft Office PowerPoint</Application>
  <PresentationFormat>Widescreen</PresentationFormat>
  <Paragraphs>16</Paragraphs>
  <Slides>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Aptos</vt:lpstr>
      <vt:lpstr>Aptos Display</vt:lpstr>
      <vt:lpstr>Arial</vt:lpstr>
      <vt:lpstr>Calibri</vt:lpstr>
      <vt:lpstr>Tema di Office</vt:lpstr>
      <vt:lpstr>Prism 10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CALVISI Diego Francesco</dc:creator>
  <cp:lastModifiedBy>Diego Calvisi</cp:lastModifiedBy>
  <cp:revision>5</cp:revision>
  <dcterms:created xsi:type="dcterms:W3CDTF">2024-06-07T08:56:45Z</dcterms:created>
  <dcterms:modified xsi:type="dcterms:W3CDTF">2024-08-14T14:23:50Z</dcterms:modified>
</cp:coreProperties>
</file>