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9F5C01-6F43-69AA-E185-B31FB7C61F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1CBF017-0C53-975F-0EC5-22B5936DD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28DFC9-6292-E90E-ECA1-9A91EA27D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A94174A-4140-5822-9A95-53607AFAA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1B7739-92C8-FAA8-72B8-D1D0FA85F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1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14D4CF-3171-2354-4EB5-1A08EF710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E5409A9-2037-28C7-0ED8-1690C77DC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EC81F8-237D-51D4-0F10-FEFAA3CD0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28DB1A-DC3A-569D-A9A4-9F805B93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169C47-D707-10C9-3887-0DE3AD0B4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54DAE20-2884-8909-BAA9-D8BC8D6FF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0CD317-E75B-5E81-7B82-99C2C60BC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8D1A06-CE79-F474-5456-B40B97953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26E71A-5ED9-52B8-C90B-43EC54B8B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773FF2-577E-6605-E0BD-1760B06B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0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AA4FB8-8B2A-5E1E-27D9-9AFFDC42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BC2308-8946-ADD5-0296-E64B6F3F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3922DE-6579-C63D-D61F-8B31FB736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BE44828-C651-4C8A-B6AD-8A3A9FF05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7B2570-826A-0C21-F798-F5F8A99F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7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099C3C-675A-A0C3-2D3C-BF094F34D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08B349-717F-3C38-9973-6744BE445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BA5BC1-8626-D1C7-4E74-948BAAAC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DA98C8-518F-4317-E9EA-F71FC8BCE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6ABD60-8562-CBB9-065E-082EDF36F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5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636125-A527-6D5B-66FE-3CFBC6EF1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F9BECB-B000-61D5-BCCC-187D312BC3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01F28E0-F409-DD49-CF2B-7A0A03736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B3E93D2-CB19-7CA2-6FE4-3994C2BFB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A9294B1-247A-AC0B-822D-68DD4171C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C95879-4F58-69C4-E385-6687323A2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4E647B-830E-7406-6E08-EEDC8964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CDCDC18-7176-C4B1-DF19-4B4B2989A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9764EFF-BA5B-F095-5959-C55A5F03BF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52E7105-5F49-A7C0-AE05-DB227904F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A32595D-5E83-FAAA-1697-2AEF339E3A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122C63B-CC07-0AC9-450E-298238AC0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0F922E0-4DF2-9646-5E44-1D5EB0A9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0CC466A-C41E-04AF-4AEF-3FBBB3EA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76C784-3A61-AEE0-EB92-121F6619A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3BF3F07-AFC5-F8D4-37A1-FFA3D95C9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7174543-4A99-6058-01FE-0A78ADF86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534836-7CF2-5F6C-9F47-6164F53C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3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A713293-D38B-55EE-DC11-88503F444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2768B02-C52E-7216-8B84-B1FC6C856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CBEC3C-13E0-FC5D-60A6-3131B10A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2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117A8F-BC96-C177-9248-228FE9A96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0DA0F5-D720-A858-093A-52936C15A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A4DBFE6-7AB2-74DD-6C20-66E09655B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426223A-57B2-E558-7F20-332E2548A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6AA0033-3399-21D0-A6C9-1549BF4FD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4364A29-F7B2-22AE-E834-243BF062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8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AA8166-EE00-C449-1FE2-6DAA70D6A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815F450-CDAF-7B2C-60B7-330308857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995AA9A-5968-270B-2C34-CD8DEC413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463330B-3F6D-1E9A-30AC-68B4E6CC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5AB080-E0EB-BD73-ECD5-1011C92EF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5932514-293F-4C75-1EFA-6EF597484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4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E5B018F-BD42-DFCB-784D-EB9ECCD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3111B2-D945-CC91-C940-B7B98C79C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E8C5BB-1ABD-97DC-BBEB-27F922D1A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D223DA-F5AF-45F9-ADB1-307BE25A7D2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B5087B-EC4F-BB62-6283-43579488F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2A558C-A904-5D00-2020-1241C98EB5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8015C0-98F6-43F0-BEEB-EE818AD65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7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feld 5">
            <a:extLst>
              <a:ext uri="{FF2B5EF4-FFF2-40B4-BE49-F238E27FC236}">
                <a16:creationId xmlns:a16="http://schemas.microsoft.com/office/drawing/2014/main" id="{C48AEFBA-F46E-8235-5C12-698122538DB6}"/>
              </a:ext>
            </a:extLst>
          </p:cNvPr>
          <p:cNvSpPr txBox="1"/>
          <p:nvPr/>
        </p:nvSpPr>
        <p:spPr>
          <a:xfrm>
            <a:off x="3106934" y="-1329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9" name="Textfeld 5">
            <a:extLst>
              <a:ext uri="{FF2B5EF4-FFF2-40B4-BE49-F238E27FC236}">
                <a16:creationId xmlns:a16="http://schemas.microsoft.com/office/drawing/2014/main" id="{8CC2C2E7-1D0F-6364-3E01-4844D0EFA399}"/>
              </a:ext>
            </a:extLst>
          </p:cNvPr>
          <p:cNvSpPr txBox="1"/>
          <p:nvPr/>
        </p:nvSpPr>
        <p:spPr>
          <a:xfrm>
            <a:off x="6172301" y="-1329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A1C1FE6A-875A-A9F9-CC3E-8877BD04A6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505808"/>
              </p:ext>
            </p:extLst>
          </p:nvPr>
        </p:nvGraphicFramePr>
        <p:xfrm>
          <a:off x="3359150" y="238222"/>
          <a:ext cx="2709863" cy="322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3541575" imgH="3856105" progId="Prism10.Document">
                  <p:embed/>
                </p:oleObj>
              </mc:Choice>
              <mc:Fallback>
                <p:oleObj name="Prism 10" r:id="rId2" imgW="3541575" imgH="3856105" progId="Prism10.Document">
                  <p:embed/>
                  <p:pic>
                    <p:nvPicPr>
                      <p:cNvPr id="59" name="Oggetto 58">
                        <a:extLst>
                          <a:ext uri="{FF2B5EF4-FFF2-40B4-BE49-F238E27FC236}">
                            <a16:creationId xmlns:a16="http://schemas.microsoft.com/office/drawing/2014/main" id="{C8AC97B3-B803-A373-320C-9B8B0F7316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359150" y="238222"/>
                        <a:ext cx="2709863" cy="322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255C743A-1540-BD6C-2EBC-2C63FF22829E}"/>
              </a:ext>
            </a:extLst>
          </p:cNvPr>
          <p:cNvSpPr txBox="1"/>
          <p:nvPr/>
        </p:nvSpPr>
        <p:spPr>
          <a:xfrm>
            <a:off x="4537895" y="1559463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CEA7CB17-B8D6-6658-4184-C397980061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916553"/>
              </p:ext>
            </p:extLst>
          </p:nvPr>
        </p:nvGraphicFramePr>
        <p:xfrm>
          <a:off x="6498191" y="205384"/>
          <a:ext cx="2637178" cy="3262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3591994" imgH="3900391" progId="Prism10.Document">
                  <p:embed/>
                </p:oleObj>
              </mc:Choice>
              <mc:Fallback>
                <p:oleObj name="Prism 10" r:id="rId4" imgW="3591994" imgH="3900391" progId="Prism10.Document">
                  <p:embed/>
                  <p:pic>
                    <p:nvPicPr>
                      <p:cNvPr id="62" name="Oggetto 61">
                        <a:extLst>
                          <a:ext uri="{FF2B5EF4-FFF2-40B4-BE49-F238E27FC236}">
                            <a16:creationId xmlns:a16="http://schemas.microsoft.com/office/drawing/2014/main" id="{D80DBBBE-047D-7BB4-4C9A-392FB928B9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98191" y="205384"/>
                        <a:ext cx="2637178" cy="3262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>
            <a:extLst>
              <a:ext uri="{FF2B5EF4-FFF2-40B4-BE49-F238E27FC236}">
                <a16:creationId xmlns:a16="http://schemas.microsoft.com/office/drawing/2014/main" id="{CB08231E-6799-31C0-DC22-9FC56C26E7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462241"/>
              </p:ext>
            </p:extLst>
          </p:nvPr>
        </p:nvGraphicFramePr>
        <p:xfrm>
          <a:off x="6494463" y="3582988"/>
          <a:ext cx="2644775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6" imgW="3600997" imgH="3900391" progId="Prism10.Document">
                  <p:embed/>
                </p:oleObj>
              </mc:Choice>
              <mc:Fallback>
                <p:oleObj name="Prism 10" r:id="rId6" imgW="3600997" imgH="3900391" progId="Prism10.Document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CEA7CB17-B8D6-6658-4184-C397980061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94463" y="3582988"/>
                        <a:ext cx="2644775" cy="326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7CBB2DC-7647-E4EF-2B96-0C4F2BD382D6}"/>
              </a:ext>
            </a:extLst>
          </p:cNvPr>
          <p:cNvSpPr txBox="1"/>
          <p:nvPr/>
        </p:nvSpPr>
        <p:spPr>
          <a:xfrm>
            <a:off x="5096079" y="1680922"/>
            <a:ext cx="2920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algn="ctr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AF4BD78-3223-F41B-8FF4-A6932F418885}"/>
              </a:ext>
            </a:extLst>
          </p:cNvPr>
          <p:cNvSpPr txBox="1"/>
          <p:nvPr/>
        </p:nvSpPr>
        <p:spPr>
          <a:xfrm>
            <a:off x="5472358" y="637741"/>
            <a:ext cx="4956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1D1E805-636F-B71E-8FB9-52B43C9CD360}"/>
              </a:ext>
            </a:extLst>
          </p:cNvPr>
          <p:cNvSpPr txBox="1"/>
          <p:nvPr/>
        </p:nvSpPr>
        <p:spPr>
          <a:xfrm>
            <a:off x="8540480" y="534666"/>
            <a:ext cx="4956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CD1A644-BE0B-AD64-7745-4E52EDD75631}"/>
              </a:ext>
            </a:extLst>
          </p:cNvPr>
          <p:cNvSpPr txBox="1"/>
          <p:nvPr/>
        </p:nvSpPr>
        <p:spPr>
          <a:xfrm>
            <a:off x="7662111" y="1619577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BB839A5-E326-1B93-1F9C-6C851AC7B042}"/>
              </a:ext>
            </a:extLst>
          </p:cNvPr>
          <p:cNvSpPr txBox="1"/>
          <p:nvPr/>
        </p:nvSpPr>
        <p:spPr>
          <a:xfrm>
            <a:off x="8146108" y="1636829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80E5432-A80B-BEBC-CD11-20503D4E973F}"/>
              </a:ext>
            </a:extLst>
          </p:cNvPr>
          <p:cNvSpPr txBox="1"/>
          <p:nvPr/>
        </p:nvSpPr>
        <p:spPr>
          <a:xfrm>
            <a:off x="8583399" y="4960853"/>
            <a:ext cx="3882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  <a:p>
            <a:pPr algn="ctr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93BB860-515A-1209-19E4-97EFAE0360D5}"/>
              </a:ext>
            </a:extLst>
          </p:cNvPr>
          <p:cNvSpPr txBox="1"/>
          <p:nvPr/>
        </p:nvSpPr>
        <p:spPr>
          <a:xfrm>
            <a:off x="7659239" y="4998232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E45A473-E0F2-E9F8-0DE2-356E5715A7AC}"/>
              </a:ext>
            </a:extLst>
          </p:cNvPr>
          <p:cNvSpPr txBox="1"/>
          <p:nvPr/>
        </p:nvSpPr>
        <p:spPr>
          <a:xfrm>
            <a:off x="8151862" y="4083834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3" name="Oggetto 22">
            <a:extLst>
              <a:ext uri="{FF2B5EF4-FFF2-40B4-BE49-F238E27FC236}">
                <a16:creationId xmlns:a16="http://schemas.microsoft.com/office/drawing/2014/main" id="{0D0F3936-A3AB-D481-D565-5E0AD103AC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381620"/>
              </p:ext>
            </p:extLst>
          </p:nvPr>
        </p:nvGraphicFramePr>
        <p:xfrm>
          <a:off x="3379788" y="3622675"/>
          <a:ext cx="2641600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8" imgW="3600997" imgH="3818300" progId="Prism10.Document">
                  <p:embed/>
                </p:oleObj>
              </mc:Choice>
              <mc:Fallback>
                <p:oleObj name="Prism 10" r:id="rId8" imgW="3600997" imgH="3818300" progId="Prism10.Document">
                  <p:embed/>
                  <p:pic>
                    <p:nvPicPr>
                      <p:cNvPr id="9" name="Oggetto 8">
                        <a:extLst>
                          <a:ext uri="{FF2B5EF4-FFF2-40B4-BE49-F238E27FC236}">
                            <a16:creationId xmlns:a16="http://schemas.microsoft.com/office/drawing/2014/main" id="{CB08231E-6799-31C0-DC22-9FC56C26E7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9788" y="3622675"/>
                        <a:ext cx="2641600" cy="319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93A420D-6DCD-DE4F-802F-F3E9786FFF59}"/>
              </a:ext>
            </a:extLst>
          </p:cNvPr>
          <p:cNvSpPr txBox="1"/>
          <p:nvPr/>
        </p:nvSpPr>
        <p:spPr>
          <a:xfrm>
            <a:off x="5475011" y="5070118"/>
            <a:ext cx="3882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  <a:p>
            <a:pPr algn="ctr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C3BC564-534F-78EF-CA34-AA9B27DEEBF2}"/>
              </a:ext>
            </a:extLst>
          </p:cNvPr>
          <p:cNvSpPr txBox="1"/>
          <p:nvPr/>
        </p:nvSpPr>
        <p:spPr>
          <a:xfrm>
            <a:off x="4542225" y="5107497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F440C33-12CA-F015-37B4-51969FE10CA3}"/>
              </a:ext>
            </a:extLst>
          </p:cNvPr>
          <p:cNvSpPr txBox="1"/>
          <p:nvPr/>
        </p:nvSpPr>
        <p:spPr>
          <a:xfrm>
            <a:off x="5034848" y="3986069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" name="Textfeld 5">
            <a:extLst>
              <a:ext uri="{FF2B5EF4-FFF2-40B4-BE49-F238E27FC236}">
                <a16:creationId xmlns:a16="http://schemas.microsoft.com/office/drawing/2014/main" id="{54BC8EB9-9B8E-44AA-EF1D-616EE7B0D737}"/>
              </a:ext>
            </a:extLst>
          </p:cNvPr>
          <p:cNvSpPr txBox="1"/>
          <p:nvPr/>
        </p:nvSpPr>
        <p:spPr>
          <a:xfrm>
            <a:off x="3106934" y="34018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E2D51D2-40AD-0581-F64B-B17052900E67}"/>
              </a:ext>
            </a:extLst>
          </p:cNvPr>
          <p:cNvSpPr txBox="1"/>
          <p:nvPr/>
        </p:nvSpPr>
        <p:spPr>
          <a:xfrm>
            <a:off x="6172301" y="3401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76357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E22C97D-4F1B-E64C-E4DF-64F19652591D}"/>
              </a:ext>
            </a:extLst>
          </p:cNvPr>
          <p:cNvSpPr txBox="1"/>
          <p:nvPr/>
        </p:nvSpPr>
        <p:spPr>
          <a:xfrm>
            <a:off x="439947" y="431321"/>
            <a:ext cx="11412747" cy="2958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b="1" dirty="0" err="1"/>
              <a:t>Supplementary</a:t>
            </a:r>
            <a:r>
              <a:rPr lang="de-DE" b="1" dirty="0"/>
              <a:t> Figure 6. The HSF1 </a:t>
            </a:r>
            <a:r>
              <a:rPr lang="de-DE" b="1" dirty="0" err="1"/>
              <a:t>inhibitor</a:t>
            </a:r>
            <a:r>
              <a:rPr lang="de-DE" b="1" dirty="0"/>
              <a:t> KRIBB-11 </a:t>
            </a:r>
            <a:r>
              <a:rPr lang="de-DE" b="1" dirty="0" err="1"/>
              <a:t>synergizes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apoptosis</a:t>
            </a:r>
            <a:r>
              <a:rPr lang="de-DE" b="1" dirty="0"/>
              <a:t> </a:t>
            </a:r>
            <a:r>
              <a:rPr lang="de-DE" b="1" dirty="0" err="1"/>
              <a:t>inducer</a:t>
            </a:r>
            <a:r>
              <a:rPr lang="de-DE" b="1" dirty="0"/>
              <a:t> ABT-263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induce</a:t>
            </a:r>
            <a:r>
              <a:rPr lang="de-DE" b="1" dirty="0"/>
              <a:t> massive </a:t>
            </a:r>
            <a:r>
              <a:rPr lang="de-DE" b="1" dirty="0" err="1"/>
              <a:t>apoptosis</a:t>
            </a:r>
            <a:r>
              <a:rPr lang="de-DE" b="1" dirty="0"/>
              <a:t> in </a:t>
            </a:r>
            <a:r>
              <a:rPr lang="de-DE" b="1" dirty="0" err="1"/>
              <a:t>intrahepatic</a:t>
            </a:r>
            <a:r>
              <a:rPr lang="de-DE" b="1" dirty="0"/>
              <a:t> </a:t>
            </a:r>
            <a:r>
              <a:rPr lang="de-DE" b="1" dirty="0" err="1"/>
              <a:t>cholangiocarcinoma</a:t>
            </a:r>
            <a:r>
              <a:rPr lang="de-DE" b="1" dirty="0"/>
              <a:t> </a:t>
            </a:r>
            <a:r>
              <a:rPr lang="de-DE" b="1" dirty="0" err="1"/>
              <a:t>cell</a:t>
            </a:r>
            <a:r>
              <a:rPr lang="de-DE" b="1" dirty="0"/>
              <a:t> </a:t>
            </a:r>
            <a:r>
              <a:rPr lang="de-DE" b="1" dirty="0" err="1"/>
              <a:t>lines</a:t>
            </a:r>
            <a:r>
              <a:rPr lang="de-DE" b="1" dirty="0"/>
              <a:t>. </a:t>
            </a:r>
            <a:r>
              <a:rPr lang="de-DE" dirty="0"/>
              <a:t>(A, B)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KRIBB-11, ABT-263, and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apoptosis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KKU-M156 and HuCCT1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. (C, D)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KRIBB-11, ABT-263, and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proliferation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KKU-M156 and HuCCT1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. 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</a:t>
            </a:r>
            <a:r>
              <a:rPr lang="de-DE" dirty="0"/>
              <a:t>-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administration</a:t>
            </a:r>
            <a:r>
              <a:rPr lang="de-DE" dirty="0"/>
              <a:t> 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drugs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affected</a:t>
            </a:r>
            <a:r>
              <a:rPr lang="de-DE" dirty="0"/>
              <a:t>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apoptosis</a:t>
            </a:r>
            <a:r>
              <a:rPr lang="de-DE" dirty="0"/>
              <a:t>,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on </a:t>
            </a:r>
            <a:r>
              <a:rPr lang="de-DE" dirty="0" err="1"/>
              <a:t>proliferation</a:t>
            </a:r>
            <a:r>
              <a:rPr lang="de-DE" dirty="0"/>
              <a:t>. 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Experiments were conducted three times in triplicate. For statistical analysis, Tukey's multiple comparisons test was performed. P at least &lt; 0.001; a, vs. DMSO; b, vs. KRIBB-11; c, vs.</a:t>
            </a:r>
            <a:r>
              <a:rPr lang="de-DE" dirty="0"/>
              <a:t> ABT-263.</a:t>
            </a:r>
            <a:r>
              <a:rPr lang="en-US" sz="18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8635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Tema di Office</vt:lpstr>
      <vt:lpstr>Prism 10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CALVISI Diego Francesco</dc:creator>
  <cp:lastModifiedBy>Diego Calvisi</cp:lastModifiedBy>
  <cp:revision>7</cp:revision>
  <dcterms:created xsi:type="dcterms:W3CDTF">2024-06-07T14:30:37Z</dcterms:created>
  <dcterms:modified xsi:type="dcterms:W3CDTF">2024-08-14T13:59:56Z</dcterms:modified>
</cp:coreProperties>
</file>