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300" r:id="rId2"/>
    <p:sldId id="256" r:id="rId3"/>
    <p:sldId id="257" r:id="rId4"/>
    <p:sldId id="266" r:id="rId5"/>
    <p:sldId id="283" r:id="rId6"/>
    <p:sldId id="314" r:id="rId7"/>
    <p:sldId id="295" r:id="rId8"/>
    <p:sldId id="308" r:id="rId9"/>
    <p:sldId id="259" r:id="rId10"/>
    <p:sldId id="311" r:id="rId11"/>
    <p:sldId id="294" r:id="rId12"/>
    <p:sldId id="313" r:id="rId13"/>
  </p:sldIdLst>
  <p:sldSz cx="6858000" cy="9906000" type="A4"/>
  <p:notesSz cx="6858000" cy="9144000"/>
  <p:custDataLst>
    <p:tags r:id="rId15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3" autoAdjust="0"/>
    <p:restoredTop sz="94660"/>
  </p:normalViewPr>
  <p:slideViewPr>
    <p:cSldViewPr showGuides="1">
      <p:cViewPr varScale="1">
        <p:scale>
          <a:sx n="75" d="100"/>
          <a:sy n="75" d="100"/>
        </p:scale>
        <p:origin x="3174" y="84"/>
      </p:cViewPr>
      <p:guideLst>
        <p:guide orient="horz" pos="3120"/>
        <p:guide pos="21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D2B708-3530-4804-B5BA-77C1AAE7FB6C}" type="datetimeFigureOut">
              <a:rPr lang="zh-CN" altLang="en-US" smtClean="0"/>
              <a:t>2022/7/23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08A7E3-37B6-4728-8816-CF45F3076A7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360613" y="1143000"/>
            <a:ext cx="2136775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08A7E3-37B6-4728-8816-CF45F3076A7A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vl="0" fontAlgn="base"/>
            <a:fld id="{9A0DB2DC-4C9A-4742-B13C-FB6460FD3503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‹#›</a:t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Figure S1 蛋白质序列比对及跨膜结构域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675" y="526604"/>
            <a:ext cx="5846649" cy="6624736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57870" y="7151340"/>
            <a:ext cx="6273389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altLang="zh-CN" sz="1200" b="1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  <a:sym typeface="+mn-ea"/>
              </a:rPr>
              <a:t>Figure S1 </a:t>
            </a:r>
            <a:r>
              <a:rPr lang="en-US" altLang="zh-CN" sz="1200" b="1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200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Multiple sequence alignment of BASS2 proteins and structure similarity in </a:t>
            </a:r>
            <a:r>
              <a:rPr lang="en-US" altLang="zh-CN" sz="1200" i="1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B. napus</a:t>
            </a:r>
            <a:r>
              <a:rPr lang="en-US" altLang="zh-CN" sz="1200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sz="1200" i="1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Arabidopsis</a:t>
            </a:r>
            <a:r>
              <a:rPr lang="en-US" altLang="zh-CN" sz="1200" kern="1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. The sequence with black lines indicates transmembrane region (TM) (https://www.genome.jp/tools-bin/clustalw; https://services.healthtech.dtu.dk/service.php?TMHMM-2.0).</a:t>
            </a:r>
            <a:endParaRPr lang="zh-CN" altLang="zh-CN" sz="105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文本框 18"/>
          <p:cNvSpPr txBox="1"/>
          <p:nvPr/>
        </p:nvSpPr>
        <p:spPr>
          <a:xfrm>
            <a:off x="276224" y="5447035"/>
            <a:ext cx="6391275" cy="1383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just"/>
            <a:r>
              <a:rPr lang="en-US" altLang="zh-CN" sz="1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Figure S10 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Phenotypic measurement of </a:t>
            </a:r>
            <a:r>
              <a:rPr lang="en-US" altLang="zh-CN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40-day-old plants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(a) Chlorophyll content in leaves. Chla, Chlorophyll a; Chlb, Chlorophyll b; Car, Carotenoid. Values are means ± SD (n = 3). (b) Soluble sugar content in leaves.</a:t>
            </a:r>
            <a:r>
              <a:rPr lang="en-US" altLang="zh-CN" sz="12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Values are means ± SD (n = 3). (c) Starch content in leaves. Values are means ± SD (n = 3). (d) The fresh weight and dry weight of per plant. Values are means ± SD (n = 10-12).</a:t>
            </a:r>
            <a:r>
              <a:rPr lang="en-US" altLang="zh-CN" sz="12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(e)-(h) Photosynthetic rate, transpiration rate, stomatal conductance and intercellular CO</a:t>
            </a:r>
            <a:r>
              <a:rPr lang="en-US" altLang="zh-CN" sz="1200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 </a:t>
            </a:r>
            <a:r>
              <a:rPr lang="en-US" altLang="zh-CN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concentration in leaves. Values are means </a:t>
            </a:r>
            <a:r>
              <a:rPr lang="zh-CN" altLang="zh-CN" sz="1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±</a:t>
            </a:r>
            <a:r>
              <a:rPr lang="zh-CN" altLang="zh-CN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SD (</a:t>
            </a:r>
            <a:r>
              <a:rPr lang="en-US" altLang="zh-CN" sz="12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n</a:t>
            </a:r>
            <a:r>
              <a:rPr lang="en-US" altLang="zh-CN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= 5). Different letters represent significant differences at P &lt; 0.05, based on an ANOVA analysis with Fisher LSD test. </a:t>
            </a:r>
            <a:endParaRPr lang="en-US" altLang="zh-CN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 descr="Figure S9 表型指标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362" y="416036"/>
            <a:ext cx="6391275" cy="5032537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6"/>
          <p:cNvSpPr txBox="1"/>
          <p:nvPr/>
        </p:nvSpPr>
        <p:spPr>
          <a:xfrm>
            <a:off x="220008" y="4604454"/>
            <a:ext cx="6336704" cy="27559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altLang="zh-CN" sz="1200" b="1" kern="1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  <a:sym typeface="+mn-ea"/>
              </a:rPr>
              <a:t>Figure S11</a:t>
            </a:r>
            <a:r>
              <a:rPr lang="en-US" altLang="zh-CN" sz="1200" b="1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2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Growth phenotype at mature stage. 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210-day-old 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pants 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in the field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were observed. </a:t>
            </a:r>
          </a:p>
        </p:txBody>
      </p:sp>
      <p:pic>
        <p:nvPicPr>
          <p:cNvPr id="2" name="图片 1" descr="S10 大田图片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667" y="497274"/>
            <a:ext cx="6480175" cy="405003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310364" y="4160912"/>
            <a:ext cx="6237272" cy="645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1200" b="1" dirty="0"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Figure S12 </a:t>
            </a:r>
            <a:r>
              <a:rPr lang="en-US" altLang="zh-CN" sz="12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sym typeface="+mn-ea"/>
              </a:rPr>
              <a:t>Procedures of developing seed collection. </a:t>
            </a:r>
            <a:r>
              <a:rPr lang="en-US" altLang="zh-CN" sz="1200" dirty="0"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(a) </a:t>
            </a:r>
            <a:r>
              <a:rPr lang="en-US" altLang="zh-CN" sz="12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sym typeface="+mn-ea"/>
              </a:rPr>
              <a:t>A wire was tied between the open flower and the flower bud. The red arrows point to the buds that are about to open. </a:t>
            </a:r>
            <a:r>
              <a:rPr lang="en-US" altLang="zh-CN" sz="1200" dirty="0"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(b) The development a</a:t>
            </a:r>
            <a:r>
              <a:rPr lang="en-US" altLang="zh-CN" sz="12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sym typeface="+mn-ea"/>
              </a:rPr>
              <a:t>fter 4 days, </a:t>
            </a:r>
            <a:r>
              <a:rPr lang="en-US" altLang="zh-CN" sz="1200" dirty="0"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the red arrows point to the 4-day-old silique.</a:t>
            </a:r>
            <a:endParaRPr lang="en-US" altLang="zh-CN" sz="12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等线" panose="02010600030101010101" pitchFamily="2" charset="-122"/>
              <a:sym typeface="+mn-ea"/>
            </a:endParaRPr>
          </a:p>
        </p:txBody>
      </p:sp>
      <p:pic>
        <p:nvPicPr>
          <p:cNvPr id="3" name="图片 2" descr="S11 开花标记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664" y="452755"/>
            <a:ext cx="5934098" cy="370815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4"/>
          <p:cNvSpPr txBox="1"/>
          <p:nvPr/>
        </p:nvSpPr>
        <p:spPr>
          <a:xfrm>
            <a:off x="354076" y="3944888"/>
            <a:ext cx="6243276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altLang="zh-CN" sz="1200" b="1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Figure S2 </a:t>
            </a:r>
            <a:r>
              <a:rPr lang="en-US" altLang="zh-CN" sz="12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BnaA05.BASS2 is a chloroplast membrane protein by 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protoplast transformation of </a:t>
            </a:r>
            <a:r>
              <a:rPr lang="en-US" altLang="zh-CN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Arabidopsis thaliana</a:t>
            </a:r>
            <a:r>
              <a:rPr lang="en-US" altLang="zh-CN" sz="12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. Bars = 16 </a:t>
            </a:r>
            <a:r>
              <a:rPr lang="en-US" altLang="zh-CN" sz="1200" dirty="0" err="1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μm</a:t>
            </a:r>
            <a:r>
              <a:rPr lang="en-US" altLang="zh-CN" sz="12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. </a:t>
            </a:r>
            <a:endParaRPr lang="en-US" altLang="zh-CN" sz="1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76" y="573212"/>
            <a:ext cx="6480048" cy="324002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Figure S2"/>
          <p:cNvPicPr>
            <a:picLocks noChangeAspect="1"/>
          </p:cNvPicPr>
          <p:nvPr/>
        </p:nvPicPr>
        <p:blipFill rotWithShape="1">
          <a:blip r:embed="rId2"/>
          <a:srcRect r="13644"/>
          <a:stretch>
            <a:fillRect/>
          </a:stretch>
        </p:blipFill>
        <p:spPr>
          <a:xfrm>
            <a:off x="366087" y="560512"/>
            <a:ext cx="6169223" cy="4464174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66087" y="4794498"/>
            <a:ext cx="6197470" cy="64516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Aft>
                <a:spcPts val="900"/>
              </a:spcAft>
            </a:pPr>
            <a:r>
              <a:rPr lang="en-US" altLang="zh-CN" sz="1200" b="1" kern="1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Figure S3 </a:t>
            </a:r>
            <a:r>
              <a:rPr lang="en-US" altLang="zh-CN" sz="1200" kern="1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  <a:sym typeface="+mn-ea"/>
              </a:rPr>
              <a:t> Sequence a</a:t>
            </a:r>
            <a:r>
              <a:rPr lang="en-US" altLang="zh-CN" sz="1200" kern="1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nalysis of CR</a:t>
            </a:r>
            <a:r>
              <a:rPr lang="en-US" altLang="zh-CN" sz="1200" kern="1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  <a:sym typeface="+mn-ea"/>
              </a:rPr>
              <a:t>I</a:t>
            </a:r>
            <a:r>
              <a:rPr lang="en-US" altLang="zh-CN" sz="1200" kern="1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SPR target genes </a:t>
            </a:r>
            <a:r>
              <a:rPr lang="en-US" altLang="zh-CN" sz="1200" i="1" kern="1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BnaA05.BASS2</a:t>
            </a:r>
            <a:r>
              <a:rPr lang="en-US" altLang="zh-CN" sz="1200" kern="1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and </a:t>
            </a:r>
            <a:r>
              <a:rPr lang="en-US" altLang="zh-CN" sz="1200" i="1" kern="1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BnaC04.BASS2-1</a:t>
            </a:r>
            <a:r>
              <a:rPr lang="en-US" altLang="zh-CN" sz="1200" kern="1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. Sequencing data of CRISPR mutants were assembled by </a:t>
            </a:r>
            <a:r>
              <a:rPr lang="en-US" altLang="zh-CN" sz="1200" kern="1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  <a:sym typeface="+mn-ea"/>
              </a:rPr>
              <a:t>SeqMan, </a:t>
            </a:r>
            <a:r>
              <a:rPr lang="en-US" altLang="zh-CN" sz="1200" kern="1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and target sites were analysed. </a:t>
            </a:r>
            <a:r>
              <a:rPr lang="en-US" altLang="zh-CN" sz="12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  <a:sym typeface="+mn-ea"/>
              </a:rPr>
              <a:t>Red boxes indicated base insertion and green boxes indicated base absence.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360080" y="2504728"/>
            <a:ext cx="6237272" cy="11988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zh-CN" sz="1200" b="1" dirty="0"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Figure S4 </a:t>
            </a:r>
            <a:r>
              <a:rPr lang="en-US" altLang="zh-CN" sz="1200" dirty="0"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Procedures of seed plastid isolation.</a:t>
            </a:r>
            <a:r>
              <a:rPr lang="en-US" altLang="zh-CN" sz="1200" b="1" dirty="0"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 </a:t>
            </a:r>
            <a:r>
              <a:rPr lang="en-US" altLang="zh-CN" sz="1200" dirty="0"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(a) The homogenate of seeds filtered by a mesh sieve. (b) Crude chloroplast extracts (the precipitation indicated by the arrow). (c) Density gradient preparation for intact chloroplasts. Gradients were prepared using 280 µL 30% sucrose (Upper) and 320 µL 52% sucrose (Bottom). (d) </a:t>
            </a:r>
            <a:r>
              <a:rPr lang="en-US" altLang="zh-CN" sz="12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sym typeface="+mn-ea"/>
              </a:rPr>
              <a:t>Separated chloroplasts in sucrose gradient solution. (e) Chloroplasts examination under optical microscope. Bar = 100 μm. </a:t>
            </a:r>
            <a:r>
              <a:rPr lang="en-US" altLang="zh-CN" sz="1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等线" panose="02010600030101010101" pitchFamily="2" charset="-122"/>
                <a:sym typeface="+mn-ea"/>
              </a:rPr>
              <a:t>(f) Isolated chloroplasts </a:t>
            </a:r>
            <a:r>
              <a:rPr lang="en-US" altLang="zh-CN" sz="1200" dirty="0">
                <a:effectLst/>
                <a:latin typeface="Times New Roman" panose="02020603050405020304" pitchFamily="18" charset="0"/>
                <a:ea typeface="等线" panose="02010600030101010101" pitchFamily="2" charset="-122"/>
                <a:sym typeface="+mn-ea"/>
              </a:rPr>
              <a:t>(indicated by the arrow)</a:t>
            </a:r>
            <a:r>
              <a:rPr lang="en-US" altLang="zh-CN" sz="1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等线" panose="02010600030101010101" pitchFamily="2" charset="-122"/>
                <a:sym typeface="+mn-ea"/>
              </a:rPr>
              <a:t> were precipitated and collected.</a:t>
            </a:r>
          </a:p>
        </p:txBody>
      </p:sp>
      <p:pic>
        <p:nvPicPr>
          <p:cNvPr id="2" name="图片 1" descr="种子质体分离流程-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80" y="776536"/>
            <a:ext cx="6237272" cy="159512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4"/>
          <p:cNvSpPr txBox="1"/>
          <p:nvPr/>
        </p:nvSpPr>
        <p:spPr>
          <a:xfrm>
            <a:off x="404663" y="3512840"/>
            <a:ext cx="6192687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Aft>
                <a:spcPts val="900"/>
              </a:spcAft>
            </a:pPr>
            <a:r>
              <a:rPr lang="en-US" altLang="zh-CN" sz="1200" b="1" kern="1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Figure S5 </a:t>
            </a:r>
            <a:r>
              <a:rPr lang="en-US" altLang="zh-CN" sz="12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DAG species content in 31 DAF seeds. Values are means (n = 6-8). Different letters represent significant differences at P &lt; 0.05, based on an ANOVA analysis with Fisher LSD test.  </a:t>
            </a:r>
            <a:r>
              <a:rPr lang="en-US" altLang="zh-CN" sz="12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  <a:sym typeface="+mn-ea"/>
              </a:rPr>
              <a:t> </a:t>
            </a:r>
          </a:p>
        </p:txBody>
      </p:sp>
      <p:pic>
        <p:nvPicPr>
          <p:cNvPr id="5" name="图片 4" descr="31DAF DAG Speci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175" y="488504"/>
            <a:ext cx="6480175" cy="288036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糖酵解途径基因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297" y="632520"/>
            <a:ext cx="5399405" cy="1798955"/>
          </a:xfrm>
          <a:prstGeom prst="rect">
            <a:avLst/>
          </a:prstGeom>
        </p:spPr>
      </p:pic>
      <p:sp>
        <p:nvSpPr>
          <p:cNvPr id="4" name="文本框 4"/>
          <p:cNvSpPr txBox="1"/>
          <p:nvPr/>
        </p:nvSpPr>
        <p:spPr>
          <a:xfrm>
            <a:off x="403649" y="2504728"/>
            <a:ext cx="6264696" cy="119888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altLang="zh-CN" sz="1200" b="1" kern="100" dirty="0">
                <a:solidFill>
                  <a:schemeClr val="tx1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Figure S6 </a:t>
            </a:r>
            <a:r>
              <a:rPr lang="en-US" altLang="zh-CN" sz="1200" dirty="0">
                <a:solidFill>
                  <a:schemeClr val="tx1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  <a:sym typeface="+mn-ea"/>
              </a:rPr>
              <a:t>Expression levels of genes involved in glycolytic pathway of seeds. </a:t>
            </a:r>
            <a:r>
              <a:rPr lang="en-US" altLang="zh-CN" sz="1200" i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HXK1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, </a:t>
            </a:r>
            <a:r>
              <a:rPr lang="en-US" altLang="zh-CN" sz="1200" i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hexokinase 1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; </a:t>
            </a:r>
            <a:r>
              <a:rPr lang="en-US" altLang="zh-CN" sz="1200" i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PFK1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, </a:t>
            </a:r>
            <a:r>
              <a:rPr lang="en-US" altLang="zh-CN" sz="1200" i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phosphofructokinase 1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; </a:t>
            </a:r>
            <a:r>
              <a:rPr lang="en-US" altLang="zh-CN" sz="1200" i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pPK1 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and</a:t>
            </a:r>
            <a:r>
              <a:rPr lang="en-US" altLang="zh-CN" sz="1200" i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pPK3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, </a:t>
            </a:r>
            <a:r>
              <a:rPr lang="en-US" altLang="zh-CN" sz="1200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plastidic</a:t>
            </a:r>
            <a:r>
              <a:rPr lang="en-US" altLang="zh-CN" sz="1200" i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pyruvate kinase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; </a:t>
            </a:r>
            <a:r>
              <a:rPr lang="en-US" altLang="zh-CN" sz="1200" i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cPK1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and</a:t>
            </a:r>
            <a:r>
              <a:rPr lang="en-US" altLang="zh-CN" sz="1200" i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cPK2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, </a:t>
            </a:r>
            <a:r>
              <a:rPr lang="en-US" altLang="zh-CN" sz="1200" i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cytosolic pyruvate kinase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Total RNA was extracted from 31 DAF seeds. Relative expression level was calculated by comparison to actin’s expression level. Values are means ± SD (n = 3). </a:t>
            </a:r>
            <a:r>
              <a:rPr lang="en-US" altLang="zh-CN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Different letters represent significant differences at P &lt; 0.05, based on an ANOVA analysis with Fisher LSD test.</a:t>
            </a:r>
            <a:endParaRPr lang="en-US" altLang="zh-CN" sz="1200" dirty="0">
              <a:solidFill>
                <a:schemeClr val="tx1"/>
              </a:solidFill>
              <a:latin typeface="Times New Roman" panose="02020603050405020304" pitchFamily="18" charset="0"/>
              <a:ea typeface="等线" panose="02010600030101010101" pitchFamily="2" charset="-122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4"/>
          <p:cNvSpPr txBox="1"/>
          <p:nvPr/>
        </p:nvSpPr>
        <p:spPr>
          <a:xfrm>
            <a:off x="316384" y="2696253"/>
            <a:ext cx="6264696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Aft>
                <a:spcPts val="900"/>
              </a:spcAft>
            </a:pPr>
            <a:r>
              <a:rPr lang="en-US" altLang="zh-CN" sz="1200" b="1" kern="100" dirty="0">
                <a:solidFill>
                  <a:schemeClr val="tx1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Figure S7 </a:t>
            </a:r>
            <a:r>
              <a:rPr lang="en-US" altLang="zh-CN" sz="1200" dirty="0">
                <a:solidFill>
                  <a:schemeClr val="tx1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  <a:sym typeface="+mn-ea"/>
              </a:rPr>
              <a:t>FA composition of mature seeds were determined by GC-FID. C16:0, palmitic acid; C18:0, stearic acid; C18:1, oleic acid; C18:2, linoleic acid; C18:3, linolenic acid; C20:0, eicosanoic acid; C20:1, eicosenoic acid. </a:t>
            </a:r>
            <a:r>
              <a:rPr lang="en-US" altLang="zh-CN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Values are means ± SD (n = 4-6). </a:t>
            </a:r>
            <a:r>
              <a:rPr lang="en-US" altLang="zh-CN" sz="1200" dirty="0">
                <a:solidFill>
                  <a:schemeClr val="tx1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  <a:sym typeface="+mn-ea"/>
              </a:rPr>
              <a:t>Different letters represent significant differences at P &lt; 0.05, based on an ANOVA analysis with Fisher LSD test.</a:t>
            </a:r>
          </a:p>
        </p:txBody>
      </p:sp>
      <p:pic>
        <p:nvPicPr>
          <p:cNvPr id="3" name="图片 2" descr="Figure S4 20210426 成熟种子BASS2脂肪酸提取 脂肪酸组成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424542" y="632520"/>
            <a:ext cx="6156538" cy="2051777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Figure S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958" y="776536"/>
            <a:ext cx="6277302" cy="2093664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48261" y="2720752"/>
            <a:ext cx="6246695" cy="64516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altLang="zh-CN" sz="1200" b="1" dirty="0">
                <a:solidFill>
                  <a:schemeClr val="tx1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Figure S8 </a:t>
            </a:r>
            <a:r>
              <a:rPr lang="en-US" altLang="zh-CN" sz="1200" dirty="0">
                <a:solidFill>
                  <a:schemeClr val="tx1"/>
                </a:solidFill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</a:rPr>
              <a:t> The protein (a), soluble sugar (b) and starch (c) content in mature seeds. Values are means ± SD (n = 4-6). </a:t>
            </a:r>
            <a:r>
              <a:rPr lang="en-US" altLang="zh-CN" sz="12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Different letters represent significant differences at P &lt; 0.05, based on an ANOVA analysis with Fisher LSD test.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文本框 18"/>
          <p:cNvSpPr txBox="1"/>
          <p:nvPr/>
        </p:nvSpPr>
        <p:spPr>
          <a:xfrm>
            <a:off x="258047" y="4492625"/>
            <a:ext cx="639127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just"/>
            <a:r>
              <a:rPr lang="en-US" altLang="zh-CN" sz="12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Figure S9 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Growth phenotype in the growth chamber. </a:t>
            </a:r>
            <a:r>
              <a:rPr lang="en-US" altLang="zh-CN" sz="1200" dirty="0">
                <a:latin typeface="Times New Roman" panose="02020603050405020304" pitchFamily="18" charset="0"/>
                <a:ea typeface="等线" panose="02010600030101010101" pitchFamily="2" charset="-122"/>
                <a:cs typeface="Times New Roman" panose="02020603050405020304" pitchFamily="18" charset="0"/>
                <a:sym typeface="+mn-ea"/>
              </a:rPr>
              <a:t>Growth phenotype of WT, OE and mutant at 20 days (a), 40 days (b) and 80 days (c). </a:t>
            </a:r>
            <a:endParaRPr lang="en-US" altLang="zh-CN" sz="12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 descr="Figure S8 生长表型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507" y="488757"/>
            <a:ext cx="6280986" cy="3888368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jM3MzVhOTFmZjFhMWJkNWQwNjczNjcwYTBkYzAyMDcifQ==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3401,&quot;width&quot;:10205}"/>
</p:tagLst>
</file>

<file path=ppt/theme/theme1.xml><?xml version="1.0" encoding="utf-8"?>
<a:theme xmlns:a="http://schemas.openxmlformats.org/drawingml/2006/main" name="默认设计模板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147</TotalTime>
  <Words>743</Words>
  <Application>Microsoft Office PowerPoint</Application>
  <PresentationFormat>A4 纸张(210x297 毫米)</PresentationFormat>
  <Paragraphs>13</Paragraphs>
  <Slides>12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8" baseType="lpstr">
      <vt:lpstr>等线</vt:lpstr>
      <vt:lpstr>Arial</vt:lpstr>
      <vt:lpstr>Calibri</vt:lpstr>
      <vt:lpstr>Calibri Light</vt:lpstr>
      <vt:lpstr>Times New Roman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Tang</dc:creator>
  <cp:lastModifiedBy>GUO LIANG</cp:lastModifiedBy>
  <cp:revision>379</cp:revision>
  <dcterms:created xsi:type="dcterms:W3CDTF">2021-06-18T08:03:00Z</dcterms:created>
  <dcterms:modified xsi:type="dcterms:W3CDTF">2022-07-23T11:41:17Z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2052-11.1.0.11830</vt:lpwstr>
  </property>
  <property fmtid="{D5CDD505-2E9C-101B-9397-08002B2CF9AE}" pid="3" name="ICV">
    <vt:lpwstr>14DFA9B139B44E56BE67171C6FEC9613</vt:lpwstr>
  </property>
  <property fmtid="{D5CDD505-2E9C-101B-9397-08002B2CF9AE}" pid="4" name="commondata">
    <vt:lpwstr>eyJoZGlkIjoiMjM3MzVhOTFmZjFhMWJkNWQwNjczNjcwYTBkYzAyMDcifQ==</vt:lpwstr>
  </property>
</Properties>
</file>