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10"/>
  </p:notesMasterIdLst>
  <p:sldIdLst>
    <p:sldId id="267" r:id="rId5"/>
    <p:sldId id="268" r:id="rId6"/>
    <p:sldId id="269" r:id="rId7"/>
    <p:sldId id="270" r:id="rId8"/>
    <p:sldId id="271" r:id="rId9"/>
  </p:sldIdLst>
  <p:sldSz cx="7559675" cy="10691813"/>
  <p:notesSz cx="6858000" cy="9144000"/>
  <p:defaultTextStyle>
    <a:defPPr>
      <a:defRPr lang="en-US"/>
    </a:defPPr>
    <a:lvl1pPr marL="0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58" autoAdjust="0"/>
    <p:restoredTop sz="94660"/>
  </p:normalViewPr>
  <p:slideViewPr>
    <p:cSldViewPr snapToGrid="0">
      <p:cViewPr>
        <p:scale>
          <a:sx n="100" d="100"/>
          <a:sy n="100" d="100"/>
        </p:scale>
        <p:origin x="2700" y="-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Microsoft%20PowerPoint&#51032;%20&#52264;&#53944;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P/N ratio S protein </a:t>
            </a:r>
          </a:p>
        </c:rich>
      </c:tx>
      <c:layout>
        <c:manualLayout>
          <c:xMode val="edge"/>
          <c:yMode val="edge"/>
          <c:x val="0.37186333333333327"/>
          <c:y val="6.0185072522586522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7584592592592596"/>
          <c:y val="0.1806172328769059"/>
          <c:w val="0.77415925925925921"/>
          <c:h val="0.6241624989500572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Sheet1!$W$66</c:f>
              <c:strCache>
                <c:ptCount val="1"/>
                <c:pt idx="0">
                  <c:v>2 ng/ul</c:v>
                </c:pt>
              </c:strCache>
            </c:strRef>
          </c:tx>
          <c:spPr>
            <a:solidFill>
              <a:srgbClr val="5B9BD5"/>
            </a:solidFill>
            <a:ln w="25400">
              <a:noFill/>
            </a:ln>
          </c:spPr>
          <c:invertIfNegative val="0"/>
          <c:errBars>
            <c:errBarType val="both"/>
            <c:errValType val="stdErr"/>
            <c:noEndCap val="0"/>
          </c:errBars>
          <c:cat>
            <c:strRef>
              <c:f>Sheet1!$X$65:$Z$65</c:f>
              <c:strCache>
                <c:ptCount val="3"/>
                <c:pt idx="0">
                  <c:v>1:20</c:v>
                </c:pt>
                <c:pt idx="1">
                  <c:v>1:40</c:v>
                </c:pt>
                <c:pt idx="2">
                  <c:v>1:80</c:v>
                </c:pt>
              </c:strCache>
            </c:strRef>
          </c:cat>
          <c:val>
            <c:numRef>
              <c:f>Sheet1!$X$66:$Z$66</c:f>
              <c:numCache>
                <c:formatCode>General</c:formatCode>
                <c:ptCount val="3"/>
                <c:pt idx="0">
                  <c:v>1.74</c:v>
                </c:pt>
                <c:pt idx="1">
                  <c:v>2.1</c:v>
                </c:pt>
                <c:pt idx="2">
                  <c:v>1.61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8F-461E-81EE-4F770B9EBD21}"/>
            </c:ext>
          </c:extLst>
        </c:ser>
        <c:ser>
          <c:idx val="1"/>
          <c:order val="1"/>
          <c:tx>
            <c:strRef>
              <c:f>Sheet1!$W$67</c:f>
              <c:strCache>
                <c:ptCount val="1"/>
                <c:pt idx="0">
                  <c:v>4 ng/ul</c:v>
                </c:pt>
              </c:strCache>
            </c:strRef>
          </c:tx>
          <c:spPr>
            <a:solidFill>
              <a:srgbClr val="ED7D31"/>
            </a:solidFill>
            <a:ln w="25400">
              <a:noFill/>
            </a:ln>
          </c:spPr>
          <c:invertIfNegative val="0"/>
          <c:errBars>
            <c:errBarType val="both"/>
            <c:errValType val="percentage"/>
            <c:noEndCap val="0"/>
            <c:val val="4"/>
          </c:errBars>
          <c:cat>
            <c:strRef>
              <c:f>Sheet1!$X$65:$Z$65</c:f>
              <c:strCache>
                <c:ptCount val="3"/>
                <c:pt idx="0">
                  <c:v>1:20</c:v>
                </c:pt>
                <c:pt idx="1">
                  <c:v>1:40</c:v>
                </c:pt>
                <c:pt idx="2">
                  <c:v>1:80</c:v>
                </c:pt>
              </c:strCache>
            </c:strRef>
          </c:cat>
          <c:val>
            <c:numRef>
              <c:f>Sheet1!$X$67:$Z$67</c:f>
              <c:numCache>
                <c:formatCode>General</c:formatCode>
                <c:ptCount val="3"/>
                <c:pt idx="0">
                  <c:v>2.5</c:v>
                </c:pt>
                <c:pt idx="1">
                  <c:v>2.52</c:v>
                </c:pt>
                <c:pt idx="2">
                  <c:v>2.2999999999999998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8F-461E-81EE-4F770B9EBD21}"/>
            </c:ext>
          </c:extLst>
        </c:ser>
        <c:ser>
          <c:idx val="2"/>
          <c:order val="2"/>
          <c:tx>
            <c:strRef>
              <c:f>Sheet1!$W$68</c:f>
              <c:strCache>
                <c:ptCount val="1"/>
                <c:pt idx="0">
                  <c:v>8 ng/ul</c:v>
                </c:pt>
              </c:strCache>
            </c:strRef>
          </c:tx>
          <c:spPr>
            <a:solidFill>
              <a:srgbClr val="A5A5A5"/>
            </a:solidFill>
            <a:ln w="25400">
              <a:noFill/>
            </a:ln>
          </c:spPr>
          <c:invertIfNegative val="0"/>
          <c:errBars>
            <c:errBarType val="both"/>
            <c:errValType val="stdErr"/>
            <c:noEndCap val="0"/>
          </c:errBars>
          <c:cat>
            <c:strRef>
              <c:f>Sheet1!$X$65:$Z$65</c:f>
              <c:strCache>
                <c:ptCount val="3"/>
                <c:pt idx="0">
                  <c:v>1:20</c:v>
                </c:pt>
                <c:pt idx="1">
                  <c:v>1:40</c:v>
                </c:pt>
                <c:pt idx="2">
                  <c:v>1:80</c:v>
                </c:pt>
              </c:strCache>
            </c:strRef>
          </c:cat>
          <c:val>
            <c:numRef>
              <c:f>Sheet1!$X$68:$Z$68</c:f>
              <c:numCache>
                <c:formatCode>General</c:formatCode>
                <c:ptCount val="3"/>
                <c:pt idx="0">
                  <c:v>2.1</c:v>
                </c:pt>
                <c:pt idx="1">
                  <c:v>2.2999999999999998</c:v>
                </c:pt>
                <c:pt idx="2">
                  <c:v>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18F-461E-81EE-4F770B9EBD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-1378942768"/>
        <c:axId val="-1378954736"/>
      </c:barChart>
      <c:catAx>
        <c:axId val="-137894276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serum dilution</a:t>
                </a:r>
              </a:p>
            </c:rich>
          </c:tx>
          <c:layout>
            <c:manualLayout>
              <c:xMode val="edge"/>
              <c:yMode val="edge"/>
              <c:x val="1.857892756790459E-2"/>
              <c:y val="0.37175306211723536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-1378954736"/>
        <c:crosses val="autoZero"/>
        <c:auto val="1"/>
        <c:lblAlgn val="ctr"/>
        <c:lblOffset val="100"/>
        <c:noMultiLvlLbl val="0"/>
      </c:catAx>
      <c:valAx>
        <c:axId val="-13789547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-1378942768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overlay val="0"/>
      <c:spPr>
        <a:noFill/>
        <a:ln w="25400">
          <a:noFill/>
        </a:ln>
      </c:sp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P/N ratio EMS protein</a:t>
            </a:r>
          </a:p>
        </c:rich>
      </c:tx>
      <c:layout>
        <c:manualLayout>
          <c:xMode val="edge"/>
          <c:yMode val="edge"/>
          <c:x val="0.35043407407407418"/>
          <c:y val="6.5040669532844403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7633518518518518"/>
          <c:y val="0.17986421924103144"/>
          <c:w val="0.77649851851851848"/>
          <c:h val="0.625610925195113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Sheet1!$W$84</c:f>
              <c:strCache>
                <c:ptCount val="1"/>
                <c:pt idx="0">
                  <c:v>2 ng/ul</c:v>
                </c:pt>
              </c:strCache>
            </c:strRef>
          </c:tx>
          <c:spPr>
            <a:solidFill>
              <a:srgbClr val="5B9BD5"/>
            </a:solidFill>
            <a:ln w="25400">
              <a:noFill/>
            </a:ln>
          </c:spPr>
          <c:invertIfNegative val="0"/>
          <c:errBars>
            <c:errBarType val="both"/>
            <c:errValType val="stdErr"/>
            <c:noEndCap val="0"/>
          </c:errBars>
          <c:cat>
            <c:strRef>
              <c:f>Sheet1!$X$83:$Z$83</c:f>
              <c:strCache>
                <c:ptCount val="3"/>
                <c:pt idx="0">
                  <c:v>1:20</c:v>
                </c:pt>
                <c:pt idx="1">
                  <c:v>1:40</c:v>
                </c:pt>
                <c:pt idx="2">
                  <c:v>1:80</c:v>
                </c:pt>
              </c:strCache>
            </c:strRef>
          </c:cat>
          <c:val>
            <c:numRef>
              <c:f>Sheet1!$X$84:$Z$84</c:f>
              <c:numCache>
                <c:formatCode>General</c:formatCode>
                <c:ptCount val="3"/>
                <c:pt idx="0">
                  <c:v>2</c:v>
                </c:pt>
                <c:pt idx="1">
                  <c:v>1.92</c:v>
                </c:pt>
                <c:pt idx="2">
                  <c:v>1.75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17-4B44-AE99-D745B94464EC}"/>
            </c:ext>
          </c:extLst>
        </c:ser>
        <c:ser>
          <c:idx val="1"/>
          <c:order val="1"/>
          <c:tx>
            <c:strRef>
              <c:f>Sheet1!$W$85</c:f>
              <c:strCache>
                <c:ptCount val="1"/>
                <c:pt idx="0">
                  <c:v>4 ng/ul</c:v>
                </c:pt>
              </c:strCache>
            </c:strRef>
          </c:tx>
          <c:spPr>
            <a:solidFill>
              <a:srgbClr val="ED7D31"/>
            </a:solidFill>
            <a:ln w="25400">
              <a:noFill/>
            </a:ln>
          </c:spPr>
          <c:invertIfNegative val="0"/>
          <c:errBars>
            <c:errBarType val="both"/>
            <c:errValType val="stdErr"/>
            <c:noEndCap val="0"/>
          </c:errBars>
          <c:cat>
            <c:strRef>
              <c:f>Sheet1!$X$83:$Z$83</c:f>
              <c:strCache>
                <c:ptCount val="3"/>
                <c:pt idx="0">
                  <c:v>1:20</c:v>
                </c:pt>
                <c:pt idx="1">
                  <c:v>1:40</c:v>
                </c:pt>
                <c:pt idx="2">
                  <c:v>1:80</c:v>
                </c:pt>
              </c:strCache>
            </c:strRef>
          </c:cat>
          <c:val>
            <c:numRef>
              <c:f>Sheet1!$X$85:$Z$85</c:f>
              <c:numCache>
                <c:formatCode>General</c:formatCode>
                <c:ptCount val="3"/>
                <c:pt idx="0">
                  <c:v>2.02</c:v>
                </c:pt>
                <c:pt idx="1">
                  <c:v>1.99</c:v>
                </c:pt>
                <c:pt idx="2">
                  <c:v>1.83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17-4B44-AE99-D745B94464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-1378942224"/>
        <c:axId val="-1378944400"/>
      </c:barChart>
      <c:catAx>
        <c:axId val="-137894222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serum dilution</a:t>
                </a:r>
              </a:p>
            </c:rich>
          </c:tx>
          <c:layout>
            <c:manualLayout>
              <c:xMode val="edge"/>
              <c:yMode val="edge"/>
              <c:x val="1.645148148148148E-2"/>
              <c:y val="0.349943441020845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-1378944400"/>
        <c:crosses val="autoZero"/>
        <c:auto val="1"/>
        <c:lblAlgn val="ctr"/>
        <c:lblOffset val="100"/>
        <c:noMultiLvlLbl val="0"/>
      </c:catAx>
      <c:valAx>
        <c:axId val="-1378944400"/>
        <c:scaling>
          <c:orientation val="minMax"/>
          <c:max val="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-1378942224"/>
        <c:crosses val="autoZero"/>
        <c:crossBetween val="between"/>
        <c:majorUnit val="1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33521177408443303"/>
          <c:y val="0.90661691678784051"/>
          <c:w val="0.37143241773095365"/>
          <c:h val="6.4470365273108787E-2"/>
        </c:manualLayout>
      </c:layout>
      <c:overlay val="0"/>
      <c:spPr>
        <a:noFill/>
        <a:ln w="25400">
          <a:noFill/>
        </a:ln>
      </c:sp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7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/>
              <a:t>S protein as a coating Ag  </a:t>
            </a:r>
          </a:p>
        </c:rich>
      </c:tx>
      <c:layout>
        <c:manualLayout>
          <c:xMode val="edge"/>
          <c:yMode val="edge"/>
          <c:x val="0.27685611111111108"/>
          <c:y val="3.16999007936507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2192388888888892"/>
          <c:y val="0.13813492063492064"/>
          <c:w val="0.76513333333333333"/>
          <c:h val="0.69474603174603178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 µg/mL</c:v>
                </c:pt>
              </c:strCache>
            </c:strRef>
          </c:tx>
          <c:spPr>
            <a:ln w="12700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Sheet1!$B$1:$D$1</c:f>
              <c:strCache>
                <c:ptCount val="3"/>
                <c:pt idx="0">
                  <c:v>1:20</c:v>
                </c:pt>
                <c:pt idx="1">
                  <c:v>1:40</c:v>
                </c:pt>
                <c:pt idx="2">
                  <c:v>1:80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0.28599999999999998</c:v>
                </c:pt>
                <c:pt idx="1">
                  <c:v>0.29899999999999999</c:v>
                </c:pt>
                <c:pt idx="2">
                  <c:v>0.27450000000000002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9FC-4BDD-B6DB-B9694AE0D436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4 µg/mL</c:v>
                </c:pt>
              </c:strCache>
            </c:strRef>
          </c:tx>
          <c:spPr>
            <a:ln w="12700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squar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Sheet1!$B$1:$D$1</c:f>
              <c:strCache>
                <c:ptCount val="3"/>
                <c:pt idx="0">
                  <c:v>1:20</c:v>
                </c:pt>
                <c:pt idx="1">
                  <c:v>1:40</c:v>
                </c:pt>
                <c:pt idx="2">
                  <c:v>1:80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0.38500000000000001</c:v>
                </c:pt>
                <c:pt idx="1">
                  <c:v>0.41199999999999998</c:v>
                </c:pt>
                <c:pt idx="2">
                  <c:v>0.33239999999999997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9FC-4BDD-B6DB-B9694AE0D436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8 µg/mL</c:v>
                </c:pt>
              </c:strCache>
            </c:strRef>
          </c:tx>
          <c:spPr>
            <a:ln w="12700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diamond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Sheet1!$B$1:$D$1</c:f>
              <c:strCache>
                <c:ptCount val="3"/>
                <c:pt idx="0">
                  <c:v>1:20</c:v>
                </c:pt>
                <c:pt idx="1">
                  <c:v>1:40</c:v>
                </c:pt>
                <c:pt idx="2">
                  <c:v>1:80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0.38900000000000001</c:v>
                </c:pt>
                <c:pt idx="1">
                  <c:v>0.40300000000000002</c:v>
                </c:pt>
                <c:pt idx="2">
                  <c:v>0.34599999999999997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9FC-4BDD-B6DB-B9694AE0D4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378949840"/>
        <c:axId val="-1378950928"/>
      </c:lineChart>
      <c:catAx>
        <c:axId val="-13789498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Positive serum dilution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378950928"/>
        <c:crosses val="autoZero"/>
        <c:auto val="1"/>
        <c:lblAlgn val="ctr"/>
        <c:lblOffset val="100"/>
        <c:noMultiLvlLbl val="0"/>
      </c:catAx>
      <c:valAx>
        <c:axId val="-137895092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OD 492</a:t>
                </a:r>
              </a:p>
            </c:rich>
          </c:tx>
          <c:layout>
            <c:manualLayout>
              <c:xMode val="edge"/>
              <c:yMode val="edge"/>
              <c:x val="2.4315536785577938E-2"/>
              <c:y val="0.4057128399898799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378949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811505555555555"/>
          <c:y val="0.63564037698412701"/>
          <c:w val="0.40701166666666666"/>
          <c:h val="0.198201387409711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7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/>
              <a:t>Negative serum</a:t>
            </a:r>
            <a:r>
              <a:rPr lang="en-GB" b="1"/>
              <a:t> 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396499999999999"/>
          <c:y val="0.13845789788861632"/>
          <c:w val="0.78353499999999998"/>
          <c:h val="0.69547136958360278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 µg/mL</c:v>
                </c:pt>
              </c:strCache>
            </c:strRef>
          </c:tx>
          <c:spPr>
            <a:ln w="12700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Sheet1!$B$1:$D$1</c:f>
              <c:strCache>
                <c:ptCount val="3"/>
                <c:pt idx="0">
                  <c:v>1:20</c:v>
                </c:pt>
                <c:pt idx="1">
                  <c:v>1:40</c:v>
                </c:pt>
                <c:pt idx="2">
                  <c:v>1:80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0.16400000000000001</c:v>
                </c:pt>
                <c:pt idx="1">
                  <c:v>0.127</c:v>
                </c:pt>
                <c:pt idx="2">
                  <c:v>0.13200000000000001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3E3-4EBA-AC8C-46468CC923BA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4 µg/mL</c:v>
                </c:pt>
              </c:strCache>
            </c:strRef>
          </c:tx>
          <c:spPr>
            <a:ln w="12700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squar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Sheet1!$B$1:$D$1</c:f>
              <c:strCache>
                <c:ptCount val="3"/>
                <c:pt idx="0">
                  <c:v>1:20</c:v>
                </c:pt>
                <c:pt idx="1">
                  <c:v>1:40</c:v>
                </c:pt>
                <c:pt idx="2">
                  <c:v>1:80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0.158</c:v>
                </c:pt>
                <c:pt idx="1">
                  <c:v>0.14499999999999999</c:v>
                </c:pt>
                <c:pt idx="2">
                  <c:v>0.13400000000000001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3E3-4EBA-AC8C-46468CC923BA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8 µg/mL</c:v>
                </c:pt>
              </c:strCache>
            </c:strRef>
          </c:tx>
          <c:spPr>
            <a:ln w="12700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diamond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Sheet1!$B$1:$D$1</c:f>
              <c:strCache>
                <c:ptCount val="3"/>
                <c:pt idx="0">
                  <c:v>1:20</c:v>
                </c:pt>
                <c:pt idx="1">
                  <c:v>1:40</c:v>
                </c:pt>
                <c:pt idx="2">
                  <c:v>1:80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0.18</c:v>
                </c:pt>
                <c:pt idx="1">
                  <c:v>0.14899999999999999</c:v>
                </c:pt>
                <c:pt idx="2">
                  <c:v>0.14699999999999999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3E3-4EBA-AC8C-46468CC923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378949296"/>
        <c:axId val="-1378954192"/>
      </c:lineChart>
      <c:catAx>
        <c:axId val="-13789492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Serum dilution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378954192"/>
        <c:crosses val="autoZero"/>
        <c:auto val="1"/>
        <c:lblAlgn val="ctr"/>
        <c:lblOffset val="100"/>
        <c:noMultiLvlLbl val="0"/>
      </c:catAx>
      <c:valAx>
        <c:axId val="-1378954192"/>
        <c:scaling>
          <c:orientation val="minMax"/>
          <c:max val="0.5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OD 492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378949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8509277777777779"/>
          <c:y val="0.15920734126984126"/>
          <c:w val="0.37544184516128432"/>
          <c:h val="0.2021036567697568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sz="7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/>
              <a:t>EMS proteins as a coating Ag </a:t>
            </a:r>
          </a:p>
        </c:rich>
      </c:tx>
      <c:layout>
        <c:manualLayout>
          <c:xMode val="edge"/>
          <c:yMode val="edge"/>
          <c:x val="0.2106338888888889"/>
          <c:y val="3.77976190476190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sz="7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0056166666666667"/>
          <c:y val="0.1394344760413323"/>
          <c:w val="0.79366111111111115"/>
          <c:h val="0.69372735609149272"/>
        </c:manualLayout>
      </c:layout>
      <c:lineChart>
        <c:grouping val="standard"/>
        <c:varyColors val="0"/>
        <c:ser>
          <c:idx val="0"/>
          <c:order val="0"/>
          <c:tx>
            <c:strRef>
              <c:f>'[Microsoft PowerPoint의 차트]Sheet1'!$K$2</c:f>
              <c:strCache>
                <c:ptCount val="1"/>
                <c:pt idx="0">
                  <c:v>2 µg/mL</c:v>
                </c:pt>
              </c:strCache>
            </c:strRef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'[Microsoft PowerPoint의 차트]Sheet1'!$L$1:$O$1</c:f>
              <c:strCache>
                <c:ptCount val="3"/>
                <c:pt idx="0">
                  <c:v>1:20</c:v>
                </c:pt>
                <c:pt idx="1">
                  <c:v>1:40</c:v>
                </c:pt>
                <c:pt idx="2">
                  <c:v>1:80</c:v>
                </c:pt>
              </c:strCache>
              <c:extLst/>
            </c:strRef>
          </c:cat>
          <c:val>
            <c:numRef>
              <c:f>'[Microsoft PowerPoint의 차트]Sheet1'!$L$2:$O$2</c:f>
              <c:numCache>
                <c:formatCode>General</c:formatCode>
                <c:ptCount val="3"/>
                <c:pt idx="0">
                  <c:v>0.33700000000000002</c:v>
                </c:pt>
                <c:pt idx="1">
                  <c:v>0.35</c:v>
                </c:pt>
                <c:pt idx="2">
                  <c:v>0.28999999999999998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0-5381-7642-A115-3ADE8181968D}"/>
            </c:ext>
          </c:extLst>
        </c:ser>
        <c:ser>
          <c:idx val="1"/>
          <c:order val="1"/>
          <c:tx>
            <c:strRef>
              <c:f>'[Microsoft PowerPoint의 차트]Sheet1'!$K$3</c:f>
              <c:strCache>
                <c:ptCount val="1"/>
                <c:pt idx="0">
                  <c:v>4 µg/mL</c:v>
                </c:pt>
              </c:strCache>
            </c:strRef>
          </c:tx>
          <c:spPr>
            <a:ln w="12700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squar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'[Microsoft PowerPoint의 차트]Sheet1'!$L$1:$O$1</c:f>
              <c:strCache>
                <c:ptCount val="3"/>
                <c:pt idx="0">
                  <c:v>1:20</c:v>
                </c:pt>
                <c:pt idx="1">
                  <c:v>1:40</c:v>
                </c:pt>
                <c:pt idx="2">
                  <c:v>1:80</c:v>
                </c:pt>
              </c:strCache>
              <c:extLst/>
            </c:strRef>
          </c:cat>
          <c:val>
            <c:numRef>
              <c:f>'[Microsoft PowerPoint의 차트]Sheet1'!$L$3:$O$3</c:f>
              <c:numCache>
                <c:formatCode>General</c:formatCode>
                <c:ptCount val="3"/>
                <c:pt idx="0">
                  <c:v>0.35599999999999998</c:v>
                </c:pt>
                <c:pt idx="1">
                  <c:v>0.35899999999999999</c:v>
                </c:pt>
                <c:pt idx="2">
                  <c:v>0.29799999999999999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1-5381-7642-A115-3ADE8181968D}"/>
            </c:ext>
          </c:extLst>
        </c:ser>
        <c:ser>
          <c:idx val="3"/>
          <c:order val="2"/>
          <c:tx>
            <c:strRef>
              <c:f>'[Microsoft PowerPoint의 차트]Sheet1'!$K$5</c:f>
              <c:strCache>
                <c:ptCount val="1"/>
              </c:strCache>
            </c:strRef>
          </c:tx>
          <c:spPr>
            <a:ln w="12700" cap="rnd">
              <a:solidFill>
                <a:schemeClr val="accent4"/>
              </a:solidFill>
              <a:prstDash val="sysDash"/>
              <a:round/>
            </a:ln>
            <a:effectLst/>
          </c:spPr>
          <c:marker>
            <c:symbol val="triang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'[Microsoft PowerPoint의 차트]Sheet1'!$L$1:$O$1</c:f>
              <c:strCache>
                <c:ptCount val="3"/>
                <c:pt idx="0">
                  <c:v>1:20</c:v>
                </c:pt>
                <c:pt idx="1">
                  <c:v>1:40</c:v>
                </c:pt>
                <c:pt idx="2">
                  <c:v>1:80</c:v>
                </c:pt>
              </c:strCache>
              <c:extLst/>
            </c:strRef>
          </c:cat>
          <c:val>
            <c:numRef>
              <c:f>'[Microsoft PowerPoint의 차트]Sheet1'!$L$5:$O$5</c:f>
              <c:numCache>
                <c:formatCode>General</c:formatCode>
                <c:ptCount val="3"/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3-5381-7642-A115-3ADE8181968D}"/>
            </c:ext>
          </c:extLst>
        </c:ser>
        <c:ser>
          <c:idx val="4"/>
          <c:order val="3"/>
          <c:tx>
            <c:strRef>
              <c:f>'[Microsoft PowerPoint의 차트]Sheet1'!$K$6</c:f>
              <c:strCache>
                <c:ptCount val="1"/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errBars>
            <c:errDir val="y"/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'[Microsoft PowerPoint의 차트]Sheet1'!$L$1:$O$1</c:f>
              <c:strCache>
                <c:ptCount val="3"/>
                <c:pt idx="0">
                  <c:v>1:20</c:v>
                </c:pt>
                <c:pt idx="1">
                  <c:v>1:40</c:v>
                </c:pt>
                <c:pt idx="2">
                  <c:v>1:80</c:v>
                </c:pt>
              </c:strCache>
              <c:extLst/>
            </c:strRef>
          </c:cat>
          <c:val>
            <c:numRef>
              <c:f>'[Microsoft PowerPoint의 차트]Sheet1'!$L$6:$O$6</c:f>
              <c:numCache>
                <c:formatCode>General</c:formatCode>
                <c:ptCount val="3"/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0-D84A-412E-81B6-EF15D41F66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378951472"/>
        <c:axId val="-1378948208"/>
      </c:lineChart>
      <c:catAx>
        <c:axId val="-13789514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Positive Serum dilution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378948208"/>
        <c:crosses val="autoZero"/>
        <c:auto val="1"/>
        <c:lblAlgn val="ctr"/>
        <c:lblOffset val="100"/>
        <c:noMultiLvlLbl val="0"/>
      </c:catAx>
      <c:valAx>
        <c:axId val="-1378948208"/>
        <c:scaling>
          <c:orientation val="minMax"/>
          <c:max val="0.5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OD 492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378951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0902888888888906"/>
          <c:y val="0.69046825396825395"/>
          <c:w val="0.37762388888888887"/>
          <c:h val="0.12420089285714286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3E3557-4D84-435E-ABCE-B2BA99723B75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034A8C-79AE-4974-B152-E9EFA9591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41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F7A0A-C6D1-477C-8855-015DE3DAD4C1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34250-89B8-44C2-BEDA-4454002A7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582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F7A0A-C6D1-477C-8855-015DE3DAD4C1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34250-89B8-44C2-BEDA-4454002A7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197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F7A0A-C6D1-477C-8855-015DE3DAD4C1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34250-89B8-44C2-BEDA-4454002A7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13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F7A0A-C6D1-477C-8855-015DE3DAD4C1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34250-89B8-44C2-BEDA-4454002A7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139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F7A0A-C6D1-477C-8855-015DE3DAD4C1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34250-89B8-44C2-BEDA-4454002A7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188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F7A0A-C6D1-477C-8855-015DE3DAD4C1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34250-89B8-44C2-BEDA-4454002A7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621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F7A0A-C6D1-477C-8855-015DE3DAD4C1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34250-89B8-44C2-BEDA-4454002A7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812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F7A0A-C6D1-477C-8855-015DE3DAD4C1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34250-89B8-44C2-BEDA-4454002A7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365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F7A0A-C6D1-477C-8855-015DE3DAD4C1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34250-89B8-44C2-BEDA-4454002A7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214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F7A0A-C6D1-477C-8855-015DE3DAD4C1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34250-89B8-44C2-BEDA-4454002A7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456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F7A0A-C6D1-477C-8855-015DE3DAD4C1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34250-89B8-44C2-BEDA-4454002A7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404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F7A0A-C6D1-477C-8855-015DE3DAD4C1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34250-89B8-44C2-BEDA-4454002A76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394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microsoft.com/office/2007/relationships/hdphoto" Target="../media/hdphoto2.wdp"/><Relationship Id="rId7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tiff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53308" y="2480995"/>
            <a:ext cx="8229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/>
              <a:t>EV</a:t>
            </a:r>
            <a:endParaRPr lang="ko-KR" altLang="en-US" sz="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312454" y="2480995"/>
            <a:ext cx="8229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/>
              <a:t>E</a:t>
            </a:r>
            <a:endParaRPr lang="ko-KR" altLang="en-US" sz="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964531" y="2480995"/>
            <a:ext cx="8229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/>
              <a:t>M</a:t>
            </a:r>
            <a:endParaRPr lang="ko-KR" altLang="en-US" sz="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703856" y="2480995"/>
            <a:ext cx="8229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/>
              <a:t>S</a:t>
            </a:r>
            <a:endParaRPr lang="ko-KR" altLang="en-US" sz="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122111" y="2480995"/>
            <a:ext cx="8229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 dirty="0"/>
              <a:t>EMS</a:t>
            </a:r>
            <a:endParaRPr lang="ko-KR" altLang="en-US" sz="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71115" y="2480995"/>
            <a:ext cx="8229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 dirty="0"/>
              <a:t>EMS-2</a:t>
            </a:r>
            <a:endParaRPr lang="ko-KR" altLang="en-US" sz="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159506" y="2594886"/>
            <a:ext cx="90069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/>
              <a:t>Most Severe (MS)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36778" y="2601594"/>
            <a:ext cx="82295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/>
              <a:t>Least severe (LS)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1318" y="7332503"/>
            <a:ext cx="604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/>
              <a:t>Supplementary Figure 1</a:t>
            </a:r>
            <a:r>
              <a:rPr lang="en-US" altLang="ko-KR" sz="800" dirty="0"/>
              <a:t>. Effect of  the expression of SARS-CoV-2 proteins on </a:t>
            </a:r>
            <a:r>
              <a:rPr lang="en-US" altLang="ko-KR" sz="800" i="1" dirty="0" err="1"/>
              <a:t>N.benthamiana</a:t>
            </a:r>
            <a:r>
              <a:rPr lang="en-US" altLang="ko-KR" sz="800" dirty="0"/>
              <a:t> leaves. Leaves were infiltrated with either  individual </a:t>
            </a:r>
            <a:r>
              <a:rPr lang="en-US" altLang="ko-KR" sz="800" i="1" dirty="0"/>
              <a:t>Agrobacterium </a:t>
            </a:r>
            <a:r>
              <a:rPr lang="en-US" altLang="ko-KR" sz="800" dirty="0"/>
              <a:t>suspensions </a:t>
            </a:r>
            <a:r>
              <a:rPr lang="en-US" altLang="ko-KR" sz="800" dirty="0" err="1"/>
              <a:t>harbouring</a:t>
            </a:r>
            <a:r>
              <a:rPr lang="en-US" altLang="ko-KR" sz="800" dirty="0"/>
              <a:t> the S, M and E proteins or a combination of all three and the leaves photographed at either 4 (a) or 6 (b) DPI. An </a:t>
            </a:r>
            <a:r>
              <a:rPr lang="en-US" altLang="ko-KR" sz="800" i="1" dirty="0"/>
              <a:t>Agrobacterium suspension </a:t>
            </a:r>
            <a:r>
              <a:rPr lang="en-US" altLang="ko-KR" sz="800" dirty="0"/>
              <a:t>containing the empty </a:t>
            </a:r>
            <a:r>
              <a:rPr lang="en-US" altLang="ko-KR" sz="800" dirty="0" err="1"/>
              <a:t>pEAQ</a:t>
            </a:r>
            <a:r>
              <a:rPr lang="en-US" altLang="ko-KR" sz="800" dirty="0"/>
              <a:t>-</a:t>
            </a:r>
            <a:r>
              <a:rPr lang="en-US" altLang="ko-KR" sz="800" i="1" dirty="0"/>
              <a:t>HT</a:t>
            </a:r>
            <a:r>
              <a:rPr lang="en-US" altLang="ko-KR" sz="800" dirty="0"/>
              <a:t> vector (EV) was used as a control. The range of different symptoms from least severe (LS) to  most severe (MS) is shown in each case. The effect of infiltration with different concentrations (OD600) of </a:t>
            </a:r>
            <a:r>
              <a:rPr lang="en-US" altLang="ko-KR" sz="800" i="1" dirty="0"/>
              <a:t>Agrobacterium </a:t>
            </a:r>
            <a:r>
              <a:rPr lang="en-US" altLang="ko-KR" sz="800" dirty="0"/>
              <a:t>carrying </a:t>
            </a:r>
            <a:r>
              <a:rPr lang="en-US" altLang="ko-KR" sz="800" dirty="0" err="1"/>
              <a:t>pEAQ</a:t>
            </a:r>
            <a:r>
              <a:rPr lang="en-US" altLang="ko-KR" sz="800" dirty="0"/>
              <a:t>-</a:t>
            </a:r>
            <a:r>
              <a:rPr lang="en-US" altLang="ko-KR" sz="800" i="1" dirty="0"/>
              <a:t>HT</a:t>
            </a:r>
            <a:r>
              <a:rPr lang="en-US" altLang="ko-KR" sz="800" dirty="0"/>
              <a:t>- S observed at 6DPI  is also shown in (b). The level of S protein that can be extracted from leaves shown in (b) was assessed by  SDS-PAGE and western blot analysis using anti-S  antibodies (c). Lane PC, 50 ng of SARS-CoV-2 S protein from CHO cells (d) </a:t>
            </a:r>
            <a:r>
              <a:rPr lang="en-US" altLang="ko-KR" sz="800" i="1" dirty="0" err="1"/>
              <a:t>N.benthamiana</a:t>
            </a:r>
            <a:r>
              <a:rPr lang="en-US" altLang="ko-KR" sz="800" dirty="0"/>
              <a:t> leaves infiltrated with </a:t>
            </a:r>
            <a:r>
              <a:rPr lang="en-US" altLang="ko-KR" sz="800" dirty="0" err="1"/>
              <a:t>dS</a:t>
            </a:r>
            <a:r>
              <a:rPr lang="en-US" altLang="ko-KR" sz="800" dirty="0"/>
              <a:t> at 6 DPI showing the range of symptoms..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7325" y="807524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800" dirty="0"/>
              <a:t>Supplementary Figure 1.</a:t>
            </a:r>
            <a:endParaRPr lang="ko-KR" altLang="en-US" sz="1800" dirty="0"/>
          </a:p>
        </p:txBody>
      </p:sp>
      <p:pic>
        <p:nvPicPr>
          <p:cNvPr id="13" name="Picture 12" descr="A picture containing text&#10;&#10;Description automatically generated">
            <a:extLst>
              <a:ext uri="{FF2B5EF4-FFF2-40B4-BE49-F238E27FC236}">
                <a16:creationId xmlns:a16="http://schemas.microsoft.com/office/drawing/2014/main" id="{993216F6-ECDE-41A6-917D-E45EE6CBA4A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1" t="30075" r="30424" b="35720"/>
          <a:stretch/>
        </p:blipFill>
        <p:spPr>
          <a:xfrm>
            <a:off x="1327476" y="3054108"/>
            <a:ext cx="3617596" cy="160273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BCB8C01-280B-4B5E-BF7E-F8442C15BCD6}"/>
              </a:ext>
            </a:extLst>
          </p:cNvPr>
          <p:cNvCxnSpPr>
            <a:cxnSpLocks/>
          </p:cNvCxnSpPr>
          <p:nvPr/>
        </p:nvCxnSpPr>
        <p:spPr>
          <a:xfrm>
            <a:off x="1327476" y="2480995"/>
            <a:ext cx="431294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E11BD3A-AF59-402F-8F54-55089D4FAA86}"/>
              </a:ext>
            </a:extLst>
          </p:cNvPr>
          <p:cNvCxnSpPr>
            <a:cxnSpLocks/>
          </p:cNvCxnSpPr>
          <p:nvPr/>
        </p:nvCxnSpPr>
        <p:spPr>
          <a:xfrm>
            <a:off x="1332239" y="2480995"/>
            <a:ext cx="0" cy="17695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12EBE4D-6C4F-427A-A36D-BBB95FB41921}"/>
              </a:ext>
            </a:extLst>
          </p:cNvPr>
          <p:cNvCxnSpPr>
            <a:cxnSpLocks/>
          </p:cNvCxnSpPr>
          <p:nvPr/>
        </p:nvCxnSpPr>
        <p:spPr>
          <a:xfrm>
            <a:off x="2127577" y="2480995"/>
            <a:ext cx="0" cy="17695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D128697-EC95-4C51-9446-CCF3D57D1B65}"/>
              </a:ext>
            </a:extLst>
          </p:cNvPr>
          <p:cNvCxnSpPr>
            <a:cxnSpLocks/>
          </p:cNvCxnSpPr>
          <p:nvPr/>
        </p:nvCxnSpPr>
        <p:spPr>
          <a:xfrm>
            <a:off x="2704477" y="2480995"/>
            <a:ext cx="0" cy="17695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3515431-B836-4E27-834E-E88F5492E925}"/>
              </a:ext>
            </a:extLst>
          </p:cNvPr>
          <p:cNvCxnSpPr>
            <a:cxnSpLocks/>
          </p:cNvCxnSpPr>
          <p:nvPr/>
        </p:nvCxnSpPr>
        <p:spPr>
          <a:xfrm>
            <a:off x="3456952" y="2480995"/>
            <a:ext cx="0" cy="17695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457C11D-0919-4EFB-9B8E-CBD89BF11616}"/>
              </a:ext>
            </a:extLst>
          </p:cNvPr>
          <p:cNvCxnSpPr>
            <a:cxnSpLocks/>
          </p:cNvCxnSpPr>
          <p:nvPr/>
        </p:nvCxnSpPr>
        <p:spPr>
          <a:xfrm>
            <a:off x="4199902" y="2480995"/>
            <a:ext cx="0" cy="17695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BA19A19-7681-4F53-B0D5-242A32DAB2EF}"/>
              </a:ext>
            </a:extLst>
          </p:cNvPr>
          <p:cNvCxnSpPr>
            <a:cxnSpLocks/>
          </p:cNvCxnSpPr>
          <p:nvPr/>
        </p:nvCxnSpPr>
        <p:spPr>
          <a:xfrm>
            <a:off x="4945071" y="2480995"/>
            <a:ext cx="0" cy="17695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CACE25-BD38-47A5-B039-DBAC4A20B636}"/>
              </a:ext>
            </a:extLst>
          </p:cNvPr>
          <p:cNvCxnSpPr>
            <a:cxnSpLocks/>
          </p:cNvCxnSpPr>
          <p:nvPr/>
        </p:nvCxnSpPr>
        <p:spPr>
          <a:xfrm>
            <a:off x="5640422" y="2480995"/>
            <a:ext cx="0" cy="17695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181DFC2-6C21-4BDF-B22C-52ACB7149753}"/>
              </a:ext>
            </a:extLst>
          </p:cNvPr>
          <p:cNvSpPr txBox="1"/>
          <p:nvPr/>
        </p:nvSpPr>
        <p:spPr>
          <a:xfrm>
            <a:off x="1498628" y="4669532"/>
            <a:ext cx="3632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/>
              <a:t>EV</a:t>
            </a:r>
            <a:endParaRPr lang="ko-KR" altLang="en-US" sz="8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63245DD-5C37-4C12-B453-676EB1A53D4A}"/>
              </a:ext>
            </a:extLst>
          </p:cNvPr>
          <p:cNvSpPr txBox="1"/>
          <p:nvPr/>
        </p:nvSpPr>
        <p:spPr>
          <a:xfrm>
            <a:off x="2199036" y="4669532"/>
            <a:ext cx="4465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/>
              <a:t>EMS</a:t>
            </a:r>
            <a:endParaRPr lang="ko-KR" altLang="en-US" sz="8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B893B1-4B7D-46F3-8D41-96A6A4472B4C}"/>
              </a:ext>
            </a:extLst>
          </p:cNvPr>
          <p:cNvSpPr txBox="1"/>
          <p:nvPr/>
        </p:nvSpPr>
        <p:spPr>
          <a:xfrm>
            <a:off x="2746463" y="4669532"/>
            <a:ext cx="7639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/>
              <a:t>S (OD</a:t>
            </a:r>
            <a:r>
              <a:rPr lang="en-US" altLang="ko-KR" sz="800" b="1" baseline="-25000" dirty="0"/>
              <a:t>600</a:t>
            </a:r>
            <a:r>
              <a:rPr lang="en-US" altLang="ko-KR" sz="800" b="1" dirty="0"/>
              <a:t>=0.9)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C73DDE0-DF81-48EB-B698-4DD92BAE46B3}"/>
              </a:ext>
            </a:extLst>
          </p:cNvPr>
          <p:cNvCxnSpPr>
            <a:cxnSpLocks/>
          </p:cNvCxnSpPr>
          <p:nvPr/>
        </p:nvCxnSpPr>
        <p:spPr>
          <a:xfrm>
            <a:off x="1327085" y="4669532"/>
            <a:ext cx="360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5BCBD52-55D2-4946-B6C7-683522C6027D}"/>
              </a:ext>
            </a:extLst>
          </p:cNvPr>
          <p:cNvCxnSpPr>
            <a:cxnSpLocks/>
          </p:cNvCxnSpPr>
          <p:nvPr/>
        </p:nvCxnSpPr>
        <p:spPr>
          <a:xfrm>
            <a:off x="1331848" y="4669532"/>
            <a:ext cx="0" cy="17695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8FB255A-1383-4F7D-8AAD-0362FA82CD48}"/>
              </a:ext>
            </a:extLst>
          </p:cNvPr>
          <p:cNvCxnSpPr>
            <a:cxnSpLocks/>
          </p:cNvCxnSpPr>
          <p:nvPr/>
        </p:nvCxnSpPr>
        <p:spPr>
          <a:xfrm>
            <a:off x="2050985" y="4669532"/>
            <a:ext cx="0" cy="17695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FDFE682-C634-44A5-BC32-052E5F359953}"/>
              </a:ext>
            </a:extLst>
          </p:cNvPr>
          <p:cNvCxnSpPr>
            <a:cxnSpLocks/>
          </p:cNvCxnSpPr>
          <p:nvPr/>
        </p:nvCxnSpPr>
        <p:spPr>
          <a:xfrm>
            <a:off x="2770122" y="4669532"/>
            <a:ext cx="0" cy="17695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1DFE835-BF86-42E5-87A8-266F319894D5}"/>
              </a:ext>
            </a:extLst>
          </p:cNvPr>
          <p:cNvCxnSpPr>
            <a:cxnSpLocks/>
          </p:cNvCxnSpPr>
          <p:nvPr/>
        </p:nvCxnSpPr>
        <p:spPr>
          <a:xfrm>
            <a:off x="4208396" y="4669532"/>
            <a:ext cx="0" cy="17695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DEB9DE3-78A8-4468-8D3A-600BD201A22B}"/>
              </a:ext>
            </a:extLst>
          </p:cNvPr>
          <p:cNvCxnSpPr>
            <a:cxnSpLocks/>
          </p:cNvCxnSpPr>
          <p:nvPr/>
        </p:nvCxnSpPr>
        <p:spPr>
          <a:xfrm>
            <a:off x="4927532" y="4669532"/>
            <a:ext cx="0" cy="17695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ED4725C-89DB-4973-870E-8259F4D877FF}"/>
              </a:ext>
            </a:extLst>
          </p:cNvPr>
          <p:cNvCxnSpPr>
            <a:cxnSpLocks/>
          </p:cNvCxnSpPr>
          <p:nvPr/>
        </p:nvCxnSpPr>
        <p:spPr>
          <a:xfrm>
            <a:off x="3489259" y="4669532"/>
            <a:ext cx="0" cy="17695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2E0E37EB-AA3B-4E7F-A56A-C42DA6C54467}"/>
              </a:ext>
            </a:extLst>
          </p:cNvPr>
          <p:cNvSpPr txBox="1"/>
          <p:nvPr/>
        </p:nvSpPr>
        <p:spPr>
          <a:xfrm>
            <a:off x="3428409" y="4669532"/>
            <a:ext cx="720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/>
              <a:t>S (OD</a:t>
            </a:r>
            <a:r>
              <a:rPr lang="en-US" altLang="ko-KR" sz="800" b="1" baseline="-25000" dirty="0"/>
              <a:t>600</a:t>
            </a:r>
            <a:r>
              <a:rPr lang="en-US" altLang="ko-KR" sz="800" b="1" dirty="0"/>
              <a:t>=0.6)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67D49FB-A13F-41B8-97EF-C45357796A9A}"/>
              </a:ext>
            </a:extLst>
          </p:cNvPr>
          <p:cNvSpPr txBox="1"/>
          <p:nvPr/>
        </p:nvSpPr>
        <p:spPr>
          <a:xfrm>
            <a:off x="4206184" y="4669532"/>
            <a:ext cx="7195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/>
              <a:t>S (OD</a:t>
            </a:r>
            <a:r>
              <a:rPr lang="en-US" altLang="ko-KR" sz="800" b="1" baseline="-25000" dirty="0"/>
              <a:t>600</a:t>
            </a:r>
            <a:r>
              <a:rPr lang="en-US" altLang="ko-KR" sz="800" b="1" dirty="0"/>
              <a:t>=0.3)</a:t>
            </a:r>
          </a:p>
        </p:txBody>
      </p:sp>
      <p:pic>
        <p:nvPicPr>
          <p:cNvPr id="47" name="그림 1">
            <a:extLst>
              <a:ext uri="{FF2B5EF4-FFF2-40B4-BE49-F238E27FC236}">
                <a16:creationId xmlns:a16="http://schemas.microsoft.com/office/drawing/2014/main" id="{144FB1E0-C08B-4632-ACAE-37A1B5681D0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245" b="10500"/>
          <a:stretch/>
        </p:blipFill>
        <p:spPr>
          <a:xfrm>
            <a:off x="1327475" y="1639345"/>
            <a:ext cx="4312947" cy="818957"/>
          </a:xfrm>
          <a:prstGeom prst="rect">
            <a:avLst/>
          </a:prstGeom>
        </p:spPr>
      </p:pic>
      <p:pic>
        <p:nvPicPr>
          <p:cNvPr id="48" name="Picture 47" descr="A picture containing text&#10;&#10;Description automatically generated">
            <a:extLst>
              <a:ext uri="{FF2B5EF4-FFF2-40B4-BE49-F238E27FC236}">
                <a16:creationId xmlns:a16="http://schemas.microsoft.com/office/drawing/2014/main" id="{5EAF67CE-10F2-4AEF-BBF6-D74C50A18F4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0" t="20772" r="20048" b="14316"/>
          <a:stretch/>
        </p:blipFill>
        <p:spPr>
          <a:xfrm>
            <a:off x="3277344" y="5470700"/>
            <a:ext cx="1622709" cy="1592551"/>
          </a:xfrm>
          <a:prstGeom prst="rect">
            <a:avLst/>
          </a:prstGeom>
        </p:spPr>
      </p:pic>
      <p:pic>
        <p:nvPicPr>
          <p:cNvPr id="49" name="Picture 48" descr="A picture containing text&#10;&#10;Description automatically generated">
            <a:extLst>
              <a:ext uri="{FF2B5EF4-FFF2-40B4-BE49-F238E27FC236}">
                <a16:creationId xmlns:a16="http://schemas.microsoft.com/office/drawing/2014/main" id="{940DA214-4F00-496A-A94E-ADBFBD7F81B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92" t="22176" r="27639" b="5156"/>
          <a:stretch/>
        </p:blipFill>
        <p:spPr>
          <a:xfrm>
            <a:off x="1471403" y="5477772"/>
            <a:ext cx="1664028" cy="1592552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65C80164-0EA8-4F9F-9355-33A0292B5E9E}"/>
              </a:ext>
            </a:extLst>
          </p:cNvPr>
          <p:cNvSpPr txBox="1"/>
          <p:nvPr/>
        </p:nvSpPr>
        <p:spPr>
          <a:xfrm>
            <a:off x="1213384" y="5637382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191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4CC8B-D345-429A-978D-647CEEE87CBB}"/>
              </a:ext>
            </a:extLst>
          </p:cNvPr>
          <p:cNvSpPr txBox="1"/>
          <p:nvPr/>
        </p:nvSpPr>
        <p:spPr>
          <a:xfrm>
            <a:off x="1213384" y="5825830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97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C8C5632-662B-4B54-9F67-ACB0B2937A0C}"/>
              </a:ext>
            </a:extLst>
          </p:cNvPr>
          <p:cNvSpPr txBox="1"/>
          <p:nvPr/>
        </p:nvSpPr>
        <p:spPr>
          <a:xfrm>
            <a:off x="1213384" y="6050285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64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597A9CF-E0E2-4B5C-8CCC-77DF70F5C637}"/>
              </a:ext>
            </a:extLst>
          </p:cNvPr>
          <p:cNvSpPr txBox="1"/>
          <p:nvPr/>
        </p:nvSpPr>
        <p:spPr>
          <a:xfrm>
            <a:off x="1213384" y="6283428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51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BDFF116-085A-47E3-AC5F-1817D452E73F}"/>
              </a:ext>
            </a:extLst>
          </p:cNvPr>
          <p:cNvSpPr txBox="1"/>
          <p:nvPr/>
        </p:nvSpPr>
        <p:spPr>
          <a:xfrm>
            <a:off x="1213384" y="6497695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39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BA9076C-71E9-4D48-B69F-4B3BFDCF5BB9}"/>
              </a:ext>
            </a:extLst>
          </p:cNvPr>
          <p:cNvSpPr txBox="1"/>
          <p:nvPr/>
        </p:nvSpPr>
        <p:spPr>
          <a:xfrm>
            <a:off x="1213384" y="6683385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28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C630350-78F6-48EF-8326-4F790FEE3BE2}"/>
              </a:ext>
            </a:extLst>
          </p:cNvPr>
          <p:cNvSpPr txBox="1"/>
          <p:nvPr/>
        </p:nvSpPr>
        <p:spPr>
          <a:xfrm>
            <a:off x="1213384" y="6946372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14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CA77CF5-37C9-44EF-A1B5-E8C1038CD78C}"/>
              </a:ext>
            </a:extLst>
          </p:cNvPr>
          <p:cNvSpPr txBox="1"/>
          <p:nvPr/>
        </p:nvSpPr>
        <p:spPr>
          <a:xfrm>
            <a:off x="3058003" y="5626731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191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DA755E9-430C-483B-8330-2A124BD9E9CF}"/>
              </a:ext>
            </a:extLst>
          </p:cNvPr>
          <p:cNvSpPr txBox="1"/>
          <p:nvPr/>
        </p:nvSpPr>
        <p:spPr>
          <a:xfrm>
            <a:off x="3058003" y="5815179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97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A146804-EB5B-4FC1-93FE-3CA7861587DF}"/>
              </a:ext>
            </a:extLst>
          </p:cNvPr>
          <p:cNvSpPr txBox="1"/>
          <p:nvPr/>
        </p:nvSpPr>
        <p:spPr>
          <a:xfrm>
            <a:off x="3058003" y="6039634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64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A276F6C-D749-4F46-A416-070BEC6E128D}"/>
              </a:ext>
            </a:extLst>
          </p:cNvPr>
          <p:cNvSpPr txBox="1"/>
          <p:nvPr/>
        </p:nvSpPr>
        <p:spPr>
          <a:xfrm>
            <a:off x="3058003" y="6272777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51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1C5AA35-6E45-45AF-B1B0-060ECB8AB33A}"/>
              </a:ext>
            </a:extLst>
          </p:cNvPr>
          <p:cNvSpPr txBox="1"/>
          <p:nvPr/>
        </p:nvSpPr>
        <p:spPr>
          <a:xfrm>
            <a:off x="3058003" y="6487044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39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5B0BC18-3BEF-4BDE-B8F5-BACFE5B6075B}"/>
              </a:ext>
            </a:extLst>
          </p:cNvPr>
          <p:cNvSpPr txBox="1"/>
          <p:nvPr/>
        </p:nvSpPr>
        <p:spPr>
          <a:xfrm>
            <a:off x="3058003" y="6672734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28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AEC119F-2A9C-44D6-94AF-1EE5697E5883}"/>
              </a:ext>
            </a:extLst>
          </p:cNvPr>
          <p:cNvSpPr txBox="1"/>
          <p:nvPr/>
        </p:nvSpPr>
        <p:spPr>
          <a:xfrm>
            <a:off x="3058003" y="6935721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14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09E4541-95B5-4C0D-B5AF-B69D0BC7B4E1}"/>
              </a:ext>
            </a:extLst>
          </p:cNvPr>
          <p:cNvSpPr txBox="1"/>
          <p:nvPr/>
        </p:nvSpPr>
        <p:spPr>
          <a:xfrm>
            <a:off x="1437132" y="5312811"/>
            <a:ext cx="18059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/>
              <a:t>M PC  EV  LS  MS LS MS LS  MS LS  MS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410AB7D-F5AA-49B6-8D81-24DB16BACD24}"/>
              </a:ext>
            </a:extLst>
          </p:cNvPr>
          <p:cNvSpPr txBox="1"/>
          <p:nvPr/>
        </p:nvSpPr>
        <p:spPr>
          <a:xfrm>
            <a:off x="1088616" y="1451709"/>
            <a:ext cx="380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/>
              <a:t>(a)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A27667B-900A-4B0D-8420-01683D7C32A8}"/>
              </a:ext>
            </a:extLst>
          </p:cNvPr>
          <p:cNvSpPr txBox="1"/>
          <p:nvPr/>
        </p:nvSpPr>
        <p:spPr>
          <a:xfrm>
            <a:off x="1088616" y="2926072"/>
            <a:ext cx="380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/>
              <a:t>(b)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B488E0F-1FC3-4428-ABC6-1BA6BD490618}"/>
              </a:ext>
            </a:extLst>
          </p:cNvPr>
          <p:cNvSpPr txBox="1"/>
          <p:nvPr/>
        </p:nvSpPr>
        <p:spPr>
          <a:xfrm>
            <a:off x="1088616" y="5232942"/>
            <a:ext cx="380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/>
              <a:t>(c)</a:t>
            </a:r>
          </a:p>
        </p:txBody>
      </p: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461891AD-6A6B-4EF0-B8D2-0192D0A4064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81" t="71288" r="28527" b="10705"/>
          <a:stretch/>
        </p:blipFill>
        <p:spPr>
          <a:xfrm>
            <a:off x="5433798" y="5497707"/>
            <a:ext cx="681037" cy="786660"/>
          </a:xfrm>
          <a:prstGeom prst="rect">
            <a:avLst/>
          </a:prstGeom>
        </p:spPr>
      </p:pic>
      <p:pic>
        <p:nvPicPr>
          <p:cNvPr id="76" name="Picture 75" descr="A picture containing text&#10;&#10;Description automatically generated">
            <a:extLst>
              <a:ext uri="{FF2B5EF4-FFF2-40B4-BE49-F238E27FC236}">
                <a16:creationId xmlns:a16="http://schemas.microsoft.com/office/drawing/2014/main" id="{2BD1CDA8-6682-47A0-B54B-DAF385AD229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22" t="71288" r="42384" b="10705"/>
          <a:stretch/>
        </p:blipFill>
        <p:spPr>
          <a:xfrm>
            <a:off x="5433798" y="6283428"/>
            <a:ext cx="681037" cy="779823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9F14BF1-EB97-4099-AFA3-0F39F273B75F}"/>
              </a:ext>
            </a:extLst>
          </p:cNvPr>
          <p:cNvCxnSpPr>
            <a:cxnSpLocks/>
          </p:cNvCxnSpPr>
          <p:nvPr/>
        </p:nvCxnSpPr>
        <p:spPr>
          <a:xfrm>
            <a:off x="1327475" y="3864726"/>
            <a:ext cx="39158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D122D8A-C026-4E26-AE77-C79F3C61DB55}"/>
              </a:ext>
            </a:extLst>
          </p:cNvPr>
          <p:cNvSpPr txBox="1"/>
          <p:nvPr/>
        </p:nvSpPr>
        <p:spPr>
          <a:xfrm>
            <a:off x="4945070" y="3874017"/>
            <a:ext cx="360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/>
              <a:t>LS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575127A-1A4B-4E71-BEEC-2004CD6CC0FD}"/>
              </a:ext>
            </a:extLst>
          </p:cNvPr>
          <p:cNvSpPr txBox="1"/>
          <p:nvPr/>
        </p:nvSpPr>
        <p:spPr>
          <a:xfrm>
            <a:off x="4925700" y="3652022"/>
            <a:ext cx="360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/>
              <a:t>MS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2F0F1EE-0F59-4ECC-83A2-B6734C7A7DC7}"/>
              </a:ext>
            </a:extLst>
          </p:cNvPr>
          <p:cNvSpPr txBox="1"/>
          <p:nvPr/>
        </p:nvSpPr>
        <p:spPr>
          <a:xfrm>
            <a:off x="1437965" y="5205676"/>
            <a:ext cx="18059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/>
              <a:t>                    </a:t>
            </a:r>
            <a:r>
              <a:rPr lang="en-GB" sz="800" b="1" u="sng" dirty="0"/>
              <a:t>EMS </a:t>
            </a:r>
            <a:r>
              <a:rPr lang="en-GB" sz="800" b="1" dirty="0"/>
              <a:t>   </a:t>
            </a:r>
            <a:r>
              <a:rPr lang="en-GB" sz="800" b="1" u="sng" dirty="0"/>
              <a:t>S(0.9)</a:t>
            </a:r>
            <a:r>
              <a:rPr lang="en-GB" sz="800" b="1" dirty="0"/>
              <a:t>  </a:t>
            </a:r>
            <a:r>
              <a:rPr lang="en-GB" sz="800" b="1" u="sng" dirty="0"/>
              <a:t>S(0.6)</a:t>
            </a:r>
            <a:r>
              <a:rPr lang="en-GB" sz="800" b="1" dirty="0"/>
              <a:t>  </a:t>
            </a:r>
            <a:r>
              <a:rPr lang="en-GB" sz="800" b="1" u="sng" dirty="0"/>
              <a:t>S(0.3)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E021B6C-57B6-413D-931F-14293E2D5500}"/>
              </a:ext>
            </a:extLst>
          </p:cNvPr>
          <p:cNvSpPr txBox="1"/>
          <p:nvPr/>
        </p:nvSpPr>
        <p:spPr>
          <a:xfrm>
            <a:off x="3248010" y="5312811"/>
            <a:ext cx="18059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/>
              <a:t>M PC  EV LS  MS LS MS  LS  MS LS  MS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55F1B5A-FBE5-413F-A330-16AF5829405C}"/>
              </a:ext>
            </a:extLst>
          </p:cNvPr>
          <p:cNvSpPr txBox="1"/>
          <p:nvPr/>
        </p:nvSpPr>
        <p:spPr>
          <a:xfrm>
            <a:off x="3248843" y="5205676"/>
            <a:ext cx="18059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/>
              <a:t>                    </a:t>
            </a:r>
            <a:r>
              <a:rPr lang="en-GB" sz="800" b="1" u="sng" dirty="0"/>
              <a:t>EMS </a:t>
            </a:r>
            <a:r>
              <a:rPr lang="en-GB" sz="800" b="1" dirty="0"/>
              <a:t>   </a:t>
            </a:r>
            <a:r>
              <a:rPr lang="en-GB" sz="800" b="1" u="sng" dirty="0"/>
              <a:t>S(0.9)</a:t>
            </a:r>
            <a:r>
              <a:rPr lang="en-GB" sz="800" b="1" dirty="0"/>
              <a:t>  </a:t>
            </a:r>
            <a:r>
              <a:rPr lang="en-GB" sz="800" b="1" u="sng" dirty="0"/>
              <a:t>S(0.6)</a:t>
            </a:r>
            <a:r>
              <a:rPr lang="en-GB" sz="800" b="1" dirty="0"/>
              <a:t>  </a:t>
            </a:r>
            <a:r>
              <a:rPr lang="en-GB" sz="800" b="1" u="sng" dirty="0"/>
              <a:t>S(0.3)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FFB173B-EBFA-4BCA-8CC9-0EA8F94D0F36}"/>
              </a:ext>
            </a:extLst>
          </p:cNvPr>
          <p:cNvSpPr txBox="1"/>
          <p:nvPr/>
        </p:nvSpPr>
        <p:spPr>
          <a:xfrm>
            <a:off x="5200627" y="5232942"/>
            <a:ext cx="380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/>
              <a:t>(d)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E4C5BEE9-9528-463D-B91D-9C351743075F}"/>
              </a:ext>
            </a:extLst>
          </p:cNvPr>
          <p:cNvCxnSpPr>
            <a:cxnSpLocks/>
          </p:cNvCxnSpPr>
          <p:nvPr/>
        </p:nvCxnSpPr>
        <p:spPr>
          <a:xfrm>
            <a:off x="5433798" y="6273986"/>
            <a:ext cx="88128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74D808F0-2315-4791-8D19-DF2876C53E24}"/>
              </a:ext>
            </a:extLst>
          </p:cNvPr>
          <p:cNvSpPr txBox="1"/>
          <p:nvPr/>
        </p:nvSpPr>
        <p:spPr>
          <a:xfrm>
            <a:off x="6044644" y="6281460"/>
            <a:ext cx="288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/>
              <a:t>LS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3AC7178-4572-4658-96A5-EB7A3C59235E}"/>
              </a:ext>
            </a:extLst>
          </p:cNvPr>
          <p:cNvSpPr txBox="1"/>
          <p:nvPr/>
        </p:nvSpPr>
        <p:spPr>
          <a:xfrm>
            <a:off x="6036352" y="6069562"/>
            <a:ext cx="32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/>
              <a:t>MS</a:t>
            </a:r>
          </a:p>
        </p:txBody>
      </p:sp>
      <p:pic>
        <p:nvPicPr>
          <p:cNvPr id="75" name="그림 96">
            <a:extLst>
              <a:ext uri="{FF2B5EF4-FFF2-40B4-BE49-F238E27FC236}">
                <a16:creationId xmlns:a16="http://schemas.microsoft.com/office/drawing/2014/main" id="{F06E9C98-B761-4D9A-BCE1-A6877E9322D3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4881679" y="5746270"/>
            <a:ext cx="72000" cy="36000"/>
          </a:xfrm>
          <a:prstGeom prst="rect">
            <a:avLst/>
          </a:prstGeom>
        </p:spPr>
      </p:pic>
      <p:sp>
        <p:nvSpPr>
          <p:cNvPr id="77" name="TextBox 54">
            <a:extLst>
              <a:ext uri="{FF2B5EF4-FFF2-40B4-BE49-F238E27FC236}">
                <a16:creationId xmlns:a16="http://schemas.microsoft.com/office/drawing/2014/main" id="{6CFEFAC6-9523-44AD-B701-CEF8E8DB16E4}"/>
              </a:ext>
            </a:extLst>
          </p:cNvPr>
          <p:cNvSpPr txBox="1"/>
          <p:nvPr/>
        </p:nvSpPr>
        <p:spPr>
          <a:xfrm>
            <a:off x="4881003" y="5676625"/>
            <a:ext cx="456847" cy="1692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500" b="1" dirty="0"/>
              <a:t>Monomer</a:t>
            </a:r>
          </a:p>
        </p:txBody>
      </p:sp>
    </p:spTree>
    <p:extLst>
      <p:ext uri="{BB962C8B-B14F-4D97-AF65-F5344CB8AC3E}">
        <p14:creationId xmlns:p14="http://schemas.microsoft.com/office/powerpoint/2010/main" val="3996397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>
          <a:xfrm>
            <a:off x="127325" y="807524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800" dirty="0"/>
              <a:t>Supplementary Figure 2.</a:t>
            </a:r>
            <a:endParaRPr lang="ko-KR" altLang="en-US" sz="1800" dirty="0"/>
          </a:p>
        </p:txBody>
      </p:sp>
      <p:pic>
        <p:nvPicPr>
          <p:cNvPr id="40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0629132C-CF71-426E-852B-45BE314A0A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85" t="17348" r="34498" b="20275"/>
          <a:stretch/>
        </p:blipFill>
        <p:spPr>
          <a:xfrm>
            <a:off x="3632349" y="2559535"/>
            <a:ext cx="927257" cy="1205959"/>
          </a:xfrm>
          <a:prstGeom prst="rect">
            <a:avLst/>
          </a:prstGeom>
        </p:spPr>
      </p:pic>
      <p:pic>
        <p:nvPicPr>
          <p:cNvPr id="41" name="Picture 12" descr="A picture containing text&#10;&#10;Description automatically generated">
            <a:extLst>
              <a:ext uri="{FF2B5EF4-FFF2-40B4-BE49-F238E27FC236}">
                <a16:creationId xmlns:a16="http://schemas.microsoft.com/office/drawing/2014/main" id="{9C64CA8D-FC33-4A94-8CCC-5D0DD33C38D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3" t="19716" r="33803" b="16014"/>
          <a:stretch/>
        </p:blipFill>
        <p:spPr>
          <a:xfrm>
            <a:off x="2259294" y="2559536"/>
            <a:ext cx="883687" cy="1205958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E7F41F45-999C-43AC-847D-E5666A631F28}"/>
              </a:ext>
            </a:extLst>
          </p:cNvPr>
          <p:cNvSpPr txBox="1"/>
          <p:nvPr/>
        </p:nvSpPr>
        <p:spPr>
          <a:xfrm>
            <a:off x="2167855" y="2384009"/>
            <a:ext cx="11701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 PC B2 </a:t>
            </a:r>
            <a:r>
              <a:rPr kumimoji="0" lang="en-GB" sz="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B2</a:t>
            </a:r>
            <a:r>
              <a: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25 B1 up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9B40FA9-FE15-4048-AD3C-A828EFEEF157}"/>
              </a:ext>
            </a:extLst>
          </p:cNvPr>
          <p:cNvSpPr txBox="1"/>
          <p:nvPr/>
        </p:nvSpPr>
        <p:spPr>
          <a:xfrm>
            <a:off x="2374832" y="2277847"/>
            <a:ext cx="9742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GB" sz="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EV</a:t>
            </a:r>
            <a:r>
              <a: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 </a:t>
            </a:r>
            <a:r>
              <a:rPr kumimoji="0" lang="en-GB" sz="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         S          </a:t>
            </a:r>
            <a:r>
              <a: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.</a:t>
            </a:r>
            <a:endParaRPr kumimoji="0" lang="en-GB" sz="800" b="1" i="0" u="sng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4" name="TextBox 57">
            <a:extLst>
              <a:ext uri="{FF2B5EF4-FFF2-40B4-BE49-F238E27FC236}">
                <a16:creationId xmlns:a16="http://schemas.microsoft.com/office/drawing/2014/main" id="{FC2530C0-D434-41B4-99EC-899983BD6DE2}"/>
              </a:ext>
            </a:extLst>
          </p:cNvPr>
          <p:cNvSpPr txBox="1"/>
          <p:nvPr/>
        </p:nvSpPr>
        <p:spPr>
          <a:xfrm>
            <a:off x="2103264" y="2294999"/>
            <a:ext cx="132461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(a)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53D0085-C5B8-4483-86EA-D3A9B644B8A8}"/>
              </a:ext>
            </a:extLst>
          </p:cNvPr>
          <p:cNvSpPr txBox="1"/>
          <p:nvPr/>
        </p:nvSpPr>
        <p:spPr>
          <a:xfrm>
            <a:off x="3563552" y="2393267"/>
            <a:ext cx="11911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 PC B2 </a:t>
            </a:r>
            <a:r>
              <a:rPr kumimoji="0" lang="en-GB" sz="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B2</a:t>
            </a:r>
            <a:r>
              <a: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25 B1 up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CDB47DE-6995-40D8-BB29-DC15BBA99993}"/>
              </a:ext>
            </a:extLst>
          </p:cNvPr>
          <p:cNvSpPr txBox="1"/>
          <p:nvPr/>
        </p:nvSpPr>
        <p:spPr>
          <a:xfrm>
            <a:off x="3807106" y="2287105"/>
            <a:ext cx="97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EV</a:t>
            </a:r>
            <a:r>
              <a: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 </a:t>
            </a:r>
            <a:r>
              <a:rPr kumimoji="0" lang="en-GB" sz="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        S          </a:t>
            </a:r>
            <a:r>
              <a: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.</a:t>
            </a:r>
            <a:endParaRPr kumimoji="0" lang="en-GB" sz="800" b="1" i="0" u="sng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9" name="TextBox 57">
            <a:extLst>
              <a:ext uri="{FF2B5EF4-FFF2-40B4-BE49-F238E27FC236}">
                <a16:creationId xmlns:a16="http://schemas.microsoft.com/office/drawing/2014/main" id="{7B0681FF-B8C6-472D-8D10-1E214E9469F4}"/>
              </a:ext>
            </a:extLst>
          </p:cNvPr>
          <p:cNvSpPr txBox="1"/>
          <p:nvPr/>
        </p:nvSpPr>
        <p:spPr>
          <a:xfrm>
            <a:off x="3413891" y="2292168"/>
            <a:ext cx="6127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(b)</a:t>
            </a:r>
          </a:p>
        </p:txBody>
      </p:sp>
      <p:pic>
        <p:nvPicPr>
          <p:cNvPr id="100" name="그림 95">
            <a:extLst>
              <a:ext uri="{FF2B5EF4-FFF2-40B4-BE49-F238E27FC236}">
                <a16:creationId xmlns:a16="http://schemas.microsoft.com/office/drawing/2014/main" id="{41B323E7-A4EF-49F6-B4A1-484A15A8C7C7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556225" y="3056456"/>
            <a:ext cx="72000" cy="36000"/>
          </a:xfrm>
          <a:prstGeom prst="rect">
            <a:avLst/>
          </a:prstGeom>
        </p:spPr>
      </p:pic>
      <p:pic>
        <p:nvPicPr>
          <p:cNvPr id="101" name="그림 96">
            <a:extLst>
              <a:ext uri="{FF2B5EF4-FFF2-40B4-BE49-F238E27FC236}">
                <a16:creationId xmlns:a16="http://schemas.microsoft.com/office/drawing/2014/main" id="{C2917F26-4F1B-43BC-B8B2-EE8598E62EF4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556225" y="2757344"/>
            <a:ext cx="72000" cy="36000"/>
          </a:xfrm>
          <a:prstGeom prst="rect">
            <a:avLst/>
          </a:pr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F0F66A13-045B-4C37-BA6A-4B66E35D6910}"/>
              </a:ext>
            </a:extLst>
          </p:cNvPr>
          <p:cNvSpPr txBox="1"/>
          <p:nvPr/>
        </p:nvSpPr>
        <p:spPr>
          <a:xfrm>
            <a:off x="2139205" y="2718662"/>
            <a:ext cx="108000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191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C699CF97-222D-4033-AF45-DF069A0D3DE3}"/>
              </a:ext>
            </a:extLst>
          </p:cNvPr>
          <p:cNvSpPr txBox="1"/>
          <p:nvPr/>
        </p:nvSpPr>
        <p:spPr>
          <a:xfrm>
            <a:off x="2139205" y="2851230"/>
            <a:ext cx="108000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97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FFC51A7C-F0D1-4552-99F5-36CA4034F742}"/>
              </a:ext>
            </a:extLst>
          </p:cNvPr>
          <p:cNvSpPr txBox="1"/>
          <p:nvPr/>
        </p:nvSpPr>
        <p:spPr>
          <a:xfrm>
            <a:off x="2139205" y="3004565"/>
            <a:ext cx="108000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64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92328B17-418A-4EBA-AAF7-F3C1DAD7F9CA}"/>
              </a:ext>
            </a:extLst>
          </p:cNvPr>
          <p:cNvSpPr txBox="1"/>
          <p:nvPr/>
        </p:nvSpPr>
        <p:spPr>
          <a:xfrm>
            <a:off x="2139205" y="3151348"/>
            <a:ext cx="108000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51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18D3BF5-2667-4648-B9D2-F6400F60D1BE}"/>
              </a:ext>
            </a:extLst>
          </p:cNvPr>
          <p:cNvSpPr txBox="1"/>
          <p:nvPr/>
        </p:nvSpPr>
        <p:spPr>
          <a:xfrm>
            <a:off x="2139205" y="3309735"/>
            <a:ext cx="108000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39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E357459-B017-4C62-B154-46A2CE70575C}"/>
              </a:ext>
            </a:extLst>
          </p:cNvPr>
          <p:cNvSpPr txBox="1"/>
          <p:nvPr/>
        </p:nvSpPr>
        <p:spPr>
          <a:xfrm>
            <a:off x="2139205" y="3434465"/>
            <a:ext cx="108000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28</a:t>
            </a:r>
          </a:p>
        </p:txBody>
      </p:sp>
      <p:pic>
        <p:nvPicPr>
          <p:cNvPr id="145" name="그림 113">
            <a:extLst>
              <a:ext uri="{FF2B5EF4-FFF2-40B4-BE49-F238E27FC236}">
                <a16:creationId xmlns:a16="http://schemas.microsoft.com/office/drawing/2014/main" id="{3A6117AD-D41D-4CFE-A8E4-875559E213AF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142850" y="2801060"/>
            <a:ext cx="72000" cy="36000"/>
          </a:xfrm>
          <a:prstGeom prst="rect">
            <a:avLst/>
          </a:prstGeom>
        </p:spPr>
      </p:pic>
      <p:pic>
        <p:nvPicPr>
          <p:cNvPr id="146" name="그림 114">
            <a:extLst>
              <a:ext uri="{FF2B5EF4-FFF2-40B4-BE49-F238E27FC236}">
                <a16:creationId xmlns:a16="http://schemas.microsoft.com/office/drawing/2014/main" id="{BE269C3A-985F-4680-94A6-A6A6420C7572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137770" y="3193021"/>
            <a:ext cx="72000" cy="36000"/>
          </a:xfrm>
          <a:prstGeom prst="rect">
            <a:avLst/>
          </a:prstGeom>
        </p:spPr>
      </p:pic>
      <p:sp>
        <p:nvSpPr>
          <p:cNvPr id="147" name="TextBox 54">
            <a:extLst>
              <a:ext uri="{FF2B5EF4-FFF2-40B4-BE49-F238E27FC236}">
                <a16:creationId xmlns:a16="http://schemas.microsoft.com/office/drawing/2014/main" id="{DF25F87F-0428-4F76-A852-D42C8FE7B102}"/>
              </a:ext>
            </a:extLst>
          </p:cNvPr>
          <p:cNvSpPr txBox="1"/>
          <p:nvPr/>
        </p:nvSpPr>
        <p:spPr>
          <a:xfrm>
            <a:off x="3216273" y="2770913"/>
            <a:ext cx="288000" cy="769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500" b="1" dirty="0"/>
              <a:t>Monomer</a:t>
            </a:r>
          </a:p>
        </p:txBody>
      </p:sp>
      <p:sp>
        <p:nvSpPr>
          <p:cNvPr id="148" name="TextBox 54">
            <a:extLst>
              <a:ext uri="{FF2B5EF4-FFF2-40B4-BE49-F238E27FC236}">
                <a16:creationId xmlns:a16="http://schemas.microsoft.com/office/drawing/2014/main" id="{B7688404-4EF4-4000-A352-94AEDD6C3E1B}"/>
              </a:ext>
            </a:extLst>
          </p:cNvPr>
          <p:cNvSpPr txBox="1"/>
          <p:nvPr/>
        </p:nvSpPr>
        <p:spPr>
          <a:xfrm>
            <a:off x="4636829" y="2733865"/>
            <a:ext cx="288000" cy="769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500" b="1" dirty="0"/>
              <a:t>Monomer</a:t>
            </a:r>
          </a:p>
        </p:txBody>
      </p:sp>
      <p:sp>
        <p:nvSpPr>
          <p:cNvPr id="149" name="TextBox 53">
            <a:extLst>
              <a:ext uri="{FF2B5EF4-FFF2-40B4-BE49-F238E27FC236}">
                <a16:creationId xmlns:a16="http://schemas.microsoft.com/office/drawing/2014/main" id="{C2EF3585-F7F8-401D-8955-AACB4226BAAC}"/>
              </a:ext>
            </a:extLst>
          </p:cNvPr>
          <p:cNvSpPr txBox="1"/>
          <p:nvPr/>
        </p:nvSpPr>
        <p:spPr>
          <a:xfrm>
            <a:off x="3216272" y="3165111"/>
            <a:ext cx="288000" cy="769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500" b="1" dirty="0"/>
              <a:t>tS1</a:t>
            </a:r>
          </a:p>
        </p:txBody>
      </p:sp>
      <p:sp>
        <p:nvSpPr>
          <p:cNvPr id="150" name="TextBox 53">
            <a:extLst>
              <a:ext uri="{FF2B5EF4-FFF2-40B4-BE49-F238E27FC236}">
                <a16:creationId xmlns:a16="http://schemas.microsoft.com/office/drawing/2014/main" id="{48744029-7EAB-4249-8064-081A333263AF}"/>
              </a:ext>
            </a:extLst>
          </p:cNvPr>
          <p:cNvSpPr txBox="1"/>
          <p:nvPr/>
        </p:nvSpPr>
        <p:spPr>
          <a:xfrm>
            <a:off x="4644257" y="3035823"/>
            <a:ext cx="288000" cy="769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500" b="1" dirty="0"/>
              <a:t>tS2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27987FA6-5D38-4966-84DF-82071927C239}"/>
              </a:ext>
            </a:extLst>
          </p:cNvPr>
          <p:cNvSpPr txBox="1"/>
          <p:nvPr/>
        </p:nvSpPr>
        <p:spPr>
          <a:xfrm>
            <a:off x="2067282" y="4084310"/>
            <a:ext cx="288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/>
              <a:t>Supplementary Figure 2</a:t>
            </a:r>
            <a:r>
              <a:rPr lang="en-US" altLang="ko-KR" sz="800" dirty="0"/>
              <a:t>. </a:t>
            </a:r>
            <a:r>
              <a:rPr lang="en-US" altLang="ko-KR" sz="800" dirty="0" err="1"/>
              <a:t>Behaviour</a:t>
            </a:r>
            <a:r>
              <a:rPr lang="en-US" altLang="ko-KR" sz="800" dirty="0"/>
              <a:t> of degraded forms of S protein  during centrifugation through sucrose cushions. Fractions were collected and </a:t>
            </a:r>
            <a:r>
              <a:rPr lang="en-US" altLang="ko-KR" sz="800" dirty="0" err="1"/>
              <a:t>anaylsed</a:t>
            </a:r>
            <a:r>
              <a:rPr lang="en-US" altLang="ko-KR" sz="800" dirty="0"/>
              <a:t> by Western blot using anti-SARS-CoV-2 Spike protein (full fragment) (a) and anti-SARS-CoV-2 S2 domain (b) antibodies. </a:t>
            </a:r>
            <a:r>
              <a:rPr lang="en-GB" sz="800" dirty="0">
                <a:ea typeface="맑은 고딕" panose="020B0503020000020004" pitchFamily="50" charset="-127"/>
              </a:rPr>
              <a:t>Arrows indicate monomer, truncated form of S1 domain (tS1) and S2 domain (tS2) of S protein.  On this exposure the positive control (PC) consisting of 50ng of CHO S protein is not visible,</a:t>
            </a:r>
            <a:endParaRPr lang="ko-KR" altLang="en-US" sz="800" dirty="0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2BBA1E7D-7AE4-4E10-B398-509D30FD0A98}"/>
              </a:ext>
            </a:extLst>
          </p:cNvPr>
          <p:cNvSpPr txBox="1"/>
          <p:nvPr/>
        </p:nvSpPr>
        <p:spPr>
          <a:xfrm>
            <a:off x="2139205" y="3622049"/>
            <a:ext cx="108000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14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F0F66A13-045B-4C37-BA6A-4B66E35D6910}"/>
              </a:ext>
            </a:extLst>
          </p:cNvPr>
          <p:cNvSpPr txBox="1"/>
          <p:nvPr/>
        </p:nvSpPr>
        <p:spPr>
          <a:xfrm>
            <a:off x="3520825" y="2713630"/>
            <a:ext cx="108000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191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C699CF97-222D-4033-AF45-DF069A0D3DE3}"/>
              </a:ext>
            </a:extLst>
          </p:cNvPr>
          <p:cNvSpPr txBox="1"/>
          <p:nvPr/>
        </p:nvSpPr>
        <p:spPr>
          <a:xfrm>
            <a:off x="3520825" y="2846198"/>
            <a:ext cx="108000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97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FFC51A7C-F0D1-4552-99F5-36CA4034F742}"/>
              </a:ext>
            </a:extLst>
          </p:cNvPr>
          <p:cNvSpPr txBox="1"/>
          <p:nvPr/>
        </p:nvSpPr>
        <p:spPr>
          <a:xfrm>
            <a:off x="3520825" y="2999533"/>
            <a:ext cx="108000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64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92328B17-418A-4EBA-AAF7-F3C1DAD7F9CA}"/>
              </a:ext>
            </a:extLst>
          </p:cNvPr>
          <p:cNvSpPr txBox="1"/>
          <p:nvPr/>
        </p:nvSpPr>
        <p:spPr>
          <a:xfrm>
            <a:off x="3520825" y="3146316"/>
            <a:ext cx="108000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51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918D3BF5-2667-4648-B9D2-F6400F60D1BE}"/>
              </a:ext>
            </a:extLst>
          </p:cNvPr>
          <p:cNvSpPr txBox="1"/>
          <p:nvPr/>
        </p:nvSpPr>
        <p:spPr>
          <a:xfrm>
            <a:off x="3520825" y="3304703"/>
            <a:ext cx="108000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39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FE357459-B017-4C62-B154-46A2CE70575C}"/>
              </a:ext>
            </a:extLst>
          </p:cNvPr>
          <p:cNvSpPr txBox="1"/>
          <p:nvPr/>
        </p:nvSpPr>
        <p:spPr>
          <a:xfrm>
            <a:off x="3520825" y="3429433"/>
            <a:ext cx="108000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28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2BBA1E7D-7AE4-4E10-B398-509D30FD0A98}"/>
              </a:ext>
            </a:extLst>
          </p:cNvPr>
          <p:cNvSpPr txBox="1"/>
          <p:nvPr/>
        </p:nvSpPr>
        <p:spPr>
          <a:xfrm>
            <a:off x="3520825" y="3617017"/>
            <a:ext cx="108000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latinLnBrk="0"/>
            <a:r>
              <a:rPr lang="en-GB" sz="500" b="1" dirty="0">
                <a:solidFill>
                  <a:prstClr val="black"/>
                </a:solidFill>
              </a:rPr>
              <a:t>14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26867A0A-8D3F-45EE-93F4-48FB3B2D4F7E}"/>
              </a:ext>
            </a:extLst>
          </p:cNvPr>
          <p:cNvSpPr txBox="1"/>
          <p:nvPr/>
        </p:nvSpPr>
        <p:spPr>
          <a:xfrm>
            <a:off x="2116864" y="3796400"/>
            <a:ext cx="107807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Anti-SARS-CoV-2 Spike protein antibody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CDC55FDE-0B76-404D-A0D2-D88304C0D43E}"/>
              </a:ext>
            </a:extLst>
          </p:cNvPr>
          <p:cNvSpPr txBox="1"/>
          <p:nvPr/>
        </p:nvSpPr>
        <p:spPr>
          <a:xfrm>
            <a:off x="3612320" y="3796400"/>
            <a:ext cx="981928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Anti-SARS-CoV-2 S2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subunit antibody</a:t>
            </a:r>
          </a:p>
        </p:txBody>
      </p:sp>
    </p:spTree>
    <p:extLst>
      <p:ext uri="{BB962C8B-B14F-4D97-AF65-F5344CB8AC3E}">
        <p14:creationId xmlns:p14="http://schemas.microsoft.com/office/powerpoint/2010/main" val="4077442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5" descr="A picture containing white&#10;&#10;Description automatically generated">
            <a:extLst>
              <a:ext uri="{FF2B5EF4-FFF2-40B4-BE49-F238E27FC236}">
                <a16:creationId xmlns:a16="http://schemas.microsoft.com/office/drawing/2014/main" id="{611D1A64-3709-4822-A054-0483796B620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76" t="13032" r="9379" b="7025"/>
          <a:stretch/>
        </p:blipFill>
        <p:spPr>
          <a:xfrm>
            <a:off x="1003559" y="1777867"/>
            <a:ext cx="1250069" cy="1054800"/>
          </a:xfrm>
          <a:prstGeom prst="rect">
            <a:avLst/>
          </a:prstGeom>
        </p:spPr>
      </p:pic>
      <p:pic>
        <p:nvPicPr>
          <p:cNvPr id="77" name="Picture 21" descr="A picture containing wall, indoor, white, tub&#10;&#10;Description automatically generated">
            <a:extLst>
              <a:ext uri="{FF2B5EF4-FFF2-40B4-BE49-F238E27FC236}">
                <a16:creationId xmlns:a16="http://schemas.microsoft.com/office/drawing/2014/main" id="{E13F9934-454D-464E-B433-3FF548782C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15" t="20626" r="18976" b="4830"/>
          <a:stretch/>
        </p:blipFill>
        <p:spPr>
          <a:xfrm>
            <a:off x="2544784" y="1777867"/>
            <a:ext cx="1260000" cy="1073154"/>
          </a:xfrm>
          <a:prstGeom prst="rect">
            <a:avLst/>
          </a:prstGeom>
        </p:spPr>
      </p:pic>
      <p:pic>
        <p:nvPicPr>
          <p:cNvPr id="78" name="Picture 22" descr="A picture containing text&#10;&#10;Description automatically generated">
            <a:extLst>
              <a:ext uri="{FF2B5EF4-FFF2-40B4-BE49-F238E27FC236}">
                <a16:creationId xmlns:a16="http://schemas.microsoft.com/office/drawing/2014/main" id="{7143BC6D-3526-4CD5-94E2-751B0812567C}"/>
              </a:ext>
            </a:extLst>
          </p:cNvPr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0" t="17384" r="14943" b="18998"/>
          <a:stretch/>
        </p:blipFill>
        <p:spPr>
          <a:xfrm>
            <a:off x="1002746" y="3072207"/>
            <a:ext cx="1260000" cy="1053248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83089E60-18A1-4725-89CC-7B35A3F0CC38}"/>
              </a:ext>
            </a:extLst>
          </p:cNvPr>
          <p:cNvSpPr txBox="1"/>
          <p:nvPr/>
        </p:nvSpPr>
        <p:spPr>
          <a:xfrm>
            <a:off x="4058104" y="1412825"/>
            <a:ext cx="6739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Top</a:t>
            </a:r>
            <a:endParaRPr kumimoji="0" lang="ko-KR" altLang="en-US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994244E-FCF7-4B30-8456-A08364C48E32}"/>
              </a:ext>
            </a:extLst>
          </p:cNvPr>
          <p:cNvSpPr txBox="1"/>
          <p:nvPr/>
        </p:nvSpPr>
        <p:spPr>
          <a:xfrm>
            <a:off x="2290173" y="1471596"/>
            <a:ext cx="32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</a:t>
            </a:r>
            <a:r>
              <a:rPr lang="en-US" altLang="ko-KR" sz="800" b="1" kern="0" dirty="0">
                <a:solidFill>
                  <a:prstClr val="black"/>
                </a:solidFill>
              </a:rPr>
              <a:t>b)</a:t>
            </a:r>
            <a:endParaRPr kumimoji="0" lang="ko-KR" altLang="en-US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81" name="그림 53">
            <a:extLst>
              <a:ext uri="{FF2B5EF4-FFF2-40B4-BE49-F238E27FC236}">
                <a16:creationId xmlns:a16="http://schemas.microsoft.com/office/drawing/2014/main" id="{F19CF7D3-EB73-40C1-87D8-CF3C8CA5C09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6228" r="-1146"/>
          <a:stretch/>
        </p:blipFill>
        <p:spPr>
          <a:xfrm>
            <a:off x="5696193" y="1487801"/>
            <a:ext cx="839113" cy="1392099"/>
          </a:xfrm>
          <a:prstGeom prst="rect">
            <a:avLst/>
          </a:prstGeom>
        </p:spPr>
      </p:pic>
      <p:sp>
        <p:nvSpPr>
          <p:cNvPr id="82" name="TextBox 81">
            <a:extLst>
              <a:ext uri="{FF2B5EF4-FFF2-40B4-BE49-F238E27FC236}">
                <a16:creationId xmlns:a16="http://schemas.microsoft.com/office/drawing/2014/main" id="{D9AF068E-11CB-4BDC-901A-AD1B54952B9B}"/>
              </a:ext>
            </a:extLst>
          </p:cNvPr>
          <p:cNvSpPr txBox="1"/>
          <p:nvPr/>
        </p:nvSpPr>
        <p:spPr>
          <a:xfrm>
            <a:off x="799953" y="1480682"/>
            <a:ext cx="252000" cy="21544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(a)</a:t>
            </a:r>
            <a:endParaRPr kumimoji="0" lang="ko-KR" altLang="en-US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B38F89-52D4-4465-866C-293202C6DBFE}"/>
              </a:ext>
            </a:extLst>
          </p:cNvPr>
          <p:cNvSpPr txBox="1"/>
          <p:nvPr/>
        </p:nvSpPr>
        <p:spPr>
          <a:xfrm>
            <a:off x="104465" y="777044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800" dirty="0"/>
              <a:t>Supplementary Figure 3.</a:t>
            </a:r>
            <a:endParaRPr lang="ko-KR" altLang="en-US" sz="18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048720-D67A-42B6-BCB9-CC0C941C9807}"/>
              </a:ext>
            </a:extLst>
          </p:cNvPr>
          <p:cNvSpPr txBox="1"/>
          <p:nvPr/>
        </p:nvSpPr>
        <p:spPr>
          <a:xfrm>
            <a:off x="800379" y="4314470"/>
            <a:ext cx="604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/>
              <a:t>Supplementary Figure 3</a:t>
            </a:r>
            <a:r>
              <a:rPr lang="en-US" altLang="ko-KR" sz="800" dirty="0"/>
              <a:t>. Further purification of VLPs </a:t>
            </a:r>
            <a:r>
              <a:rPr lang="en-GB" altLang="ko-KR" sz="800" dirty="0"/>
              <a:t>from leaves infiltrated with S, EMS or </a:t>
            </a:r>
            <a:r>
              <a:rPr lang="en-GB" altLang="ko-KR" sz="800" dirty="0" err="1"/>
              <a:t>dS</a:t>
            </a:r>
            <a:r>
              <a:rPr lang="en-US" altLang="ko-KR" sz="800" dirty="0"/>
              <a:t>  using iodixanol gradients. Each B2 fraction from sucrose cushions of S, EMS and </a:t>
            </a:r>
            <a:r>
              <a:rPr lang="en-US" altLang="ko-KR" sz="800" dirty="0" err="1"/>
              <a:t>dS</a:t>
            </a:r>
            <a:r>
              <a:rPr lang="en-US" altLang="ko-KR" sz="800" dirty="0"/>
              <a:t> samples were desalted using PD-10 column and loaded onto iodixanol gradients (12, 18, 24 and 30%). Fractions are collected from both S (a, e), EMS (b, f) and </a:t>
            </a:r>
            <a:r>
              <a:rPr lang="en-US" altLang="ko-KR" sz="800" dirty="0" err="1"/>
              <a:t>dS</a:t>
            </a:r>
            <a:r>
              <a:rPr lang="en-US" altLang="ko-KR" sz="800" dirty="0"/>
              <a:t> (c, g) samples as described in panel (d), and analyzed by SDS-PAGE (a, b, c) and western blotting using anti-SARS-CoV-2 S protein antibody (e, f, g). 10 µL sample of fraction#6 from EMS and S were compared with ½ serial dilution from 5 µg of commercial S protein on an </a:t>
            </a:r>
            <a:r>
              <a:rPr lang="en-US" altLang="ko-KR" sz="800" dirty="0" err="1"/>
              <a:t>InstantBlue</a:t>
            </a:r>
            <a:r>
              <a:rPr lang="en-US" altLang="ko-KR" sz="800" dirty="0"/>
              <a:t>-stained SDS-PAGE gel (h). Lane M, protein marker; </a:t>
            </a:r>
            <a:endParaRPr lang="ko-KR" altLang="en-US" sz="800" dirty="0"/>
          </a:p>
        </p:txBody>
      </p:sp>
      <p:pic>
        <p:nvPicPr>
          <p:cNvPr id="85" name="Picture 4" descr="A picture containing indoor, white&#10;&#10;Description automatically generated">
            <a:extLst>
              <a:ext uri="{FF2B5EF4-FFF2-40B4-BE49-F238E27FC236}">
                <a16:creationId xmlns:a16="http://schemas.microsoft.com/office/drawing/2014/main" id="{5B305D68-3220-4909-A156-E2C10ED50267}"/>
              </a:ext>
            </a:extLst>
          </p:cNvPr>
          <p:cNvPicPr>
            <a:picLocks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0" t="13405" r="5699" b="2773"/>
          <a:stretch/>
        </p:blipFill>
        <p:spPr>
          <a:xfrm>
            <a:off x="4115372" y="1777867"/>
            <a:ext cx="1260000" cy="1081336"/>
          </a:xfrm>
          <a:prstGeom prst="rect">
            <a:avLst/>
          </a:prstGeom>
        </p:spPr>
      </p:pic>
      <p:pic>
        <p:nvPicPr>
          <p:cNvPr id="86" name="Picture 18" descr="A picture containing text&#10;&#10;Description automatically generated">
            <a:extLst>
              <a:ext uri="{FF2B5EF4-FFF2-40B4-BE49-F238E27FC236}">
                <a16:creationId xmlns:a16="http://schemas.microsoft.com/office/drawing/2014/main" id="{B69FA191-42FD-45A2-A275-2E46F4C2E2F7}"/>
              </a:ext>
            </a:extLst>
          </p:cNvPr>
          <p:cNvPicPr>
            <a:picLocks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49" t="14067" r="16987" b="20779"/>
          <a:stretch/>
        </p:blipFill>
        <p:spPr>
          <a:xfrm>
            <a:off x="4112816" y="3072208"/>
            <a:ext cx="1260000" cy="1053248"/>
          </a:xfrm>
          <a:prstGeom prst="rect">
            <a:avLst/>
          </a:prstGeom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E29BE2D1-90E6-425D-92F3-24DC2AE15724}"/>
              </a:ext>
            </a:extLst>
          </p:cNvPr>
          <p:cNvSpPr txBox="1"/>
          <p:nvPr/>
        </p:nvSpPr>
        <p:spPr>
          <a:xfrm>
            <a:off x="3841656" y="1476583"/>
            <a:ext cx="32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(c)</a:t>
            </a:r>
            <a:endParaRPr kumimoji="0" lang="ko-KR" altLang="en-US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7003F49-96C1-40FD-8C20-EF53D4907851}"/>
              </a:ext>
            </a:extLst>
          </p:cNvPr>
          <p:cNvSpPr txBox="1"/>
          <p:nvPr/>
        </p:nvSpPr>
        <p:spPr>
          <a:xfrm>
            <a:off x="3859643" y="1832151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191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0245B41-D101-4D05-A9F4-9F9295FA07E5}"/>
              </a:ext>
            </a:extLst>
          </p:cNvPr>
          <p:cNvSpPr txBox="1"/>
          <p:nvPr/>
        </p:nvSpPr>
        <p:spPr>
          <a:xfrm>
            <a:off x="3859643" y="1960715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97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7F91394-4894-439C-BC37-7E73FC1D9600}"/>
              </a:ext>
            </a:extLst>
          </p:cNvPr>
          <p:cNvSpPr txBox="1"/>
          <p:nvPr/>
        </p:nvSpPr>
        <p:spPr>
          <a:xfrm>
            <a:off x="3859643" y="2108035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64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9E947CB-D1C7-434D-A00A-02DD971C58F8}"/>
              </a:ext>
            </a:extLst>
          </p:cNvPr>
          <p:cNvSpPr txBox="1"/>
          <p:nvPr/>
        </p:nvSpPr>
        <p:spPr>
          <a:xfrm>
            <a:off x="3859643" y="2234641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51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8EDB368-92A6-4CBA-8EEB-355F76EB720A}"/>
              </a:ext>
            </a:extLst>
          </p:cNvPr>
          <p:cNvSpPr txBox="1"/>
          <p:nvPr/>
        </p:nvSpPr>
        <p:spPr>
          <a:xfrm>
            <a:off x="3859643" y="2377760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39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F9F783A-B1ED-429F-8125-25FBA0528D36}"/>
              </a:ext>
            </a:extLst>
          </p:cNvPr>
          <p:cNvSpPr txBox="1"/>
          <p:nvPr/>
        </p:nvSpPr>
        <p:spPr>
          <a:xfrm>
            <a:off x="3859643" y="2519870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28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98C0FAA-39DE-4DF9-B789-320789295214}"/>
              </a:ext>
            </a:extLst>
          </p:cNvPr>
          <p:cNvSpPr txBox="1"/>
          <p:nvPr/>
        </p:nvSpPr>
        <p:spPr>
          <a:xfrm>
            <a:off x="3861041" y="2690261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14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411217CD-7423-4327-86CF-CE65699785C8}"/>
              </a:ext>
            </a:extLst>
          </p:cNvPr>
          <p:cNvSpPr txBox="1"/>
          <p:nvPr/>
        </p:nvSpPr>
        <p:spPr>
          <a:xfrm>
            <a:off x="3946978" y="1637096"/>
            <a:ext cx="153484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 up2 1  2   3  4   5   6   7  8   9  10 </a:t>
            </a:r>
          </a:p>
        </p:txBody>
      </p:sp>
      <p:pic>
        <p:nvPicPr>
          <p:cNvPr id="104" name="Picture 103">
            <a:extLst>
              <a:ext uri="{FF2B5EF4-FFF2-40B4-BE49-F238E27FC236}">
                <a16:creationId xmlns:a16="http://schemas.microsoft.com/office/drawing/2014/main" id="{86115420-6E73-4289-A4BA-90503D4A448B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2557781" y="3072207"/>
            <a:ext cx="1260000" cy="1053248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5B1A6520-43B3-477A-B6F3-D7E3B451A6AD}"/>
              </a:ext>
            </a:extLst>
          </p:cNvPr>
          <p:cNvSpPr txBox="1"/>
          <p:nvPr/>
        </p:nvSpPr>
        <p:spPr>
          <a:xfrm>
            <a:off x="4886994" y="1412825"/>
            <a:ext cx="5186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Bottom</a:t>
            </a:r>
            <a:endParaRPr kumimoji="0" lang="ko-KR" altLang="en-US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EBD817DE-011D-4887-A5F8-9C8730901BA7}"/>
              </a:ext>
            </a:extLst>
          </p:cNvPr>
          <p:cNvSpPr txBox="1"/>
          <p:nvPr/>
        </p:nvSpPr>
        <p:spPr>
          <a:xfrm>
            <a:off x="2500124" y="1407838"/>
            <a:ext cx="6739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Top</a:t>
            </a:r>
            <a:endParaRPr kumimoji="0" lang="ko-KR" altLang="en-US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8" name="직각 삼각형 36">
            <a:extLst>
              <a:ext uri="{FF2B5EF4-FFF2-40B4-BE49-F238E27FC236}">
                <a16:creationId xmlns:a16="http://schemas.microsoft.com/office/drawing/2014/main" id="{A63854DD-F289-45FB-BEDD-51A0B9249032}"/>
              </a:ext>
            </a:extLst>
          </p:cNvPr>
          <p:cNvSpPr/>
          <p:nvPr/>
        </p:nvSpPr>
        <p:spPr>
          <a:xfrm flipH="1">
            <a:off x="2726509" y="1585196"/>
            <a:ext cx="1002015" cy="71643"/>
          </a:xfrm>
          <a:prstGeom prst="rtTriangl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33E05CFC-902B-4098-BC1C-E99C855C9C55}"/>
              </a:ext>
            </a:extLst>
          </p:cNvPr>
          <p:cNvSpPr txBox="1"/>
          <p:nvPr/>
        </p:nvSpPr>
        <p:spPr>
          <a:xfrm>
            <a:off x="2388998" y="1639714"/>
            <a:ext cx="153484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 up2 1  2   3  4   5   6   7  8   9  10 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7CB710A6-BBA5-415B-AC93-3271FEECAD75}"/>
              </a:ext>
            </a:extLst>
          </p:cNvPr>
          <p:cNvSpPr txBox="1"/>
          <p:nvPr/>
        </p:nvSpPr>
        <p:spPr>
          <a:xfrm>
            <a:off x="3329014" y="1407838"/>
            <a:ext cx="51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Bottom</a:t>
            </a:r>
            <a:endParaRPr kumimoji="0" lang="ko-KR" altLang="en-US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1" name="직각 삼각형 36">
            <a:extLst>
              <a:ext uri="{FF2B5EF4-FFF2-40B4-BE49-F238E27FC236}">
                <a16:creationId xmlns:a16="http://schemas.microsoft.com/office/drawing/2014/main" id="{4243DE5A-2B4C-42F6-83CD-C5BC72B1C88B}"/>
              </a:ext>
            </a:extLst>
          </p:cNvPr>
          <p:cNvSpPr/>
          <p:nvPr/>
        </p:nvSpPr>
        <p:spPr>
          <a:xfrm flipH="1">
            <a:off x="4282755" y="1590183"/>
            <a:ext cx="1002015" cy="71643"/>
          </a:xfrm>
          <a:prstGeom prst="rtTriangl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1B2A96-0656-4B56-BF56-E50077DE5658}"/>
              </a:ext>
            </a:extLst>
          </p:cNvPr>
          <p:cNvSpPr txBox="1"/>
          <p:nvPr/>
        </p:nvSpPr>
        <p:spPr>
          <a:xfrm>
            <a:off x="1049188" y="1416457"/>
            <a:ext cx="6739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Top</a:t>
            </a:r>
            <a:endParaRPr kumimoji="0" lang="ko-KR" altLang="en-US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2167E81D-0330-4AEB-832E-76A215C7AABD}"/>
              </a:ext>
            </a:extLst>
          </p:cNvPr>
          <p:cNvSpPr txBox="1"/>
          <p:nvPr/>
        </p:nvSpPr>
        <p:spPr>
          <a:xfrm>
            <a:off x="5444955" y="1480682"/>
            <a:ext cx="32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(d)</a:t>
            </a:r>
            <a:endParaRPr kumimoji="0" lang="ko-KR" altLang="en-US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D743B143-041D-41AF-94BE-5C5BC9D28099}"/>
              </a:ext>
            </a:extLst>
          </p:cNvPr>
          <p:cNvSpPr txBox="1"/>
          <p:nvPr/>
        </p:nvSpPr>
        <p:spPr>
          <a:xfrm>
            <a:off x="938062" y="1640728"/>
            <a:ext cx="153484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 up2 1  2   3  4   5   6   7  8   9  10 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335D17CD-EEB7-4F55-8219-AE680E7AC748}"/>
              </a:ext>
            </a:extLst>
          </p:cNvPr>
          <p:cNvSpPr txBox="1"/>
          <p:nvPr/>
        </p:nvSpPr>
        <p:spPr>
          <a:xfrm>
            <a:off x="1885698" y="1416457"/>
            <a:ext cx="5856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Bottom</a:t>
            </a:r>
            <a:endParaRPr kumimoji="0" lang="ko-KR" altLang="en-US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8" name="직각 삼각형 36">
            <a:extLst>
              <a:ext uri="{FF2B5EF4-FFF2-40B4-BE49-F238E27FC236}">
                <a16:creationId xmlns:a16="http://schemas.microsoft.com/office/drawing/2014/main" id="{244BB7DC-23F0-4F57-8DC2-41C26E39B4D2}"/>
              </a:ext>
            </a:extLst>
          </p:cNvPr>
          <p:cNvSpPr/>
          <p:nvPr/>
        </p:nvSpPr>
        <p:spPr>
          <a:xfrm flipH="1">
            <a:off x="1273839" y="1593815"/>
            <a:ext cx="1002015" cy="71643"/>
          </a:xfrm>
          <a:prstGeom prst="rtTriangl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864CDF08-15FA-472D-BFC1-C696F50B8FC8}"/>
              </a:ext>
            </a:extLst>
          </p:cNvPr>
          <p:cNvSpPr txBox="1"/>
          <p:nvPr/>
        </p:nvSpPr>
        <p:spPr>
          <a:xfrm>
            <a:off x="2295500" y="1884209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191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5A748439-4D76-4042-8016-10646706CD5C}"/>
              </a:ext>
            </a:extLst>
          </p:cNvPr>
          <p:cNvSpPr txBox="1"/>
          <p:nvPr/>
        </p:nvSpPr>
        <p:spPr>
          <a:xfrm>
            <a:off x="2295500" y="2012773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97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84DFDAB4-CD20-4C4A-B1C0-15353695A43F}"/>
              </a:ext>
            </a:extLst>
          </p:cNvPr>
          <p:cNvSpPr txBox="1"/>
          <p:nvPr/>
        </p:nvSpPr>
        <p:spPr>
          <a:xfrm>
            <a:off x="2295500" y="2160093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64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D6A3DB16-2951-4B99-B848-0902F0C575E2}"/>
              </a:ext>
            </a:extLst>
          </p:cNvPr>
          <p:cNvSpPr txBox="1"/>
          <p:nvPr/>
        </p:nvSpPr>
        <p:spPr>
          <a:xfrm>
            <a:off x="2295500" y="2286699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51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CCBDEACF-0B1C-4994-A946-B62A48585454}"/>
              </a:ext>
            </a:extLst>
          </p:cNvPr>
          <p:cNvSpPr txBox="1"/>
          <p:nvPr/>
        </p:nvSpPr>
        <p:spPr>
          <a:xfrm>
            <a:off x="2295500" y="2429818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39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8B92D6FC-ACA5-43AB-B6C2-49EDD705576E}"/>
              </a:ext>
            </a:extLst>
          </p:cNvPr>
          <p:cNvSpPr txBox="1"/>
          <p:nvPr/>
        </p:nvSpPr>
        <p:spPr>
          <a:xfrm>
            <a:off x="2295500" y="2571928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28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F0A9A9C8-91C5-458B-AFA2-5912CB67018A}"/>
              </a:ext>
            </a:extLst>
          </p:cNvPr>
          <p:cNvSpPr txBox="1"/>
          <p:nvPr/>
        </p:nvSpPr>
        <p:spPr>
          <a:xfrm>
            <a:off x="2296898" y="2742319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14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731BB744-7ACE-4398-A7C4-F941D9718332}"/>
              </a:ext>
            </a:extLst>
          </p:cNvPr>
          <p:cNvSpPr txBox="1"/>
          <p:nvPr/>
        </p:nvSpPr>
        <p:spPr>
          <a:xfrm>
            <a:off x="751730" y="1876444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191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636160BF-BC24-4EB2-B939-E711375D940F}"/>
              </a:ext>
            </a:extLst>
          </p:cNvPr>
          <p:cNvSpPr txBox="1"/>
          <p:nvPr/>
        </p:nvSpPr>
        <p:spPr>
          <a:xfrm>
            <a:off x="751730" y="2005008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97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7E8B2B71-C2A0-437A-A3F0-97BADDC76EED}"/>
              </a:ext>
            </a:extLst>
          </p:cNvPr>
          <p:cNvSpPr txBox="1"/>
          <p:nvPr/>
        </p:nvSpPr>
        <p:spPr>
          <a:xfrm>
            <a:off x="751730" y="2159948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64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6D117EEE-9C81-412B-AA8A-1E9D09DEB27A}"/>
              </a:ext>
            </a:extLst>
          </p:cNvPr>
          <p:cNvSpPr txBox="1"/>
          <p:nvPr/>
        </p:nvSpPr>
        <p:spPr>
          <a:xfrm>
            <a:off x="751730" y="2278934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51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273EC315-4EB4-4147-8A99-DF3AE177BAF4}"/>
              </a:ext>
            </a:extLst>
          </p:cNvPr>
          <p:cNvSpPr txBox="1"/>
          <p:nvPr/>
        </p:nvSpPr>
        <p:spPr>
          <a:xfrm>
            <a:off x="751730" y="2422053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39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65A9DBCA-2334-40C5-B7D8-F36FC7392A34}"/>
              </a:ext>
            </a:extLst>
          </p:cNvPr>
          <p:cNvSpPr txBox="1"/>
          <p:nvPr/>
        </p:nvSpPr>
        <p:spPr>
          <a:xfrm>
            <a:off x="751730" y="2548923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28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B089B07D-E419-4A10-AB12-D79A983B8E51}"/>
              </a:ext>
            </a:extLst>
          </p:cNvPr>
          <p:cNvSpPr txBox="1"/>
          <p:nvPr/>
        </p:nvSpPr>
        <p:spPr>
          <a:xfrm>
            <a:off x="753128" y="2719314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14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91EEA737-14C3-4DB6-B028-575D0379470A}"/>
              </a:ext>
            </a:extLst>
          </p:cNvPr>
          <p:cNvSpPr txBox="1"/>
          <p:nvPr/>
        </p:nvSpPr>
        <p:spPr>
          <a:xfrm>
            <a:off x="2275884" y="2881412"/>
            <a:ext cx="32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(f)</a:t>
            </a:r>
            <a:endParaRPr kumimoji="0" lang="ko-KR" altLang="en-US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1092EBC8-A6AA-41C0-9E07-EA1B2388B22C}"/>
              </a:ext>
            </a:extLst>
          </p:cNvPr>
          <p:cNvSpPr txBox="1"/>
          <p:nvPr/>
        </p:nvSpPr>
        <p:spPr>
          <a:xfrm>
            <a:off x="3926606" y="2881412"/>
            <a:ext cx="32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(g)</a:t>
            </a:r>
            <a:endParaRPr kumimoji="0" lang="ko-KR" altLang="en-US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2A68FA3-3571-4DBA-8DD6-983F75C98B90}"/>
              </a:ext>
            </a:extLst>
          </p:cNvPr>
          <p:cNvSpPr txBox="1"/>
          <p:nvPr/>
        </p:nvSpPr>
        <p:spPr>
          <a:xfrm>
            <a:off x="763506" y="2881860"/>
            <a:ext cx="32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(e)</a:t>
            </a:r>
            <a:endParaRPr kumimoji="0" lang="ko-KR" altLang="en-US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E4765B96-713C-4610-BEED-E20CED6D1F9A}"/>
              </a:ext>
            </a:extLst>
          </p:cNvPr>
          <p:cNvSpPr txBox="1"/>
          <p:nvPr/>
        </p:nvSpPr>
        <p:spPr>
          <a:xfrm>
            <a:off x="938025" y="2925615"/>
            <a:ext cx="147002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 up2 1  2   3  4   5   6   7  8   9  10 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B9B6CCEC-B188-47DE-A2B0-23F816D81C4A}"/>
              </a:ext>
            </a:extLst>
          </p:cNvPr>
          <p:cNvSpPr txBox="1"/>
          <p:nvPr/>
        </p:nvSpPr>
        <p:spPr>
          <a:xfrm>
            <a:off x="2481373" y="2934888"/>
            <a:ext cx="141684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 up2 1  2   3  4   5   6   7  8   9  10 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C6B96AD8-A1F4-4683-92DE-4DFC7C75007D}"/>
              </a:ext>
            </a:extLst>
          </p:cNvPr>
          <p:cNvSpPr txBox="1"/>
          <p:nvPr/>
        </p:nvSpPr>
        <p:spPr>
          <a:xfrm>
            <a:off x="4111968" y="2941331"/>
            <a:ext cx="153484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 up2 1  2   3  4   5   6   7  8   9  10 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AF593C76-CE7E-4ACA-9A0C-CE0F637CD527}"/>
              </a:ext>
            </a:extLst>
          </p:cNvPr>
          <p:cNvSpPr txBox="1"/>
          <p:nvPr/>
        </p:nvSpPr>
        <p:spPr>
          <a:xfrm>
            <a:off x="789162" y="3140946"/>
            <a:ext cx="288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191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9B71220-D704-4A05-ADE0-CE9E13F3D263}"/>
              </a:ext>
            </a:extLst>
          </p:cNvPr>
          <p:cNvSpPr txBox="1"/>
          <p:nvPr/>
        </p:nvSpPr>
        <p:spPr>
          <a:xfrm>
            <a:off x="789162" y="3269510"/>
            <a:ext cx="288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97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711DE7BA-6CE7-4CC1-B6BF-2744501E70DD}"/>
              </a:ext>
            </a:extLst>
          </p:cNvPr>
          <p:cNvSpPr txBox="1"/>
          <p:nvPr/>
        </p:nvSpPr>
        <p:spPr>
          <a:xfrm>
            <a:off x="789162" y="3424450"/>
            <a:ext cx="288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64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FFF6CC82-84E7-4CF0-8CDB-41F3F6ABB1FA}"/>
              </a:ext>
            </a:extLst>
          </p:cNvPr>
          <p:cNvSpPr txBox="1"/>
          <p:nvPr/>
        </p:nvSpPr>
        <p:spPr>
          <a:xfrm>
            <a:off x="789162" y="3543436"/>
            <a:ext cx="288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51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8D80C5A7-6FA1-4BBD-B7CE-C393E54DC62C}"/>
              </a:ext>
            </a:extLst>
          </p:cNvPr>
          <p:cNvSpPr txBox="1"/>
          <p:nvPr/>
        </p:nvSpPr>
        <p:spPr>
          <a:xfrm>
            <a:off x="789162" y="3686555"/>
            <a:ext cx="288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39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36F87EB0-8F32-4B40-ACF7-CF1DF4BAAD30}"/>
              </a:ext>
            </a:extLst>
          </p:cNvPr>
          <p:cNvSpPr txBox="1"/>
          <p:nvPr/>
        </p:nvSpPr>
        <p:spPr>
          <a:xfrm>
            <a:off x="789162" y="3813425"/>
            <a:ext cx="288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28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CA5065AE-A424-4619-A102-5AF0412B6BB6}"/>
              </a:ext>
            </a:extLst>
          </p:cNvPr>
          <p:cNvSpPr txBox="1"/>
          <p:nvPr/>
        </p:nvSpPr>
        <p:spPr>
          <a:xfrm>
            <a:off x="790560" y="3983816"/>
            <a:ext cx="288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14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AE0ACAA3-A52A-4945-89B7-A2A4BB3C3C55}"/>
              </a:ext>
            </a:extLst>
          </p:cNvPr>
          <p:cNvSpPr txBox="1"/>
          <p:nvPr/>
        </p:nvSpPr>
        <p:spPr>
          <a:xfrm>
            <a:off x="2309423" y="3161920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191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C6F7F251-4621-4069-A42F-02BC6B553DDE}"/>
              </a:ext>
            </a:extLst>
          </p:cNvPr>
          <p:cNvSpPr txBox="1"/>
          <p:nvPr/>
        </p:nvSpPr>
        <p:spPr>
          <a:xfrm>
            <a:off x="2309423" y="3290484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97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69788EF2-D021-4C19-A606-2741A590291A}"/>
              </a:ext>
            </a:extLst>
          </p:cNvPr>
          <p:cNvSpPr txBox="1"/>
          <p:nvPr/>
        </p:nvSpPr>
        <p:spPr>
          <a:xfrm>
            <a:off x="2309423" y="3445424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64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3C6409D6-7BAF-4496-8208-00AF213DD412}"/>
              </a:ext>
            </a:extLst>
          </p:cNvPr>
          <p:cNvSpPr txBox="1"/>
          <p:nvPr/>
        </p:nvSpPr>
        <p:spPr>
          <a:xfrm>
            <a:off x="2309423" y="3564410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51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F639C0E6-0CA8-4CD3-84C7-9BA695A013DD}"/>
              </a:ext>
            </a:extLst>
          </p:cNvPr>
          <p:cNvSpPr txBox="1"/>
          <p:nvPr/>
        </p:nvSpPr>
        <p:spPr>
          <a:xfrm>
            <a:off x="2309423" y="3707529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39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81968CE6-DCF9-42EF-82E0-90CFC14BF023}"/>
              </a:ext>
            </a:extLst>
          </p:cNvPr>
          <p:cNvSpPr txBox="1"/>
          <p:nvPr/>
        </p:nvSpPr>
        <p:spPr>
          <a:xfrm>
            <a:off x="2309423" y="3834399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28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513359B9-FAD7-48ED-B623-E95D54CC98A2}"/>
              </a:ext>
            </a:extLst>
          </p:cNvPr>
          <p:cNvSpPr txBox="1"/>
          <p:nvPr/>
        </p:nvSpPr>
        <p:spPr>
          <a:xfrm>
            <a:off x="2310821" y="4004790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14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75FE7E1-BE6B-4970-8C16-7381D662C586}"/>
              </a:ext>
            </a:extLst>
          </p:cNvPr>
          <p:cNvSpPr txBox="1"/>
          <p:nvPr/>
        </p:nvSpPr>
        <p:spPr>
          <a:xfrm>
            <a:off x="3857394" y="3163596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191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7582886-EEC8-4150-ADDD-45934232E877}"/>
              </a:ext>
            </a:extLst>
          </p:cNvPr>
          <p:cNvSpPr txBox="1"/>
          <p:nvPr/>
        </p:nvSpPr>
        <p:spPr>
          <a:xfrm>
            <a:off x="3857394" y="3277871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97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178F1286-6ED4-47BE-BD99-13361E3E3776}"/>
              </a:ext>
            </a:extLst>
          </p:cNvPr>
          <p:cNvSpPr txBox="1"/>
          <p:nvPr/>
        </p:nvSpPr>
        <p:spPr>
          <a:xfrm>
            <a:off x="3857394" y="3404233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64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D234B086-5822-4247-B508-8D8BD68A2510}"/>
              </a:ext>
            </a:extLst>
          </p:cNvPr>
          <p:cNvSpPr txBox="1"/>
          <p:nvPr/>
        </p:nvSpPr>
        <p:spPr>
          <a:xfrm>
            <a:off x="3857394" y="3523219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51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55DA0225-A773-4D9D-BE7A-9E4B42E5602B}"/>
              </a:ext>
            </a:extLst>
          </p:cNvPr>
          <p:cNvSpPr txBox="1"/>
          <p:nvPr/>
        </p:nvSpPr>
        <p:spPr>
          <a:xfrm>
            <a:off x="3857394" y="3666338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39</a:t>
            </a:r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608A28B3-59F7-4D34-BCA9-1A94B0714845}"/>
              </a:ext>
            </a:extLst>
          </p:cNvPr>
          <p:cNvSpPr txBox="1"/>
          <p:nvPr/>
        </p:nvSpPr>
        <p:spPr>
          <a:xfrm>
            <a:off x="3857394" y="3793208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28</a:t>
            </a: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872490C9-388D-487D-BADD-C27EDD9998E4}"/>
              </a:ext>
            </a:extLst>
          </p:cNvPr>
          <p:cNvSpPr txBox="1"/>
          <p:nvPr/>
        </p:nvSpPr>
        <p:spPr>
          <a:xfrm>
            <a:off x="3858792" y="3963599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14</a:t>
            </a:r>
          </a:p>
        </p:txBody>
      </p:sp>
      <p:pic>
        <p:nvPicPr>
          <p:cNvPr id="210" name="Picture 209" descr="A picture containing text, tableware&#10;&#10;Description automatically generated">
            <a:extLst>
              <a:ext uri="{FF2B5EF4-FFF2-40B4-BE49-F238E27FC236}">
                <a16:creationId xmlns:a16="http://schemas.microsoft.com/office/drawing/2014/main" id="{EF05206A-7D54-401A-B027-07975403960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14" t="18857" r="26368" b="7143"/>
          <a:stretch/>
        </p:blipFill>
        <p:spPr>
          <a:xfrm>
            <a:off x="5667850" y="3072207"/>
            <a:ext cx="1106966" cy="1053248"/>
          </a:xfrm>
          <a:prstGeom prst="rect">
            <a:avLst/>
          </a:prstGeom>
        </p:spPr>
      </p:pic>
      <p:sp>
        <p:nvSpPr>
          <p:cNvPr id="211" name="TextBox 210">
            <a:extLst>
              <a:ext uri="{FF2B5EF4-FFF2-40B4-BE49-F238E27FC236}">
                <a16:creationId xmlns:a16="http://schemas.microsoft.com/office/drawing/2014/main" id="{CCC78EB8-F32E-412A-BF85-D3267FB9C05B}"/>
              </a:ext>
            </a:extLst>
          </p:cNvPr>
          <p:cNvSpPr txBox="1"/>
          <p:nvPr/>
        </p:nvSpPr>
        <p:spPr>
          <a:xfrm>
            <a:off x="5588380" y="2936568"/>
            <a:ext cx="12599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5 2.5 1.3 0.6 0.3 M EMS B  S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23334312-EB38-4D3B-A2DD-3523E7CB205D}"/>
              </a:ext>
            </a:extLst>
          </p:cNvPr>
          <p:cNvSpPr txBox="1"/>
          <p:nvPr/>
        </p:nvSpPr>
        <p:spPr>
          <a:xfrm>
            <a:off x="5444955" y="2856763"/>
            <a:ext cx="32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(h)</a:t>
            </a:r>
            <a:endParaRPr kumimoji="0" lang="ko-KR" altLang="en-US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1D3CA2AB-CCB7-4E68-9E8A-5F8B6FBE3636}"/>
              </a:ext>
            </a:extLst>
          </p:cNvPr>
          <p:cNvSpPr txBox="1"/>
          <p:nvPr/>
        </p:nvSpPr>
        <p:spPr>
          <a:xfrm>
            <a:off x="5413193" y="3145902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191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33130580-7941-493F-90DE-2A94FC9412EE}"/>
              </a:ext>
            </a:extLst>
          </p:cNvPr>
          <p:cNvSpPr txBox="1"/>
          <p:nvPr/>
        </p:nvSpPr>
        <p:spPr>
          <a:xfrm>
            <a:off x="5413193" y="3264940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97</a:t>
            </a: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9A99653E-3B0C-4032-A7E2-6646C56B0903}"/>
              </a:ext>
            </a:extLst>
          </p:cNvPr>
          <p:cNvSpPr txBox="1"/>
          <p:nvPr/>
        </p:nvSpPr>
        <p:spPr>
          <a:xfrm>
            <a:off x="5413193" y="3424643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64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D0876747-7590-49A3-9A2F-39CA59296C09}"/>
              </a:ext>
            </a:extLst>
          </p:cNvPr>
          <p:cNvSpPr txBox="1"/>
          <p:nvPr/>
        </p:nvSpPr>
        <p:spPr>
          <a:xfrm>
            <a:off x="5413193" y="3562679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51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C99621F2-67B0-45FE-BB5F-4EBE4A039031}"/>
              </a:ext>
            </a:extLst>
          </p:cNvPr>
          <p:cNvSpPr txBox="1"/>
          <p:nvPr/>
        </p:nvSpPr>
        <p:spPr>
          <a:xfrm>
            <a:off x="5413193" y="3710559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39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3F47C5B8-A9B8-47D3-B94A-9B599E094D32}"/>
              </a:ext>
            </a:extLst>
          </p:cNvPr>
          <p:cNvSpPr txBox="1"/>
          <p:nvPr/>
        </p:nvSpPr>
        <p:spPr>
          <a:xfrm>
            <a:off x="5413193" y="3842196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28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BC163850-943C-4DE1-8F39-4BBEBACA0FFE}"/>
              </a:ext>
            </a:extLst>
          </p:cNvPr>
          <p:cNvSpPr txBox="1"/>
          <p:nvPr/>
        </p:nvSpPr>
        <p:spPr>
          <a:xfrm>
            <a:off x="5414591" y="3955431"/>
            <a:ext cx="3333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513675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9"/>
          <p:cNvGraphicFramePr>
            <a:graphicFrameLocks/>
          </p:cNvGraphicFramePr>
          <p:nvPr/>
        </p:nvGraphicFramePr>
        <p:xfrm>
          <a:off x="670169" y="4162827"/>
          <a:ext cx="2844000" cy="2547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20"/>
          <p:cNvGraphicFramePr>
            <a:graphicFrameLocks/>
          </p:cNvGraphicFramePr>
          <p:nvPr/>
        </p:nvGraphicFramePr>
        <p:xfrm>
          <a:off x="3855772" y="4152771"/>
          <a:ext cx="2844000" cy="254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Chart 9">
            <a:extLst>
              <a:ext uri="{FF2B5EF4-FFF2-40B4-BE49-F238E27FC236}">
                <a16:creationId xmlns:a16="http://schemas.microsoft.com/office/drawing/2014/main" id="{F7987EB6-4359-C14E-9540-6FBE3A1EDD88}"/>
              </a:ext>
            </a:extLst>
          </p:cNvPr>
          <p:cNvGraphicFramePr>
            <a:graphicFrameLocks/>
          </p:cNvGraphicFramePr>
          <p:nvPr/>
        </p:nvGraphicFramePr>
        <p:xfrm>
          <a:off x="651772" y="1858029"/>
          <a:ext cx="1800000" cy="20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Chart 11">
            <a:extLst>
              <a:ext uri="{FF2B5EF4-FFF2-40B4-BE49-F238E27FC236}">
                <a16:creationId xmlns:a16="http://schemas.microsoft.com/office/drawing/2014/main" id="{F7987EB6-4359-C14E-9540-6FBE3A1EDD88}"/>
              </a:ext>
            </a:extLst>
          </p:cNvPr>
          <p:cNvGraphicFramePr>
            <a:graphicFrameLocks/>
          </p:cNvGraphicFramePr>
          <p:nvPr/>
        </p:nvGraphicFramePr>
        <p:xfrm>
          <a:off x="4899772" y="1858029"/>
          <a:ext cx="1800000" cy="20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1772" y="1858029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(a)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74169" y="1855638"/>
            <a:ext cx="3032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(b)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99772" y="1855638"/>
            <a:ext cx="292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(c)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5666" y="851648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Supplementary Figure 4.</a:t>
            </a: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0169" y="6815876"/>
            <a:ext cx="604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Supplementary Figure 4</a:t>
            </a:r>
            <a:r>
              <a:rPr lang="en-US" sz="800" dirty="0"/>
              <a:t>. Determination of optimal in-house ELISA conditions (antigen coating concentration and serum dilution). Two positive and two negative serum samples previously determined with commercial CLIA kit were used in duplicates.  (a) S and (b) EMS  optimal concentration determined using serum samples from proved positive anti-SARS-CoV-2 IgG.; (c) Optimal dilutions of negative serum samples using S Ag coating ; Data are shown as absorbance values of the used serum samples, the bars refer to standard error. The presented absorbance values are average values with standard errors calculated from 2  negative serum and 2 positive serum; (d) Optimal S antigen and (e) EMS antigen concentration was determined; P/N ratio in (d and e) was calculated at the relation A(λ492nm)/A(λ492nm) positive/negative control.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5590" y="4162827"/>
            <a:ext cx="3032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(d)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47473" y="416015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(e)</a:t>
            </a:r>
          </a:p>
        </p:txBody>
      </p:sp>
      <p:graphicFrame>
        <p:nvGraphicFramePr>
          <p:cNvPr id="15" name="Chart 3">
            <a:extLst>
              <a:ext uri="{FF2B5EF4-FFF2-40B4-BE49-F238E27FC236}">
                <a16:creationId xmlns:a16="http://schemas.microsoft.com/office/drawing/2014/main" id="{095EC82B-B7B7-3246-80FC-FB9AC5036463}"/>
              </a:ext>
            </a:extLst>
          </p:cNvPr>
          <p:cNvGraphicFramePr>
            <a:graphicFrameLocks/>
          </p:cNvGraphicFramePr>
          <p:nvPr/>
        </p:nvGraphicFramePr>
        <p:xfrm>
          <a:off x="2775772" y="1858029"/>
          <a:ext cx="1800000" cy="20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4206662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02220" y="1042286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Supplementary Figure 5.</a:t>
            </a: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15" name="Picture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548"/>
                    </a14:imgEffect>
                    <a14:imgEffect>
                      <a14:saturation sat="107000"/>
                    </a14:imgEffect>
                  </a14:imgLayer>
                </a14:imgProps>
              </a:ext>
            </a:extLst>
          </a:blip>
          <a:srcRect l="-485" r="20861" b="12569"/>
          <a:stretch/>
        </p:blipFill>
        <p:spPr>
          <a:xfrm>
            <a:off x="2682084" y="2468854"/>
            <a:ext cx="1424940" cy="2851355"/>
          </a:xfrm>
          <a:prstGeom prst="rect">
            <a:avLst/>
          </a:prstGeom>
        </p:spPr>
      </p:pic>
      <p:cxnSp>
        <p:nvCxnSpPr>
          <p:cNvPr id="39" name="Straight Connector 7"/>
          <p:cNvCxnSpPr/>
          <p:nvPr/>
        </p:nvCxnSpPr>
        <p:spPr>
          <a:xfrm>
            <a:off x="2547291" y="373308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11"/>
          <p:cNvCxnSpPr/>
          <p:nvPr/>
        </p:nvCxnSpPr>
        <p:spPr>
          <a:xfrm>
            <a:off x="2475606" y="3163844"/>
            <a:ext cx="2064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021185" y="3049295"/>
            <a:ext cx="5261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bg-BG" sz="800" b="1" dirty="0">
                <a:solidFill>
                  <a:prstClr val="black"/>
                </a:solidFill>
              </a:rPr>
              <a:t>1</a:t>
            </a:r>
            <a:r>
              <a:rPr lang="en-US" sz="800" b="1" dirty="0">
                <a:solidFill>
                  <a:prstClr val="black"/>
                </a:solidFill>
              </a:rPr>
              <a:t>00</a:t>
            </a:r>
            <a:r>
              <a:rPr lang="bg-BG" sz="800" b="1" dirty="0">
                <a:solidFill>
                  <a:prstClr val="black"/>
                </a:solidFill>
              </a:rPr>
              <a:t> </a:t>
            </a:r>
            <a:r>
              <a:rPr lang="en-US" sz="800" b="1" dirty="0" err="1">
                <a:solidFill>
                  <a:prstClr val="black"/>
                </a:solidFill>
              </a:rPr>
              <a:t>kDa</a:t>
            </a:r>
            <a:endParaRPr lang="en-US" sz="800" b="1" dirty="0">
              <a:solidFill>
                <a:prstClr val="black"/>
              </a:solidFill>
            </a:endParaRPr>
          </a:p>
        </p:txBody>
      </p:sp>
      <p:cxnSp>
        <p:nvCxnSpPr>
          <p:cNvPr id="42" name="Straight Connector 14"/>
          <p:cNvCxnSpPr/>
          <p:nvPr/>
        </p:nvCxnSpPr>
        <p:spPr>
          <a:xfrm>
            <a:off x="2475606" y="3772418"/>
            <a:ext cx="2064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072481" y="3657871"/>
            <a:ext cx="4748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b="1" dirty="0">
                <a:solidFill>
                  <a:prstClr val="black"/>
                </a:solidFill>
              </a:rPr>
              <a:t>70</a:t>
            </a:r>
            <a:r>
              <a:rPr lang="bg-BG" sz="800" b="1" dirty="0">
                <a:solidFill>
                  <a:prstClr val="black"/>
                </a:solidFill>
              </a:rPr>
              <a:t> </a:t>
            </a:r>
            <a:r>
              <a:rPr lang="en-US" sz="800" b="1" dirty="0" err="1">
                <a:solidFill>
                  <a:prstClr val="black"/>
                </a:solidFill>
              </a:rPr>
              <a:t>kDa</a:t>
            </a:r>
            <a:endParaRPr lang="en-US" sz="800" b="1" dirty="0">
              <a:solidFill>
                <a:prstClr val="black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948283" y="5386299"/>
            <a:ext cx="288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kern="0" dirty="0">
                <a:solidFill>
                  <a:prstClr val="black"/>
                </a:solidFill>
              </a:rPr>
              <a:t>Supplementary Figure 5</a:t>
            </a:r>
            <a:r>
              <a:rPr lang="en-US" sz="800" kern="0" dirty="0">
                <a:solidFill>
                  <a:prstClr val="black"/>
                </a:solidFill>
              </a:rPr>
              <a:t>. Determination of binding of S to convalescent serum by the western blot. Lane 1, purified fraction #6 from empty vector infiltrated leaves; Lane 2, Crude extract from EV leaves; Lane 3, purified fraction #6 from S infiltrated leaves. Extracts were </a:t>
            </a:r>
            <a:r>
              <a:rPr lang="en-US" sz="800" kern="0" dirty="0" err="1">
                <a:solidFill>
                  <a:prstClr val="black"/>
                </a:solidFill>
              </a:rPr>
              <a:t>analysed</a:t>
            </a:r>
            <a:r>
              <a:rPr lang="en-US" sz="800" kern="0" dirty="0">
                <a:solidFill>
                  <a:prstClr val="black"/>
                </a:solidFill>
              </a:rPr>
              <a:t> by SDS-PAGE and the proteins  transferred onto a nitrocellulose membrane. A serum sample from a proven positive anti-SARS-CoV-2 IgG was used as primary antibody and binding was detected using goat F(ab')2 Anti-Human IgG - Fc (AP). Color was generated by using AP substrate (BCIP/NBT). The positions of protein size markers (</a:t>
            </a:r>
            <a:r>
              <a:rPr lang="en-GB" sz="800" kern="0" dirty="0">
                <a:solidFill>
                  <a:prstClr val="black"/>
                </a:solidFill>
              </a:rPr>
              <a:t>Spectra </a:t>
            </a:r>
            <a:r>
              <a:rPr lang="en-GB" sz="800" kern="0" dirty="0" err="1">
                <a:solidFill>
                  <a:prstClr val="black"/>
                </a:solidFill>
              </a:rPr>
              <a:t>multicolor</a:t>
            </a:r>
            <a:r>
              <a:rPr lang="en-GB" sz="800" kern="0" dirty="0">
                <a:solidFill>
                  <a:prstClr val="black"/>
                </a:solidFill>
              </a:rPr>
              <a:t> broad range protein ladder, </a:t>
            </a:r>
            <a:r>
              <a:rPr lang="en-GB" sz="800" kern="0" dirty="0" err="1">
                <a:solidFill>
                  <a:prstClr val="black"/>
                </a:solidFill>
              </a:rPr>
              <a:t>ThermoFisher</a:t>
            </a:r>
            <a:r>
              <a:rPr lang="en-GB" sz="800" kern="0" dirty="0">
                <a:solidFill>
                  <a:prstClr val="black"/>
                </a:solidFill>
              </a:rPr>
              <a:t> Scientific) run on a different part of the gel are indicated on the left.</a:t>
            </a:r>
            <a:endParaRPr lang="en-US" sz="800" kern="0" dirty="0">
              <a:solidFill>
                <a:prstClr val="black"/>
              </a:solidFill>
            </a:endParaRPr>
          </a:p>
        </p:txBody>
      </p:sp>
      <p:sp>
        <p:nvSpPr>
          <p:cNvPr id="45" name="Title 1"/>
          <p:cNvSpPr txBox="1">
            <a:spLocks/>
          </p:cNvSpPr>
          <p:nvPr/>
        </p:nvSpPr>
        <p:spPr>
          <a:xfrm>
            <a:off x="2744527" y="2253410"/>
            <a:ext cx="1287512" cy="215444"/>
          </a:xfrm>
          <a:prstGeom prst="rect">
            <a:avLst/>
          </a:prstGeom>
          <a:noFill/>
        </p:spPr>
        <p:txBody>
          <a:bodyPr vert="horz" lIns="18000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spc="-15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+mn-lt"/>
              </a:rPr>
              <a:t>1                                                                                                                                    2                                                                                                                     3      </a:t>
            </a:r>
            <a:endParaRPr lang="bg-BG" sz="800" dirty="0">
              <a:solidFill>
                <a:sysClr val="windowText" lastClr="000000">
                  <a:lumMod val="75000"/>
                  <a:lumOff val="25000"/>
                </a:sys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019593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993081F317534D99A7784F5BD1F69F" ma:contentTypeVersion="4" ma:contentTypeDescription="Create a new document." ma:contentTypeScope="" ma:versionID="c37ec775d391223b8fada4bbb023198d">
  <xsd:schema xmlns:xsd="http://www.w3.org/2001/XMLSchema" xmlns:xs="http://www.w3.org/2001/XMLSchema" xmlns:p="http://schemas.microsoft.com/office/2006/metadata/properties" xmlns:ns3="3054c8ad-1762-41cd-a939-36b9594fc798" targetNamespace="http://schemas.microsoft.com/office/2006/metadata/properties" ma:root="true" ma:fieldsID="eadeabb15a56655925422c5074ada0c8" ns3:_="">
    <xsd:import namespace="3054c8ad-1762-41cd-a939-36b9594fc79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54c8ad-1762-41cd-a939-36b9594fc7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44D2A9-CA22-4512-9A3E-BFFFEDEF1FDD}">
  <ds:schemaRefs>
    <ds:schemaRef ds:uri="http://purl.org/dc/elements/1.1/"/>
    <ds:schemaRef ds:uri="http://purl.org/dc/dcmitype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3054c8ad-1762-41cd-a939-36b9594fc798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ADE173BB-BD50-4B0C-981D-6191F2EA04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054c8ad-1762-41cd-a939-36b9594fc79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FCB79AB-FD19-4FF6-9D2C-7800C3613EE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18215</TotalTime>
  <Words>1124</Words>
  <Application>Microsoft Office PowerPoint</Application>
  <PresentationFormat>Custom</PresentationFormat>
  <Paragraphs>168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Lomonossoff (JIC)</dc:creator>
  <cp:lastModifiedBy>George Lomonossoff (JIC)</cp:lastModifiedBy>
  <cp:revision>109</cp:revision>
  <dcterms:created xsi:type="dcterms:W3CDTF">2021-09-10T14:36:59Z</dcterms:created>
  <dcterms:modified xsi:type="dcterms:W3CDTF">2022-03-18T14:43:02Z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0x0101005D993081F317534D99A7784F5BD1F69F</vt:lpwstr>
  </property>
</Properties>
</file>