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5" r:id="rId2"/>
    <p:sldId id="291" r:id="rId3"/>
    <p:sldId id="300" r:id="rId4"/>
    <p:sldId id="302" r:id="rId5"/>
    <p:sldId id="279" r:id="rId6"/>
    <p:sldId id="294" r:id="rId7"/>
    <p:sldId id="282" r:id="rId8"/>
    <p:sldId id="296" r:id="rId9"/>
    <p:sldId id="274" r:id="rId10"/>
  </p:sldIdLst>
  <p:sldSz cx="6858000" cy="9906000" type="A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o" initials="C" lastIdx="1" clrIdx="0"/>
  <p:cmAuthor id="2" name="Mawsheng Chern" initials="MC" lastIdx="2" clrIdx="1">
    <p:extLst>
      <p:ext uri="{19B8F6BF-5375-455C-9EA6-DF929625EA0E}">
        <p15:presenceInfo xmlns:p15="http://schemas.microsoft.com/office/powerpoint/2012/main" userId="Mawsheng Cher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BFB9BF"/>
    <a:srgbClr val="FF5050"/>
    <a:srgbClr val="FF6600"/>
    <a:srgbClr val="FF3300"/>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664" autoAdjust="0"/>
  </p:normalViewPr>
  <p:slideViewPr>
    <p:cSldViewPr snapToGrid="0">
      <p:cViewPr varScale="1">
        <p:scale>
          <a:sx n="76" d="100"/>
          <a:sy n="76" d="100"/>
        </p:scale>
        <p:origin x="1528" y="7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471488" y="527403"/>
            <a:ext cx="4350544" cy="839487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471488"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3471863"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hasCustomPrompt="1"/>
          </p:nvPr>
        </p:nvSpPr>
        <p:spPr>
          <a:xfrm>
            <a:off x="472381" y="3618442"/>
            <a:ext cx="2901255"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hasCustomPrompt="1"/>
          </p:nvPr>
        </p:nvSpPr>
        <p:spPr>
          <a:xfrm>
            <a:off x="3471863" y="3618442"/>
            <a:ext cx="2915543"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5A8F490B-B23E-4A7E-8A0B-D74F1A21D449}" type="datetimeFigureOut">
              <a:rPr lang="zh-CN" altLang="en-US" smtClean="0"/>
              <a:t>2021/7/2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D02117E-0D67-4C88-B96A-72BF48733D8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A8F490B-B23E-4A7E-8A0B-D74F1A21D449}" type="datetimeFigureOut">
              <a:rPr lang="zh-CN" altLang="en-US" smtClean="0"/>
              <a:t>2021/7/2</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D02117E-0D67-4C88-B96A-72BF48733D8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kegg.jp/keg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0876" y="6224708"/>
            <a:ext cx="6459638" cy="2123658"/>
          </a:xfrm>
          <a:prstGeom prst="rect">
            <a:avLst/>
          </a:prstGeom>
          <a:noFill/>
        </p:spPr>
        <p:txBody>
          <a:bodyPr wrap="square" rtlCol="0">
            <a:spAutoFit/>
          </a:bodyPr>
          <a:lstStyle/>
          <a:p>
            <a:pPr marL="0" lvl="1" algn="just"/>
            <a:r>
              <a:rPr lang="en-US" altLang="zh-CN" sz="1200" b="1" smtClean="0">
                <a:latin typeface="Arial" panose="020B0604020202020204" pitchFamily="34" charset="0"/>
                <a:cs typeface="Arial" panose="020B0604020202020204" pitchFamily="34" charset="0"/>
              </a:rPr>
              <a:t>Figure S1 </a:t>
            </a:r>
            <a:r>
              <a:rPr lang="en-US" altLang="zh-CN" sz="1200" dirty="0" smtClean="0">
                <a:latin typeface="Arial" panose="020B0604020202020204" pitchFamily="34" charset="0"/>
                <a:cs typeface="Arial" panose="020B0604020202020204" pitchFamily="34" charset="0"/>
              </a:rPr>
              <a:t>Quality </a:t>
            </a:r>
            <a:r>
              <a:rPr lang="en-US" altLang="zh-CN" sz="1200" dirty="0">
                <a:latin typeface="Arial" panose="020B0604020202020204" pitchFamily="34" charset="0"/>
                <a:cs typeface="Arial" panose="020B0604020202020204" pitchFamily="34" charset="0"/>
              </a:rPr>
              <a:t>control of microarray data. </a:t>
            </a:r>
            <a:r>
              <a:rPr lang="en-US" altLang="zh-CN" sz="1200" dirty="0" smtClean="0">
                <a:latin typeface="Arial" panose="020B0604020202020204" pitchFamily="34" charset="0"/>
                <a:cs typeface="Arial" panose="020B0604020202020204" pitchFamily="34" charset="0"/>
              </a:rPr>
              <a:t>(a) Cluster </a:t>
            </a:r>
            <a:r>
              <a:rPr lang="en-US" altLang="zh-CN" sz="1200" dirty="0">
                <a:latin typeface="Arial" panose="020B0604020202020204" pitchFamily="34" charset="0"/>
                <a:cs typeface="Arial" panose="020B0604020202020204" pitchFamily="34" charset="0"/>
              </a:rPr>
              <a:t>analysis of total expressed genes detected in all sequenced samples. Analytic data contain signal values of total expressed genes in eight sequenced samples. Hierarchical method was applied in this clustering analysis by the Cluster 3.0 software.</a:t>
            </a:r>
            <a:r>
              <a:rPr lang="en-US" altLang="zh-CN" sz="1200" b="1" dirty="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(b) Correlation </a:t>
            </a:r>
            <a:r>
              <a:rPr lang="en-US" altLang="zh-CN" sz="1200" dirty="0">
                <a:latin typeface="Arial" panose="020B0604020202020204" pitchFamily="34" charset="0"/>
                <a:cs typeface="Arial" panose="020B0604020202020204" pitchFamily="34" charset="0"/>
              </a:rPr>
              <a:t>of genes detected by microarray and by </a:t>
            </a:r>
            <a:r>
              <a:rPr lang="en-US" altLang="zh-CN" sz="1200" dirty="0" err="1">
                <a:latin typeface="Arial" panose="020B0604020202020204" pitchFamily="34" charset="0"/>
                <a:cs typeface="Arial" panose="020B0604020202020204" pitchFamily="34" charset="0"/>
              </a:rPr>
              <a:t>qRT-PCR</a:t>
            </a:r>
            <a:r>
              <a:rPr lang="en-US" altLang="zh-CN" sz="1200" dirty="0">
                <a:latin typeface="Arial" panose="020B0604020202020204" pitchFamily="34" charset="0"/>
                <a:cs typeface="Arial" panose="020B0604020202020204" pitchFamily="34" charset="0"/>
              </a:rPr>
              <a:t>. Ten differentially expressed genes (DEGs) identified by the microarray analysis were verified using qRT-PCR. </a:t>
            </a:r>
            <a:r>
              <a:rPr lang="en-US" altLang="zh-CN" sz="1200" dirty="0" smtClean="0">
                <a:latin typeface="Arial" panose="020B0604020202020204" pitchFamily="34" charset="0"/>
                <a:cs typeface="Arial" panose="020B0604020202020204" pitchFamily="34" charset="0"/>
              </a:rPr>
              <a:t>Values of each dot mapping on X- and Y- axis represent </a:t>
            </a:r>
            <a:r>
              <a:rPr lang="en-US" altLang="zh-CN" sz="1200" dirty="0">
                <a:latin typeface="Arial" panose="020B0604020202020204" pitchFamily="34" charset="0"/>
                <a:cs typeface="Arial" panose="020B0604020202020204" pitchFamily="34" charset="0"/>
              </a:rPr>
              <a:t>the relative expression level (Log</a:t>
            </a:r>
            <a:r>
              <a:rPr lang="en-US" altLang="zh-CN" sz="1200" baseline="-25000" dirty="0">
                <a:latin typeface="Arial" panose="020B0604020202020204" pitchFamily="34" charset="0"/>
                <a:cs typeface="Arial" panose="020B0604020202020204" pitchFamily="34" charset="0"/>
              </a:rPr>
              <a:t>2</a:t>
            </a:r>
            <a:r>
              <a:rPr lang="en-US" altLang="zh-CN" sz="1200" dirty="0">
                <a:latin typeface="Arial" panose="020B0604020202020204" pitchFamily="34" charset="0"/>
                <a:cs typeface="Arial" panose="020B0604020202020204" pitchFamily="34" charset="0"/>
              </a:rPr>
              <a:t>-Fold change) of a </a:t>
            </a:r>
            <a:r>
              <a:rPr lang="en-US" altLang="zh-CN" sz="1200" dirty="0" smtClean="0">
                <a:latin typeface="Arial" panose="020B0604020202020204" pitchFamily="34" charset="0"/>
                <a:cs typeface="Arial" panose="020B0604020202020204" pitchFamily="34" charset="0"/>
              </a:rPr>
              <a:t>gene in microarray and </a:t>
            </a:r>
            <a:r>
              <a:rPr lang="en-US" altLang="zh-CN" sz="1200" dirty="0" err="1" smtClean="0">
                <a:latin typeface="Arial" panose="020B0604020202020204" pitchFamily="34" charset="0"/>
                <a:cs typeface="Arial" panose="020B0604020202020204" pitchFamily="34" charset="0"/>
              </a:rPr>
              <a:t>qRT</a:t>
            </a:r>
            <a:r>
              <a:rPr lang="en-US" altLang="zh-CN" sz="1200" dirty="0" smtClean="0">
                <a:latin typeface="Arial" panose="020B0604020202020204" pitchFamily="34" charset="0"/>
                <a:cs typeface="Arial" panose="020B0604020202020204" pitchFamily="34" charset="0"/>
              </a:rPr>
              <a:t>-PCR, respectively. </a:t>
            </a:r>
            <a:r>
              <a:rPr lang="en-US" altLang="zh-CN" sz="1200" dirty="0">
                <a:latin typeface="Arial" panose="020B0604020202020204" pitchFamily="34" charset="0"/>
                <a:cs typeface="Arial" panose="020B0604020202020204" pitchFamily="34" charset="0"/>
              </a:rPr>
              <a:t>Fold change is expressed as the mean expression value of </a:t>
            </a:r>
            <a:r>
              <a:rPr lang="en-US" altLang="zh-CN" sz="1200" i="1" dirty="0">
                <a:latin typeface="Arial" panose="020B0604020202020204" pitchFamily="34" charset="0"/>
                <a:cs typeface="Arial" panose="020B0604020202020204" pitchFamily="34" charset="0"/>
              </a:rPr>
              <a:t>R. solani</a:t>
            </a:r>
            <a:r>
              <a:rPr lang="en-US" altLang="zh-CN" sz="1200" dirty="0">
                <a:latin typeface="Arial" panose="020B0604020202020204" pitchFamily="34" charset="0"/>
                <a:cs typeface="Arial" panose="020B0604020202020204" pitchFamily="34" charset="0"/>
              </a:rPr>
              <a:t>-infected relative to mock-infected in each variety at one time point from three independent experiments of microarray or qRT-PCR. The same RNA samples used for microarray analysis were used for </a:t>
            </a:r>
            <a:r>
              <a:rPr lang="en-US" altLang="zh-CN" sz="1200" err="1">
                <a:latin typeface="Arial" panose="020B0604020202020204" pitchFamily="34" charset="0"/>
                <a:cs typeface="Arial" panose="020B0604020202020204" pitchFamily="34" charset="0"/>
              </a:rPr>
              <a:t>qRT-PCR</a:t>
            </a:r>
            <a:r>
              <a:rPr lang="en-US" altLang="zh-CN" sz="1200">
                <a:latin typeface="Arial" panose="020B0604020202020204" pitchFamily="34" charset="0"/>
                <a:cs typeface="Arial" panose="020B0604020202020204" pitchFamily="34" charset="0"/>
              </a:rPr>
              <a:t> </a:t>
            </a:r>
            <a:r>
              <a:rPr lang="en-US" altLang="zh-CN" sz="1200" smtClean="0">
                <a:latin typeface="Arial" panose="020B0604020202020204" pitchFamily="34" charset="0"/>
                <a:cs typeface="Arial" panose="020B0604020202020204" pitchFamily="34" charset="0"/>
              </a:rPr>
              <a:t>analysis</a:t>
            </a:r>
            <a:endParaRPr lang="zh-CN" altLang="en-US" sz="1200"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37841" y="396417"/>
            <a:ext cx="4205697" cy="5907474"/>
          </a:xfrm>
          <a:prstGeom prst="rect">
            <a:avLst/>
          </a:prstGeom>
        </p:spPr>
      </p:pic>
    </p:spTree>
    <p:extLst>
      <p:ext uri="{BB962C8B-B14F-4D97-AF65-F5344CB8AC3E}">
        <p14:creationId xmlns:p14="http://schemas.microsoft.com/office/powerpoint/2010/main" val="1449807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480" y="711457"/>
            <a:ext cx="5891223" cy="5060694"/>
          </a:xfrm>
          <a:prstGeom prst="rect">
            <a:avLst/>
          </a:prstGeom>
        </p:spPr>
      </p:pic>
      <p:sp>
        <p:nvSpPr>
          <p:cNvPr id="2" name="矩形 1"/>
          <p:cNvSpPr/>
          <p:nvPr/>
        </p:nvSpPr>
        <p:spPr>
          <a:xfrm>
            <a:off x="225701" y="6115051"/>
            <a:ext cx="6240780" cy="646331"/>
          </a:xfrm>
          <a:prstGeom prst="rect">
            <a:avLst/>
          </a:prstGeom>
        </p:spPr>
        <p:txBody>
          <a:bodyPr wrap="square">
            <a:spAutoFit/>
          </a:bodyPr>
          <a:lstStyle/>
          <a:p>
            <a:pPr algn="just">
              <a:spcAft>
                <a:spcPts val="600"/>
              </a:spcAft>
            </a:pPr>
            <a:r>
              <a:rPr lang="en-US" altLang="zh-CN" sz="1200" b="1" kern="100" smtClean="0">
                <a:latin typeface="Arial" panose="020B0604020202020204" pitchFamily="34" charset="0"/>
                <a:cs typeface="Arial" panose="020B0604020202020204" pitchFamily="34" charset="0"/>
              </a:rPr>
              <a:t>Figure S2. </a:t>
            </a:r>
            <a:r>
              <a:rPr lang="en-US" altLang="zh-CN" sz="1200" kern="100" dirty="0">
                <a:latin typeface="Arial" panose="020B0604020202020204" pitchFamily="34" charset="0"/>
                <a:cs typeface="Arial" panose="020B0604020202020204" pitchFamily="34" charset="0"/>
              </a:rPr>
              <a:t>Functional categories of unique genes in each variety. </a:t>
            </a:r>
            <a:r>
              <a:rPr lang="en-US" altLang="zh-CN" sz="1200" kern="100" dirty="0" smtClean="0">
                <a:latin typeface="Arial" panose="020B0604020202020204" pitchFamily="34" charset="0"/>
                <a:cs typeface="Arial" panose="020B0604020202020204" pitchFamily="34" charset="0"/>
              </a:rPr>
              <a:t>Unique </a:t>
            </a:r>
            <a:r>
              <a:rPr lang="en-US" altLang="zh-CN" sz="1200" kern="100" dirty="0">
                <a:latin typeface="Arial" panose="020B0604020202020204" pitchFamily="34" charset="0"/>
                <a:cs typeface="Arial" panose="020B0604020202020204" pitchFamily="34" charset="0"/>
              </a:rPr>
              <a:t>DEGs in each variety mapped in GO terms associated with biological process at (</a:t>
            </a:r>
            <a:r>
              <a:rPr lang="en-US" altLang="zh-CN" sz="1200" kern="100" dirty="0" err="1">
                <a:latin typeface="Arial" panose="020B0604020202020204" pitchFamily="34" charset="0"/>
                <a:cs typeface="Arial" panose="020B0604020202020204" pitchFamily="34" charset="0"/>
              </a:rPr>
              <a:t>level_3</a:t>
            </a:r>
            <a:r>
              <a:rPr lang="en-US" altLang="zh-CN" sz="1200" kern="100" dirty="0">
                <a:latin typeface="Arial" panose="020B0604020202020204" pitchFamily="34" charset="0"/>
                <a:cs typeface="Arial" panose="020B0604020202020204" pitchFamily="34" charset="0"/>
              </a:rPr>
              <a:t>). DAVID website (https://</a:t>
            </a:r>
            <a:r>
              <a:rPr lang="en-US" altLang="zh-CN" sz="1200" kern="100" dirty="0" err="1">
                <a:latin typeface="Arial" panose="020B0604020202020204" pitchFamily="34" charset="0"/>
                <a:cs typeface="Arial" panose="020B0604020202020204" pitchFamily="34" charset="0"/>
              </a:rPr>
              <a:t>david.ncifcrf.gov</a:t>
            </a:r>
            <a:r>
              <a:rPr lang="en-US" altLang="zh-CN" sz="1200" kern="100" dirty="0">
                <a:latin typeface="Arial" panose="020B0604020202020204" pitchFamily="34" charset="0"/>
                <a:cs typeface="Arial" panose="020B0604020202020204" pitchFamily="34" charset="0"/>
              </a:rPr>
              <a:t>/) was used for gene annotation.</a:t>
            </a:r>
            <a:endParaRPr lang="zh-CN" altLang="zh-CN" sz="1050" kern="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7642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69868" y="4987670"/>
            <a:ext cx="6558441" cy="830997"/>
          </a:xfrm>
          <a:prstGeom prst="rect">
            <a:avLst/>
          </a:prstGeom>
          <a:noFill/>
        </p:spPr>
        <p:txBody>
          <a:bodyPr wrap="square" rtlCol="0">
            <a:spAutoFit/>
          </a:bodyPr>
          <a:lstStyle/>
          <a:p>
            <a:pPr algn="just"/>
            <a:r>
              <a:rPr lang="en-US" altLang="zh-CN" sz="1200" b="1" smtClean="0">
                <a:latin typeface="Arial" panose="020B0604020202020204" pitchFamily="34" charset="0"/>
                <a:cs typeface="Arial" panose="020B0604020202020204" pitchFamily="34" charset="0"/>
              </a:rPr>
              <a:t>Figure S3 </a:t>
            </a:r>
            <a:r>
              <a:rPr lang="en-US" altLang="zh-CN" sz="1200" dirty="0">
                <a:latin typeface="Arial" panose="020B0604020202020204" pitchFamily="34" charset="0"/>
                <a:cs typeface="Arial" panose="020B0604020202020204" pitchFamily="34" charset="0"/>
              </a:rPr>
              <a:t>P</a:t>
            </a:r>
            <a:r>
              <a:rPr lang="en-US" altLang="zh-CN" sz="1200" dirty="0" smtClean="0">
                <a:latin typeface="Arial" panose="020B0604020202020204" pitchFamily="34" charset="0"/>
                <a:cs typeface="Arial" panose="020B0604020202020204" pitchFamily="34" charset="0"/>
              </a:rPr>
              <a:t>hotosynthesis-related </a:t>
            </a:r>
            <a:r>
              <a:rPr lang="en-US" altLang="zh-CN" sz="1200" dirty="0">
                <a:latin typeface="Arial" panose="020B0604020202020204" pitchFamily="34" charset="0"/>
                <a:cs typeface="Arial" panose="020B0604020202020204" pitchFamily="34" charset="0"/>
              </a:rPr>
              <a:t>genes </a:t>
            </a:r>
            <a:r>
              <a:rPr lang="en-US" altLang="zh-CN" sz="1200" dirty="0" smtClean="0">
                <a:latin typeface="Arial" panose="020B0604020202020204" pitchFamily="34" charset="0"/>
                <a:cs typeface="Arial" panose="020B0604020202020204" pitchFamily="34" charset="0"/>
              </a:rPr>
              <a:t>were responsive </a:t>
            </a:r>
            <a:r>
              <a:rPr lang="en-US" altLang="zh-CN" sz="1200" dirty="0">
                <a:latin typeface="Arial" panose="020B0604020202020204" pitchFamily="34" charset="0"/>
                <a:cs typeface="Arial" panose="020B0604020202020204" pitchFamily="34" charset="0"/>
              </a:rPr>
              <a:t>to </a:t>
            </a:r>
            <a:r>
              <a:rPr lang="en-US" altLang="zh-CN" sz="1200" i="1" dirty="0">
                <a:latin typeface="Arial" panose="020B0604020202020204" pitchFamily="34" charset="0"/>
                <a:cs typeface="Arial" panose="020B0604020202020204" pitchFamily="34" charset="0"/>
              </a:rPr>
              <a:t>R. solani</a:t>
            </a:r>
            <a:r>
              <a:rPr lang="en-US" altLang="zh-CN" sz="1200" dirty="0">
                <a:latin typeface="Arial" panose="020B0604020202020204" pitchFamily="34" charset="0"/>
                <a:cs typeface="Arial" panose="020B0604020202020204" pitchFamily="34" charset="0"/>
              </a:rPr>
              <a:t>. The scale bars display the Log</a:t>
            </a:r>
            <a:r>
              <a:rPr lang="en-US" altLang="zh-CN" sz="1200" baseline="-25000" dirty="0">
                <a:latin typeface="Arial" panose="020B0604020202020204" pitchFamily="34" charset="0"/>
                <a:cs typeface="Arial" panose="020B0604020202020204" pitchFamily="34" charset="0"/>
              </a:rPr>
              <a:t>2</a:t>
            </a:r>
            <a:r>
              <a:rPr lang="en-US" altLang="zh-CN" sz="1200" dirty="0">
                <a:latin typeface="Arial" panose="020B0604020202020204" pitchFamily="34" charset="0"/>
                <a:cs typeface="Arial" panose="020B0604020202020204" pitchFamily="34" charset="0"/>
              </a:rPr>
              <a:t>-Fold change, shown in red when &gt;0.75, in blue when &lt;-0.75, and in white when -0.75 ~ 0.75. The DAVID (https://david.ncifcrf.gov/) and KEGG (</a:t>
            </a:r>
            <a:r>
              <a:rPr lang="en-US" altLang="zh-CN" sz="1200" dirty="0">
                <a:latin typeface="Arial" panose="020B0604020202020204" pitchFamily="34" charset="0"/>
                <a:cs typeface="Arial" panose="020B0604020202020204" pitchFamily="34" charset="0"/>
                <a:hlinkClick r:id="rId2"/>
              </a:rPr>
              <a:t>https://www.kegg.jp/ kegg/</a:t>
            </a:r>
            <a:r>
              <a:rPr lang="en-US" altLang="zh-CN" sz="1200" dirty="0">
                <a:latin typeface="Arial" panose="020B0604020202020204" pitchFamily="34" charset="0"/>
                <a:cs typeface="Arial" panose="020B0604020202020204" pitchFamily="34" charset="0"/>
              </a:rPr>
              <a:t>tool/) websites were used for gene annotation.</a:t>
            </a:r>
            <a:endParaRPr lang="zh-CN" altLang="en-US" sz="1200" dirty="0"/>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108" y="500170"/>
            <a:ext cx="6187078" cy="3958813"/>
          </a:xfrm>
          <a:prstGeom prst="rect">
            <a:avLst/>
          </a:prstGeom>
        </p:spPr>
      </p:pic>
    </p:spTree>
    <p:extLst>
      <p:ext uri="{BB962C8B-B14F-4D97-AF65-F5344CB8AC3E}">
        <p14:creationId xmlns:p14="http://schemas.microsoft.com/office/powerpoint/2010/main" val="795965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6533" y="7414089"/>
            <a:ext cx="6284685" cy="1600438"/>
          </a:xfrm>
          <a:prstGeom prst="rect">
            <a:avLst/>
          </a:prstGeom>
          <a:noFill/>
        </p:spPr>
        <p:txBody>
          <a:bodyPr wrap="square" rtlCol="0">
            <a:spAutoFit/>
          </a:bodyPr>
          <a:lstStyle/>
          <a:p>
            <a:pPr algn="just"/>
            <a:r>
              <a:rPr lang="en-US" altLang="zh-CN" sz="1400" b="1" smtClean="0">
                <a:latin typeface="Arial" panose="020B0604020202020204" pitchFamily="34" charset="0"/>
                <a:cs typeface="Arial" panose="020B0604020202020204" pitchFamily="34" charset="0"/>
              </a:rPr>
              <a:t>Figure S4 Difference between YSBR1 and Lemont exists in chorophyll content, rather than chloroplast structure. </a:t>
            </a:r>
            <a:r>
              <a:rPr lang="en-US" altLang="zh-CN" sz="1400" smtClean="0">
                <a:latin typeface="Arial" panose="020B0604020202020204" pitchFamily="34" charset="0"/>
                <a:cs typeface="Arial" panose="020B0604020202020204" pitchFamily="34" charset="0"/>
              </a:rPr>
              <a:t>(a) Chlorophyll (a and b</a:t>
            </a:r>
            <a:r>
              <a:rPr lang="zh-CN" altLang="en-US" sz="1400" smtClean="0">
                <a:latin typeface="Arial" panose="020B0604020202020204" pitchFamily="34" charset="0"/>
                <a:cs typeface="Arial" panose="020B0604020202020204" pitchFamily="34" charset="0"/>
              </a:rPr>
              <a:t>）</a:t>
            </a:r>
            <a:r>
              <a:rPr lang="en-US" altLang="zh-CN" sz="1400" smtClean="0">
                <a:latin typeface="Arial" panose="020B0604020202020204" pitchFamily="34" charset="0"/>
                <a:cs typeface="Arial" panose="020B0604020202020204" pitchFamily="34" charset="0"/>
              </a:rPr>
              <a:t>contents of YSBR1 and Lemont plants in leaf and sheath tissues at later tillering and heading stages, respectively. (b) Transmission electron micrographs (TEM) showings chloroplast structures of mesophyll cells in YSBR1 and Lemont. For each variety, 8-week old rice plants were used for TEM analysis</a:t>
            </a:r>
            <a:r>
              <a:rPr lang="en-US" altLang="zh-CN" sz="1400">
                <a:latin typeface="Arial" panose="020B0604020202020204" pitchFamily="34" charset="0"/>
                <a:cs typeface="Arial" panose="020B0604020202020204" pitchFamily="34" charset="0"/>
              </a:rPr>
              <a:t>. </a:t>
            </a:r>
            <a:r>
              <a:rPr lang="en-US" altLang="zh-CN" sz="1400" smtClean="0">
                <a:latin typeface="Arial" panose="020B0604020202020204" pitchFamily="34" charset="0"/>
                <a:cs typeface="Arial" panose="020B0604020202020204" pitchFamily="34" charset="0"/>
              </a:rPr>
              <a:t>Cp, chloroplast; scale bar, 1 μm. </a:t>
            </a:r>
            <a:endParaRPr lang="zh-CN" altLang="en-US" sz="1400">
              <a:latin typeface="Arial" panose="020B0604020202020204" pitchFamily="34" charset="0"/>
              <a:cs typeface="Arial" panose="020B0604020202020204" pitchFamily="34" charset="0"/>
            </a:endParaRPr>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29943" y="811803"/>
            <a:ext cx="4757867" cy="6161652"/>
          </a:xfrm>
        </p:spPr>
      </p:pic>
    </p:spTree>
    <p:extLst>
      <p:ext uri="{BB962C8B-B14F-4D97-AF65-F5344CB8AC3E}">
        <p14:creationId xmlns:p14="http://schemas.microsoft.com/office/powerpoint/2010/main" val="1144948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47027" y="7136011"/>
            <a:ext cx="6388975" cy="2769989"/>
          </a:xfrm>
          <a:prstGeom prst="rect">
            <a:avLst/>
          </a:prstGeom>
        </p:spPr>
        <p:txBody>
          <a:bodyPr wrap="square">
            <a:spAutoFit/>
          </a:bodyPr>
          <a:lstStyle/>
          <a:p>
            <a:pPr algn="just"/>
            <a:r>
              <a:rPr lang="en-US" altLang="zh-CN" sz="1200" b="1" smtClean="0">
                <a:latin typeface="Arial" panose="020B0604020202020204" pitchFamily="34" charset="0"/>
                <a:cs typeface="Arial" panose="020B0604020202020204" pitchFamily="34" charset="0"/>
              </a:rPr>
              <a:t>Figure S5 </a:t>
            </a:r>
            <a:r>
              <a:rPr lang="en-US" altLang="zh-CN" sz="1200" dirty="0">
                <a:latin typeface="Arial" panose="020B0604020202020204" pitchFamily="34" charset="0"/>
                <a:cs typeface="Arial" panose="020B0604020202020204" pitchFamily="34" charset="0"/>
              </a:rPr>
              <a:t>Phenotypic characterization of green-yellow leaf mutants in rice and maize. </a:t>
            </a:r>
            <a:r>
              <a:rPr lang="en-US" altLang="zh-CN" sz="1200" dirty="0" smtClean="0">
                <a:latin typeface="Arial" panose="020B0604020202020204" pitchFamily="34" charset="0"/>
                <a:cs typeface="Arial" panose="020B0604020202020204" pitchFamily="34" charset="0"/>
              </a:rPr>
              <a:t>(a-c) </a:t>
            </a:r>
            <a:r>
              <a:rPr lang="en-US" altLang="zh-CN" sz="1200" dirty="0">
                <a:latin typeface="Arial" panose="020B0604020202020204" pitchFamily="34" charset="0"/>
                <a:cs typeface="Arial" panose="020B0604020202020204" pitchFamily="34" charset="0"/>
              </a:rPr>
              <a:t>Phenotypes of wild type (</a:t>
            </a:r>
            <a:r>
              <a:rPr lang="en-US" altLang="zh-CN" sz="1200" dirty="0" err="1">
                <a:latin typeface="Arial" panose="020B0604020202020204" pitchFamily="34" charset="0"/>
                <a:cs typeface="Arial" panose="020B0604020202020204" pitchFamily="34" charset="0"/>
              </a:rPr>
              <a:t>SH498</a:t>
            </a:r>
            <a:r>
              <a:rPr lang="en-US" altLang="zh-CN" sz="1200" dirty="0">
                <a:latin typeface="Arial" panose="020B0604020202020204" pitchFamily="34" charset="0"/>
                <a:cs typeface="Arial" panose="020B0604020202020204" pitchFamily="34" charset="0"/>
              </a:rPr>
              <a:t> or 9311) and three yellow-green leaf mutants </a:t>
            </a:r>
            <a:r>
              <a:rPr lang="en-US" altLang="zh-CN" sz="1200" i="1" dirty="0" err="1" smtClean="0">
                <a:latin typeface="Arial" panose="020B0604020202020204" pitchFamily="34" charset="0"/>
                <a:cs typeface="Arial" panose="020B0604020202020204" pitchFamily="34" charset="0"/>
              </a:rPr>
              <a:t>ygl8</a:t>
            </a:r>
            <a:r>
              <a:rPr lang="en-US" altLang="zh-CN" sz="1200" i="1" dirty="0" smtClean="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dvr</a:t>
            </a:r>
            <a:r>
              <a:rPr lang="en-US" altLang="zh-CN" sz="1200" i="1" dirty="0" smtClean="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and </a:t>
            </a:r>
            <a:r>
              <a:rPr lang="en-US" altLang="zh-CN" sz="1200" i="1" dirty="0" err="1" smtClean="0">
                <a:latin typeface="Arial" panose="020B0604020202020204" pitchFamily="34" charset="0"/>
                <a:cs typeface="Arial" panose="020B0604020202020204" pitchFamily="34" charset="0"/>
              </a:rPr>
              <a:t>cao1</a:t>
            </a:r>
            <a:r>
              <a:rPr lang="en-US" altLang="zh-CN" sz="1200" dirty="0" smtClean="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3-week old seedlings were photographed </a:t>
            </a:r>
            <a:r>
              <a:rPr lang="en-US" altLang="zh-CN" sz="1200" dirty="0" smtClean="0">
                <a:latin typeface="Arial" panose="020B0604020202020204" pitchFamily="34" charset="0"/>
                <a:cs typeface="Arial" panose="020B0604020202020204" pitchFamily="34" charset="0"/>
              </a:rPr>
              <a:t>(</a:t>
            </a:r>
            <a:r>
              <a:rPr lang="en-US" altLang="zh-CN" sz="1200" dirty="0">
                <a:latin typeface="Arial" panose="020B0604020202020204" pitchFamily="34" charset="0"/>
                <a:cs typeface="Arial" panose="020B0604020202020204" pitchFamily="34" charset="0"/>
              </a:rPr>
              <a:t>a</a:t>
            </a:r>
            <a:r>
              <a:rPr lang="en-US" altLang="zh-CN" sz="1200" dirty="0" smtClean="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and used for chlorophyll assay </a:t>
            </a:r>
            <a:r>
              <a:rPr lang="en-US" altLang="zh-CN" sz="1200" dirty="0" smtClean="0">
                <a:latin typeface="Arial" panose="020B0604020202020204" pitchFamily="34" charset="0"/>
                <a:cs typeface="Arial" panose="020B0604020202020204" pitchFamily="34" charset="0"/>
              </a:rPr>
              <a:t>(b). </a:t>
            </a:r>
            <a:r>
              <a:rPr lang="en-US" altLang="zh-CN" sz="1200" dirty="0">
                <a:latin typeface="Arial" panose="020B0604020202020204" pitchFamily="34" charset="0"/>
                <a:cs typeface="Arial" panose="020B0604020202020204" pitchFamily="34" charset="0"/>
              </a:rPr>
              <a:t>Contents of chlorophyll a (</a:t>
            </a:r>
            <a:r>
              <a:rPr lang="en-US" altLang="zh-CN" sz="1200" dirty="0" err="1">
                <a:latin typeface="Arial" panose="020B0604020202020204" pitchFamily="34" charset="0"/>
                <a:cs typeface="Arial" panose="020B0604020202020204" pitchFamily="34" charset="0"/>
              </a:rPr>
              <a:t>Chl</a:t>
            </a:r>
            <a:r>
              <a:rPr lang="en-US" altLang="zh-CN" sz="1200" dirty="0">
                <a:latin typeface="Arial" panose="020B0604020202020204" pitchFamily="34" charset="0"/>
                <a:cs typeface="Arial" panose="020B0604020202020204" pitchFamily="34" charset="0"/>
              </a:rPr>
              <a:t> a) and b (</a:t>
            </a:r>
            <a:r>
              <a:rPr lang="en-US" altLang="zh-CN" sz="1200" dirty="0" err="1">
                <a:latin typeface="Arial" panose="020B0604020202020204" pitchFamily="34" charset="0"/>
                <a:cs typeface="Arial" panose="020B0604020202020204" pitchFamily="34" charset="0"/>
              </a:rPr>
              <a:t>Chl</a:t>
            </a:r>
            <a:r>
              <a:rPr lang="en-US" altLang="zh-CN" sz="1200" dirty="0">
                <a:latin typeface="Arial" panose="020B0604020202020204" pitchFamily="34" charset="0"/>
                <a:cs typeface="Arial" panose="020B0604020202020204" pitchFamily="34" charset="0"/>
              </a:rPr>
              <a:t> b) in wild type and mutants were measured. Data are presented as </a:t>
            </a:r>
            <a:r>
              <a:rPr lang="en-US" altLang="zh-CN" sz="1200" dirty="0" err="1">
                <a:latin typeface="Arial" panose="020B0604020202020204" pitchFamily="34" charset="0"/>
                <a:cs typeface="Arial" panose="020B0604020202020204" pitchFamily="34" charset="0"/>
              </a:rPr>
              <a:t>mean±s.d</a:t>
            </a:r>
            <a:r>
              <a:rPr lang="en-US" altLang="zh-CN" sz="1200" dirty="0">
                <a:latin typeface="Arial" panose="020B0604020202020204" pitchFamily="34" charset="0"/>
                <a:cs typeface="Arial" panose="020B0604020202020204" pitchFamily="34" charset="0"/>
              </a:rPr>
              <a:t>., n=5. **, P&lt;0.01 using Student’s </a:t>
            </a:r>
            <a:r>
              <a:rPr lang="en-US" altLang="zh-CN" sz="1200" i="1" dirty="0">
                <a:latin typeface="Arial" panose="020B0604020202020204" pitchFamily="34" charset="0"/>
                <a:cs typeface="Arial" panose="020B0604020202020204" pitchFamily="34" charset="0"/>
              </a:rPr>
              <a:t>t</a:t>
            </a:r>
            <a:r>
              <a:rPr lang="en-US" altLang="zh-CN" sz="1200" dirty="0">
                <a:latin typeface="Arial" panose="020B0604020202020204" pitchFamily="34" charset="0"/>
                <a:cs typeface="Arial" panose="020B0604020202020204" pitchFamily="34" charset="0"/>
              </a:rPr>
              <a:t>-test. One single-nucleotide mutation occurred in </a:t>
            </a:r>
            <a:r>
              <a:rPr lang="en-US" altLang="zh-CN" sz="1200" i="1" dirty="0" err="1">
                <a:latin typeface="Arial" panose="020B0604020202020204" pitchFamily="34" charset="0"/>
                <a:cs typeface="Arial" panose="020B0604020202020204" pitchFamily="34" charset="0"/>
              </a:rPr>
              <a:t>ygl8</a:t>
            </a:r>
            <a:r>
              <a:rPr lang="en-US" altLang="zh-CN" sz="1200" i="1" dirty="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a:t>
            </a:r>
            <a:r>
              <a:rPr lang="en-US" altLang="zh-CN" sz="1200" b="1" dirty="0" smtClean="0">
                <a:latin typeface="Arial" panose="020B0604020202020204" pitchFamily="34" charset="0"/>
                <a:cs typeface="Arial" panose="020B0604020202020204" pitchFamily="34" charset="0"/>
              </a:rPr>
              <a:t>c</a:t>
            </a:r>
            <a:r>
              <a:rPr lang="en-US" altLang="zh-CN" sz="1200" dirty="0" smtClean="0">
                <a:latin typeface="Arial" panose="020B0604020202020204" pitchFamily="34" charset="0"/>
                <a:cs typeface="Arial" panose="020B0604020202020204" pitchFamily="34" charset="0"/>
              </a:rPr>
              <a:t>, left) </a:t>
            </a:r>
            <a:r>
              <a:rPr lang="en-US" altLang="zh-CN" sz="1200" dirty="0">
                <a:latin typeface="Arial" panose="020B0604020202020204" pitchFamily="34" charset="0"/>
                <a:cs typeface="Arial" panose="020B0604020202020204" pitchFamily="34" charset="0"/>
              </a:rPr>
              <a:t>and </a:t>
            </a:r>
            <a:r>
              <a:rPr lang="en-US" altLang="zh-CN" sz="1200" i="1" dirty="0" err="1">
                <a:latin typeface="Arial" panose="020B0604020202020204" pitchFamily="34" charset="0"/>
                <a:cs typeface="Arial" panose="020B0604020202020204" pitchFamily="34" charset="0"/>
              </a:rPr>
              <a:t>dvr</a:t>
            </a:r>
            <a:r>
              <a:rPr lang="en-US" altLang="zh-CN" sz="1200" i="1" dirty="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a:t>
            </a:r>
            <a:r>
              <a:rPr lang="en-US" altLang="zh-CN" sz="1200" b="1" dirty="0">
                <a:latin typeface="Arial" panose="020B0604020202020204" pitchFamily="34" charset="0"/>
                <a:cs typeface="Arial" panose="020B0604020202020204" pitchFamily="34" charset="0"/>
              </a:rPr>
              <a:t>c</a:t>
            </a:r>
            <a:r>
              <a:rPr lang="en-US" altLang="zh-CN" sz="1200" dirty="0" smtClean="0">
                <a:latin typeface="Arial" panose="020B0604020202020204" pitchFamily="34" charset="0"/>
                <a:cs typeface="Arial" panose="020B0604020202020204" pitchFamily="34" charset="0"/>
              </a:rPr>
              <a:t>, medium) </a:t>
            </a:r>
            <a:r>
              <a:rPr lang="en-US" altLang="zh-CN" sz="1200" dirty="0">
                <a:latin typeface="Arial" panose="020B0604020202020204" pitchFamily="34" charset="0"/>
                <a:cs typeface="Arial" panose="020B0604020202020204" pitchFamily="34" charset="0"/>
              </a:rPr>
              <a:t>genes, resulting in an amino acid change, respectively. A 5-bp deletion occurred in the </a:t>
            </a:r>
            <a:r>
              <a:rPr lang="en-US" altLang="zh-CN" sz="1200" i="1" dirty="0">
                <a:latin typeface="Arial" panose="020B0604020202020204" pitchFamily="34" charset="0"/>
                <a:cs typeface="Arial" panose="020B0604020202020204" pitchFamily="34" charset="0"/>
              </a:rPr>
              <a:t>cao1 </a:t>
            </a:r>
            <a:r>
              <a:rPr lang="en-US" altLang="zh-CN" sz="1200" dirty="0">
                <a:latin typeface="Arial" panose="020B0604020202020204" pitchFamily="34" charset="0"/>
                <a:cs typeface="Arial" panose="020B0604020202020204" pitchFamily="34" charset="0"/>
              </a:rPr>
              <a:t>gene (c, right), resulting in a frame shift generating a premature stop codon.</a:t>
            </a:r>
            <a:r>
              <a:rPr lang="en-US" altLang="zh-CN" sz="1200" b="1" dirty="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(d) </a:t>
            </a:r>
            <a:r>
              <a:rPr lang="en-US" altLang="zh-CN" sz="1200" dirty="0">
                <a:latin typeface="Arial" panose="020B0604020202020204" pitchFamily="34" charset="0"/>
                <a:cs typeface="Arial" panose="020B0604020202020204" pitchFamily="34" charset="0"/>
              </a:rPr>
              <a:t>Phenotypes of wild type (Lx7226) and yellow-green leaf maize mutant</a:t>
            </a:r>
            <a:r>
              <a:rPr lang="en-US" altLang="zh-CN" sz="1200" i="1" dirty="0">
                <a:latin typeface="Arial" panose="020B0604020202020204" pitchFamily="34" charset="0"/>
                <a:cs typeface="Arial" panose="020B0604020202020204" pitchFamily="34" charset="0"/>
              </a:rPr>
              <a:t> ygl-1</a:t>
            </a:r>
            <a:r>
              <a:rPr lang="en-US" altLang="zh-CN" sz="1200" dirty="0">
                <a:latin typeface="Arial" panose="020B0604020202020204" pitchFamily="34" charset="0"/>
                <a:cs typeface="Arial" panose="020B0604020202020204" pitchFamily="34" charset="0"/>
              </a:rPr>
              <a:t>. Leaves of six-week seedlings were photographed (d, left) and used for chlorophyll assay (d, medium). Chlorophyll a (</a:t>
            </a:r>
            <a:r>
              <a:rPr lang="en-US" altLang="zh-CN" sz="1200" dirty="0" err="1">
                <a:latin typeface="Arial" panose="020B0604020202020204" pitchFamily="34" charset="0"/>
                <a:cs typeface="Arial" panose="020B0604020202020204" pitchFamily="34" charset="0"/>
              </a:rPr>
              <a:t>Chl</a:t>
            </a:r>
            <a:r>
              <a:rPr lang="en-US" altLang="zh-CN" sz="1200" dirty="0">
                <a:latin typeface="Arial" panose="020B0604020202020204" pitchFamily="34" charset="0"/>
                <a:cs typeface="Arial" panose="020B0604020202020204" pitchFamily="34" charset="0"/>
              </a:rPr>
              <a:t> a) and b (</a:t>
            </a:r>
            <a:r>
              <a:rPr lang="en-US" altLang="zh-CN" sz="1200" dirty="0" err="1">
                <a:latin typeface="Arial" panose="020B0604020202020204" pitchFamily="34" charset="0"/>
                <a:cs typeface="Arial" panose="020B0604020202020204" pitchFamily="34" charset="0"/>
              </a:rPr>
              <a:t>Chl</a:t>
            </a:r>
            <a:r>
              <a:rPr lang="en-US" altLang="zh-CN" sz="1200" dirty="0">
                <a:latin typeface="Arial" panose="020B0604020202020204" pitchFamily="34" charset="0"/>
                <a:cs typeface="Arial" panose="020B0604020202020204" pitchFamily="34" charset="0"/>
              </a:rPr>
              <a:t> b) were measured in wild type and mutant. A 1-bp deletion occurred in the maize </a:t>
            </a:r>
            <a:r>
              <a:rPr lang="en-US" altLang="zh-CN" sz="1200" i="1" dirty="0">
                <a:latin typeface="Arial" panose="020B0604020202020204" pitchFamily="34" charset="0"/>
                <a:cs typeface="Arial" panose="020B0604020202020204" pitchFamily="34" charset="0"/>
              </a:rPr>
              <a:t>ygl-1</a:t>
            </a:r>
            <a:r>
              <a:rPr lang="en-US" altLang="zh-CN" sz="1200" dirty="0">
                <a:latin typeface="Arial" panose="020B0604020202020204" pitchFamily="34" charset="0"/>
                <a:cs typeface="Arial" panose="020B0604020202020204" pitchFamily="34" charset="0"/>
              </a:rPr>
              <a:t> gene (d, right), which resulted in a frame shift mutation. Changed bases or amino acids in mutants are indicated in red and bold; deleted bases or amino acids in mutants are indicated </a:t>
            </a:r>
            <a:r>
              <a:rPr lang="en-US" altLang="zh-CN" sz="1200" dirty="0" smtClean="0">
                <a:latin typeface="Arial" panose="020B0604020202020204" pitchFamily="34" charset="0"/>
                <a:cs typeface="Arial" panose="020B0604020202020204" pitchFamily="34" charset="0"/>
              </a:rPr>
              <a:t>by ‘—’; translation termination is indicated by ‘*’.</a:t>
            </a:r>
            <a:endParaRPr lang="en-US" altLang="zh-CN" sz="1200" dirty="0">
              <a:latin typeface="Arial" panose="020B0604020202020204" pitchFamily="34" charset="0"/>
              <a:cs typeface="Arial" panose="020B0604020202020204" pitchFamily="34" charset="0"/>
            </a:endParaRPr>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b="5689"/>
          <a:stretch/>
        </p:blipFill>
        <p:spPr>
          <a:xfrm>
            <a:off x="137602" y="0"/>
            <a:ext cx="6398400" cy="6936377"/>
          </a:xfrm>
          <a:prstGeom prst="rect">
            <a:avLst/>
          </a:prstGeom>
        </p:spPr>
      </p:pic>
    </p:spTree>
    <p:extLst>
      <p:ext uri="{BB962C8B-B14F-4D97-AF65-F5344CB8AC3E}">
        <p14:creationId xmlns:p14="http://schemas.microsoft.com/office/powerpoint/2010/main" val="4161917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8096" y="4279641"/>
            <a:ext cx="6498363" cy="830997"/>
          </a:xfrm>
          <a:prstGeom prst="rect">
            <a:avLst/>
          </a:prstGeom>
          <a:noFill/>
        </p:spPr>
        <p:txBody>
          <a:bodyPr wrap="square" rtlCol="0">
            <a:spAutoFit/>
          </a:bodyPr>
          <a:lstStyle/>
          <a:p>
            <a:r>
              <a:rPr lang="en-US" altLang="zh-CN" sz="1200" b="1" dirty="0" smtClean="0">
                <a:latin typeface="Arial" panose="020B0604020202020204" pitchFamily="34" charset="0"/>
                <a:cs typeface="Arial" panose="020B0604020202020204" pitchFamily="34" charset="0"/>
              </a:rPr>
              <a:t>Figure S6 </a:t>
            </a:r>
            <a:r>
              <a:rPr lang="en-US" altLang="zh-CN" sz="1200" dirty="0">
                <a:latin typeface="Arial" panose="020B0604020202020204" pitchFamily="34" charset="0"/>
                <a:cs typeface="Arial" panose="020B0604020202020204" pitchFamily="34" charset="0"/>
              </a:rPr>
              <a:t>T</a:t>
            </a:r>
            <a:r>
              <a:rPr lang="en-US" altLang="zh-CN" sz="1200" dirty="0" smtClean="0">
                <a:latin typeface="Arial" panose="020B0604020202020204" pitchFamily="34" charset="0"/>
                <a:cs typeface="Arial" panose="020B0604020202020204" pitchFamily="34" charset="0"/>
              </a:rPr>
              <a:t>he validation of </a:t>
            </a:r>
            <a:r>
              <a:rPr lang="en-US" altLang="zh-CN" sz="1200" i="1" dirty="0" smtClean="0">
                <a:latin typeface="Arial" panose="020B0604020202020204" pitchFamily="34" charset="0"/>
                <a:cs typeface="Arial" panose="020B0604020202020204" pitchFamily="34" charset="0"/>
              </a:rPr>
              <a:t>NYC3 </a:t>
            </a:r>
            <a:r>
              <a:rPr lang="en-US" altLang="zh-CN" sz="1200" dirty="0" smtClean="0">
                <a:latin typeface="Arial" panose="020B0604020202020204" pitchFamily="34" charset="0"/>
                <a:cs typeface="Arial" panose="020B0604020202020204" pitchFamily="34" charset="0"/>
              </a:rPr>
              <a:t>transgenic plants. (a) </a:t>
            </a:r>
            <a:r>
              <a:rPr lang="en-US" altLang="zh-CN" sz="1200" dirty="0">
                <a:latin typeface="Arial" panose="020B0604020202020204" pitchFamily="34" charset="0"/>
                <a:cs typeface="Arial" panose="020B0604020202020204" pitchFamily="34" charset="0"/>
              </a:rPr>
              <a:t>Expression level of </a:t>
            </a:r>
            <a:r>
              <a:rPr lang="en-US" altLang="zh-CN" sz="1200" i="1" dirty="0" err="1">
                <a:latin typeface="Arial" panose="020B0604020202020204" pitchFamily="34" charset="0"/>
                <a:cs typeface="Arial" panose="020B0604020202020204" pitchFamily="34" charset="0"/>
              </a:rPr>
              <a:t>NYC3</a:t>
            </a:r>
            <a:r>
              <a:rPr lang="en-US" altLang="zh-CN" sz="1200" dirty="0">
                <a:latin typeface="Arial" panose="020B0604020202020204" pitchFamily="34" charset="0"/>
                <a:cs typeface="Arial" panose="020B0604020202020204" pitchFamily="34" charset="0"/>
              </a:rPr>
              <a:t> in </a:t>
            </a:r>
            <a:r>
              <a:rPr lang="en-US" altLang="zh-CN" sz="1200" dirty="0" err="1">
                <a:latin typeface="Arial" panose="020B0604020202020204" pitchFamily="34" charset="0"/>
                <a:cs typeface="Arial" panose="020B0604020202020204" pitchFamily="34" charset="0"/>
              </a:rPr>
              <a:t>NYC3</a:t>
            </a:r>
            <a:r>
              <a:rPr lang="en-US" altLang="zh-CN" sz="1200" dirty="0">
                <a:latin typeface="Arial" panose="020B0604020202020204" pitchFamily="34" charset="0"/>
                <a:cs typeface="Arial" panose="020B0604020202020204" pitchFamily="34" charset="0"/>
              </a:rPr>
              <a:t>-OX and </a:t>
            </a:r>
            <a:r>
              <a:rPr lang="en-US" altLang="zh-CN" sz="1200" dirty="0" err="1">
                <a:latin typeface="Arial" panose="020B0604020202020204" pitchFamily="34" charset="0"/>
                <a:cs typeface="Arial" panose="020B0604020202020204" pitchFamily="34" charset="0"/>
              </a:rPr>
              <a:t>NYC3</a:t>
            </a:r>
            <a:r>
              <a:rPr lang="en-US" altLang="zh-CN" sz="1200" dirty="0">
                <a:latin typeface="Arial" panose="020B0604020202020204" pitchFamily="34" charset="0"/>
                <a:cs typeface="Arial" panose="020B0604020202020204" pitchFamily="34" charset="0"/>
              </a:rPr>
              <a:t>-RI lines, and wild type (9522). All RT-qPCR data were normalized to ubiquitin (</a:t>
            </a:r>
            <a:r>
              <a:rPr lang="en-US" altLang="zh-CN" sz="1200" dirty="0" err="1">
                <a:latin typeface="Arial" panose="020B0604020202020204" pitchFamily="34" charset="0"/>
                <a:cs typeface="Arial" panose="020B0604020202020204" pitchFamily="34" charset="0"/>
              </a:rPr>
              <a:t>Ubq</a:t>
            </a:r>
            <a:r>
              <a:rPr lang="en-US" altLang="zh-CN" sz="1200" dirty="0">
                <a:latin typeface="Arial" panose="020B0604020202020204" pitchFamily="34" charset="0"/>
                <a:cs typeface="Arial" panose="020B0604020202020204" pitchFamily="34" charset="0"/>
              </a:rPr>
              <a:t>) and are presented as  </a:t>
            </a:r>
            <a:r>
              <a:rPr lang="en-US" altLang="zh-CN" sz="1200" dirty="0" err="1" smtClean="0">
                <a:latin typeface="Arial" panose="020B0604020202020204" pitchFamily="34" charset="0"/>
                <a:cs typeface="Arial" panose="020B0604020202020204" pitchFamily="34" charset="0"/>
              </a:rPr>
              <a:t>mean±s.d</a:t>
            </a:r>
            <a:r>
              <a:rPr lang="en-US" altLang="zh-CN" sz="1200" dirty="0" smtClean="0">
                <a:latin typeface="Arial" panose="020B0604020202020204" pitchFamily="34" charset="0"/>
                <a:cs typeface="Arial" panose="020B0604020202020204" pitchFamily="34" charset="0"/>
              </a:rPr>
              <a:t>. (b), </a:t>
            </a:r>
            <a:r>
              <a:rPr lang="en-US" altLang="zh-CN" sz="1200" dirty="0">
                <a:latin typeface="Arial" panose="020B0604020202020204" pitchFamily="34" charset="0"/>
                <a:cs typeface="Arial" panose="020B0604020202020204" pitchFamily="34" charset="0"/>
              </a:rPr>
              <a:t>Leaves of NYC3-OX</a:t>
            </a:r>
            <a:r>
              <a:rPr lang="en-US" altLang="zh-CN" sz="1200" i="1" dirty="0">
                <a:latin typeface="Arial" panose="020B0604020202020204" pitchFamily="34" charset="0"/>
                <a:cs typeface="Arial" panose="020B0604020202020204" pitchFamily="34" charset="0"/>
              </a:rPr>
              <a:t>, </a:t>
            </a:r>
            <a:r>
              <a:rPr lang="en-US" altLang="zh-CN" sz="1200" dirty="0">
                <a:latin typeface="Arial" panose="020B0604020202020204" pitchFamily="34" charset="0"/>
                <a:cs typeface="Arial" panose="020B0604020202020204" pitchFamily="34" charset="0"/>
              </a:rPr>
              <a:t>NYC3-RI transgenic and 9522 plants. </a:t>
            </a:r>
            <a:r>
              <a:rPr lang="en-US" altLang="zh-CN" sz="1200" dirty="0" smtClean="0">
                <a:latin typeface="Arial" panose="020B0604020202020204" pitchFamily="34" charset="0"/>
                <a:cs typeface="Arial" panose="020B0604020202020204" pitchFamily="34" charset="0"/>
              </a:rPr>
              <a:t>(b) </a:t>
            </a:r>
            <a:r>
              <a:rPr lang="en-US" altLang="zh-CN" sz="1200" dirty="0">
                <a:latin typeface="Arial" panose="020B0604020202020204" pitchFamily="34" charset="0"/>
                <a:cs typeface="Arial" panose="020B0604020202020204" pitchFamily="34" charset="0"/>
              </a:rPr>
              <a:t>Leaves of </a:t>
            </a:r>
            <a:r>
              <a:rPr lang="en-US" altLang="zh-CN" sz="1200" dirty="0" err="1">
                <a:latin typeface="Arial" panose="020B0604020202020204" pitchFamily="34" charset="0"/>
                <a:cs typeface="Arial" panose="020B0604020202020204" pitchFamily="34" charset="0"/>
              </a:rPr>
              <a:t>NYC3</a:t>
            </a:r>
            <a:r>
              <a:rPr lang="en-US" altLang="zh-CN" sz="1200" dirty="0">
                <a:latin typeface="Arial" panose="020B0604020202020204" pitchFamily="34" charset="0"/>
                <a:cs typeface="Arial" panose="020B0604020202020204" pitchFamily="34" charset="0"/>
              </a:rPr>
              <a:t>-OX</a:t>
            </a:r>
            <a:r>
              <a:rPr lang="en-US" altLang="zh-CN" sz="1200" i="1" dirty="0">
                <a:latin typeface="Arial" panose="020B0604020202020204" pitchFamily="34" charset="0"/>
                <a:cs typeface="Arial" panose="020B0604020202020204" pitchFamily="34" charset="0"/>
              </a:rPr>
              <a:t>, </a:t>
            </a:r>
            <a:r>
              <a:rPr lang="en-US" altLang="zh-CN" sz="1200" dirty="0" err="1">
                <a:latin typeface="Arial" panose="020B0604020202020204" pitchFamily="34" charset="0"/>
                <a:cs typeface="Arial" panose="020B0604020202020204" pitchFamily="34" charset="0"/>
              </a:rPr>
              <a:t>NYC3</a:t>
            </a:r>
            <a:r>
              <a:rPr lang="en-US" altLang="zh-CN" sz="1200" dirty="0">
                <a:latin typeface="Arial" panose="020B0604020202020204" pitchFamily="34" charset="0"/>
                <a:cs typeface="Arial" panose="020B0604020202020204" pitchFamily="34" charset="0"/>
              </a:rPr>
              <a:t>-RI transgenic and 9522 plants.</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541" y="819633"/>
            <a:ext cx="5302275" cy="3138411"/>
          </a:xfrm>
          <a:prstGeom prst="rect">
            <a:avLst/>
          </a:prstGeom>
        </p:spPr>
      </p:pic>
    </p:spTree>
    <p:extLst>
      <p:ext uri="{BB962C8B-B14F-4D97-AF65-F5344CB8AC3E}">
        <p14:creationId xmlns:p14="http://schemas.microsoft.com/office/powerpoint/2010/main" val="3873979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578" y="6116032"/>
            <a:ext cx="6408202" cy="830997"/>
          </a:xfrm>
          <a:prstGeom prst="rect">
            <a:avLst/>
          </a:prstGeom>
        </p:spPr>
        <p:txBody>
          <a:bodyPr wrap="square">
            <a:spAutoFit/>
          </a:bodyPr>
          <a:lstStyle/>
          <a:p>
            <a:pPr algn="just"/>
            <a:r>
              <a:rPr lang="en-US" altLang="zh-CN" sz="1200" b="1" dirty="0" smtClean="0">
                <a:latin typeface="Arial" panose="020B0604020202020204" pitchFamily="34" charset="0"/>
                <a:cs typeface="Arial" panose="020B0604020202020204" pitchFamily="34" charset="0"/>
              </a:rPr>
              <a:t>Fig</a:t>
            </a:r>
            <a:r>
              <a:rPr lang="en-US" altLang="zh-CN" sz="1200" b="1">
                <a:latin typeface="Arial" panose="020B0604020202020204" pitchFamily="34" charset="0"/>
                <a:cs typeface="Arial" panose="020B0604020202020204" pitchFamily="34" charset="0"/>
              </a:rPr>
              <a:t>. </a:t>
            </a:r>
            <a:r>
              <a:rPr lang="en-US" altLang="zh-CN" sz="1200" b="1" smtClean="0">
                <a:latin typeface="Arial" panose="020B0604020202020204" pitchFamily="34" charset="0"/>
                <a:cs typeface="Arial" panose="020B0604020202020204" pitchFamily="34" charset="0"/>
              </a:rPr>
              <a:t>S7 </a:t>
            </a:r>
            <a:r>
              <a:rPr lang="en-US" altLang="zh-CN" sz="1200" dirty="0" smtClean="0">
                <a:latin typeface="Times New Roman" panose="02020603050405020304" pitchFamily="18" charset="0"/>
                <a:cs typeface="Times New Roman" panose="02020603050405020304" pitchFamily="18" charset="0"/>
              </a:rPr>
              <a:t>Effects </a:t>
            </a:r>
            <a:r>
              <a:rPr lang="en-US" altLang="zh-CN" sz="1200">
                <a:latin typeface="Times New Roman" panose="02020603050405020304" pitchFamily="18" charset="0"/>
                <a:cs typeface="Times New Roman" panose="02020603050405020304" pitchFamily="18" charset="0"/>
              </a:rPr>
              <a:t>of </a:t>
            </a:r>
            <a:r>
              <a:rPr lang="en-US" altLang="zh-CN" sz="1200" i="1" smtClean="0">
                <a:latin typeface="Times New Roman" panose="02020603050405020304" pitchFamily="18" charset="0"/>
              </a:rPr>
              <a:t>NYC3 </a:t>
            </a:r>
            <a:r>
              <a:rPr lang="en-US" altLang="zh-CN" sz="1200" dirty="0">
                <a:latin typeface="Times New Roman" panose="02020603050405020304" pitchFamily="18" charset="0"/>
              </a:rPr>
              <a:t>silencing</a:t>
            </a:r>
            <a:r>
              <a:rPr lang="en-US" altLang="zh-CN" sz="1200" i="1" dirty="0">
                <a:latin typeface="Times New Roman" panose="02020603050405020304" pitchFamily="18" charset="0"/>
              </a:rPr>
              <a:t> </a:t>
            </a:r>
            <a:r>
              <a:rPr lang="en-US" altLang="zh-CN" sz="1200" dirty="0">
                <a:latin typeface="Times New Roman" panose="02020603050405020304" pitchFamily="18" charset="0"/>
              </a:rPr>
              <a:t>on </a:t>
            </a:r>
            <a:r>
              <a:rPr lang="en-US" altLang="zh-CN" sz="1200" dirty="0" smtClean="0">
                <a:latin typeface="Times New Roman" panose="02020603050405020304" pitchFamily="18" charset="0"/>
              </a:rPr>
              <a:t>other </a:t>
            </a:r>
            <a:r>
              <a:rPr lang="en-US" altLang="zh-CN" sz="1200" dirty="0">
                <a:latin typeface="Times New Roman" panose="02020603050405020304" pitchFamily="18" charset="0"/>
              </a:rPr>
              <a:t>yield-related agronomic traits. </a:t>
            </a:r>
            <a:r>
              <a:rPr lang="en-US" altLang="zh-CN" sz="1200" dirty="0" smtClean="0">
                <a:latin typeface="Times New Roman" panose="02020603050405020304" pitchFamily="18" charset="0"/>
              </a:rPr>
              <a:t>Comparison </a:t>
            </a:r>
            <a:r>
              <a:rPr lang="en-US" altLang="zh-CN" sz="1200" dirty="0">
                <a:latin typeface="Times New Roman" panose="02020603050405020304" pitchFamily="18" charset="0"/>
              </a:rPr>
              <a:t>of </a:t>
            </a:r>
            <a:r>
              <a:rPr lang="en-US" altLang="zh-CN" sz="1200" dirty="0" smtClean="0">
                <a:latin typeface="Times New Roman" panose="02020603050405020304" pitchFamily="18" charset="0"/>
              </a:rPr>
              <a:t>plant height (a), tiller number (a), panicle type (b), seed setting rate (c), panicle length (c), grain width and length (d) between </a:t>
            </a:r>
            <a:r>
              <a:rPr lang="en-US" altLang="zh-CN" sz="1200" i="1" dirty="0" err="1" smtClean="0">
                <a:latin typeface="Times New Roman" panose="02020603050405020304" pitchFamily="18" charset="0"/>
              </a:rPr>
              <a:t>NYC3</a:t>
            </a:r>
            <a:r>
              <a:rPr lang="en-US" altLang="zh-CN" sz="1200" dirty="0" smtClean="0">
                <a:latin typeface="Times New Roman" panose="02020603050405020304" pitchFamily="18" charset="0"/>
              </a:rPr>
              <a:t>-RI and wild type (9522). All data are presented as </a:t>
            </a:r>
            <a:r>
              <a:rPr lang="en-US" altLang="zh-CN" sz="1200" dirty="0" err="1" smtClean="0">
                <a:latin typeface="Times New Roman" panose="02020603050405020304" pitchFamily="18" charset="0"/>
              </a:rPr>
              <a:t>mean±s.d</a:t>
            </a:r>
            <a:r>
              <a:rPr lang="en-US" altLang="zh-CN" sz="1200" dirty="0" smtClean="0">
                <a:latin typeface="Times New Roman" panose="02020603050405020304" pitchFamily="18" charset="0"/>
              </a:rPr>
              <a:t>., n=10, *, P &lt; 0.05; **, P &lt; 0.01 using Student's </a:t>
            </a:r>
            <a:r>
              <a:rPr lang="en-US" altLang="zh-CN" sz="1200" i="1" dirty="0" smtClean="0">
                <a:latin typeface="Times New Roman" panose="02020603050405020304" pitchFamily="18" charset="0"/>
              </a:rPr>
              <a:t>t</a:t>
            </a:r>
            <a:r>
              <a:rPr lang="en-US" altLang="zh-CN" sz="1200" dirty="0" smtClean="0">
                <a:latin typeface="Times New Roman" panose="02020603050405020304" pitchFamily="18" charset="0"/>
              </a:rPr>
              <a:t>‐test.</a:t>
            </a:r>
            <a:endParaRPr lang="zh-CN" altLang="en-US" sz="1200" dirty="0"/>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9982" y="961396"/>
            <a:ext cx="5052397" cy="5076062"/>
          </a:xfrm>
        </p:spPr>
      </p:pic>
    </p:spTree>
    <p:extLst>
      <p:ext uri="{BB962C8B-B14F-4D97-AF65-F5344CB8AC3E}">
        <p14:creationId xmlns:p14="http://schemas.microsoft.com/office/powerpoint/2010/main" val="23539867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29592" y="7952805"/>
            <a:ext cx="6221690" cy="1200329"/>
          </a:xfrm>
          <a:prstGeom prst="rect">
            <a:avLst/>
          </a:prstGeom>
          <a:noFill/>
        </p:spPr>
        <p:txBody>
          <a:bodyPr wrap="square" rtlCol="0">
            <a:spAutoFit/>
          </a:bodyPr>
          <a:lstStyle/>
          <a:p>
            <a:pPr algn="just"/>
            <a:r>
              <a:rPr lang="en-US" altLang="zh-CN" sz="1200" b="1" dirty="0" smtClean="0">
                <a:latin typeface="Arial" panose="020B0604020202020204" pitchFamily="34" charset="0"/>
                <a:cs typeface="Arial" panose="020B0604020202020204" pitchFamily="34" charset="0"/>
              </a:rPr>
              <a:t>Figure S8 </a:t>
            </a:r>
            <a:r>
              <a:rPr lang="en-US" altLang="zh-CN" sz="1200" dirty="0" smtClean="0">
                <a:latin typeface="Arial" panose="020B0604020202020204" pitchFamily="34" charset="0"/>
                <a:cs typeface="Arial" panose="020B0604020202020204" pitchFamily="34" charset="0"/>
              </a:rPr>
              <a:t>The correlation of chlorophyll with rice </a:t>
            </a:r>
            <a:r>
              <a:rPr lang="en-US" altLang="zh-CN" sz="1200" dirty="0" err="1" smtClean="0">
                <a:latin typeface="Arial" panose="020B0604020202020204" pitchFamily="34" charset="0"/>
                <a:cs typeface="Arial" panose="020B0604020202020204" pitchFamily="34" charset="0"/>
              </a:rPr>
              <a:t>resisitance</a:t>
            </a:r>
            <a:r>
              <a:rPr lang="en-US" altLang="zh-CN" sz="1200" dirty="0" smtClean="0">
                <a:latin typeface="Arial" panose="020B0604020202020204" pitchFamily="34" charset="0"/>
                <a:cs typeface="Arial" panose="020B0604020202020204" pitchFamily="34" charset="0"/>
              </a:rPr>
              <a:t> to </a:t>
            </a:r>
            <a:r>
              <a:rPr lang="en-US" altLang="zh-CN" sz="1200" i="1" dirty="0" err="1" smtClean="0">
                <a:latin typeface="Arial" panose="020B0604020202020204" pitchFamily="34" charset="0"/>
                <a:cs typeface="Arial" panose="020B0604020202020204" pitchFamily="34" charset="0"/>
              </a:rPr>
              <a:t>Magnaporthe</a:t>
            </a:r>
            <a:r>
              <a:rPr lang="en-US" altLang="zh-CN" sz="1200" i="1" dirty="0" smtClean="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oryzae</a:t>
            </a:r>
            <a:r>
              <a:rPr lang="en-US" altLang="zh-CN" sz="1200" i="1" dirty="0" smtClean="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a:t>
            </a:r>
            <a:r>
              <a:rPr lang="en-US" altLang="zh-CN" sz="1200" i="1" dirty="0" smtClean="0">
                <a:latin typeface="Arial" panose="020B0604020202020204" pitchFamily="34" charset="0"/>
                <a:cs typeface="Arial" panose="020B0604020202020204" pitchFamily="34" charset="0"/>
              </a:rPr>
              <a:t>M. </a:t>
            </a:r>
            <a:r>
              <a:rPr lang="en-US" altLang="zh-CN" sz="1200" i="1" dirty="0" err="1" smtClean="0">
                <a:latin typeface="Arial" panose="020B0604020202020204" pitchFamily="34" charset="0"/>
                <a:cs typeface="Arial" panose="020B0604020202020204" pitchFamily="34" charset="0"/>
              </a:rPr>
              <a:t>oryzae</a:t>
            </a:r>
            <a:r>
              <a:rPr lang="en-US" altLang="zh-CN" sz="1200" dirty="0" smtClean="0">
                <a:latin typeface="Arial" panose="020B0604020202020204" pitchFamily="34" charset="0"/>
                <a:cs typeface="Arial" panose="020B0604020202020204" pitchFamily="34" charset="0"/>
              </a:rPr>
              <a:t>) and </a:t>
            </a:r>
            <a:r>
              <a:rPr lang="en-US" altLang="zh-CN" sz="1200" i="1" dirty="0" err="1" smtClean="0">
                <a:latin typeface="Arial" panose="020B0604020202020204" pitchFamily="34" charset="0"/>
                <a:cs typeface="Arial" panose="020B0604020202020204" pitchFamily="34" charset="0"/>
              </a:rPr>
              <a:t>Xanthomonas</a:t>
            </a:r>
            <a:r>
              <a:rPr lang="en-US" altLang="zh-CN" sz="1200" i="1" dirty="0" smtClean="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oryzae</a:t>
            </a:r>
            <a:r>
              <a:rPr lang="en-US" altLang="zh-CN" sz="1200" dirty="0" smtClean="0">
                <a:latin typeface="Arial" panose="020B0604020202020204" pitchFamily="34" charset="0"/>
                <a:cs typeface="Arial" panose="020B0604020202020204" pitchFamily="34" charset="0"/>
              </a:rPr>
              <a:t> </a:t>
            </a:r>
            <a:r>
              <a:rPr lang="en-US" altLang="zh-CN" sz="1200" dirty="0" err="1" smtClean="0">
                <a:latin typeface="Arial" panose="020B0604020202020204" pitchFamily="34" charset="0"/>
                <a:cs typeface="Arial" panose="020B0604020202020204" pitchFamily="34" charset="0"/>
              </a:rPr>
              <a:t>pv</a:t>
            </a:r>
            <a:r>
              <a:rPr lang="en-US" altLang="zh-CN" sz="1200" dirty="0" smtClean="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oryzae</a:t>
            </a:r>
            <a:r>
              <a:rPr lang="en-US" altLang="zh-CN" sz="1200" dirty="0" smtClean="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Xoo</a:t>
            </a:r>
            <a:r>
              <a:rPr lang="en-US" altLang="zh-CN" sz="1200" dirty="0" smtClean="0">
                <a:latin typeface="Arial" panose="020B0604020202020204" pitchFamily="34" charset="0"/>
                <a:cs typeface="Arial" panose="020B0604020202020204" pitchFamily="34" charset="0"/>
              </a:rPr>
              <a:t>). (a) Blast (</a:t>
            </a:r>
            <a:r>
              <a:rPr lang="en-US" altLang="zh-CN" sz="1200" i="1" dirty="0" smtClean="0">
                <a:latin typeface="Arial" panose="020B0604020202020204" pitchFamily="34" charset="0"/>
                <a:cs typeface="Arial" panose="020B0604020202020204" pitchFamily="34" charset="0"/>
              </a:rPr>
              <a:t>M</a:t>
            </a:r>
            <a:r>
              <a:rPr lang="en-US" altLang="zh-CN" sz="1200" i="1" dirty="0">
                <a:latin typeface="Arial" panose="020B0604020202020204" pitchFamily="34" charset="0"/>
                <a:cs typeface="Arial" panose="020B0604020202020204" pitchFamily="34" charset="0"/>
              </a:rPr>
              <a:t>. </a:t>
            </a:r>
            <a:r>
              <a:rPr lang="en-US" altLang="zh-CN" sz="1200" i="1" dirty="0" err="1" smtClean="0">
                <a:latin typeface="Arial" panose="020B0604020202020204" pitchFamily="34" charset="0"/>
                <a:cs typeface="Arial" panose="020B0604020202020204" pitchFamily="34" charset="0"/>
              </a:rPr>
              <a:t>oryzae</a:t>
            </a:r>
            <a:r>
              <a:rPr lang="en-US" altLang="zh-CN" sz="1200" dirty="0" smtClean="0">
                <a:latin typeface="Arial" panose="020B0604020202020204" pitchFamily="34" charset="0"/>
                <a:cs typeface="Arial" panose="020B0604020202020204" pitchFamily="34" charset="0"/>
              </a:rPr>
              <a:t>) disease symptoms on leaf</a:t>
            </a:r>
            <a:r>
              <a:rPr lang="en-US" altLang="zh-CN" sz="1200" i="1" dirty="0" smtClean="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 blades using punch</a:t>
            </a:r>
            <a:r>
              <a:rPr lang="en-US" altLang="zh-CN" sz="1200" i="1" dirty="0" smtClean="0">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Photos </a:t>
            </a:r>
            <a:r>
              <a:rPr lang="en-US" altLang="zh-CN" sz="1200" dirty="0">
                <a:solidFill>
                  <a:srgbClr val="FF0000"/>
                </a:solidFill>
                <a:latin typeface="Arial" panose="020B0604020202020204" pitchFamily="34" charset="0"/>
                <a:cs typeface="Arial" panose="020B0604020202020204" pitchFamily="34" charset="0"/>
              </a:rPr>
              <a:t>(</a:t>
            </a:r>
            <a:r>
              <a:rPr lang="en-US" altLang="zh-CN" sz="1200" dirty="0" smtClean="0">
                <a:solidFill>
                  <a:srgbClr val="FF0000"/>
                </a:solidFill>
                <a:latin typeface="Arial" panose="020B0604020202020204" pitchFamily="34" charset="0"/>
                <a:cs typeface="Arial" panose="020B0604020202020204" pitchFamily="34" charset="0"/>
              </a:rPr>
              <a:t>top) and measurements of lesions length </a:t>
            </a:r>
            <a:r>
              <a:rPr lang="zh-CN" altLang="en-US" sz="1200" dirty="0" smtClean="0">
                <a:solidFill>
                  <a:srgbClr val="FF0000"/>
                </a:solidFill>
                <a:latin typeface="Arial" panose="020B0604020202020204" pitchFamily="34" charset="0"/>
                <a:cs typeface="Arial" panose="020B0604020202020204" pitchFamily="34" charset="0"/>
              </a:rPr>
              <a:t>（</a:t>
            </a:r>
            <a:r>
              <a:rPr lang="en-US" altLang="zh-CN" sz="1200" dirty="0" smtClean="0">
                <a:solidFill>
                  <a:srgbClr val="FF0000"/>
                </a:solidFill>
                <a:latin typeface="Arial" panose="020B0604020202020204" pitchFamily="34" charset="0"/>
                <a:cs typeface="Arial" panose="020B0604020202020204" pitchFamily="34" charset="0"/>
              </a:rPr>
              <a:t>bottom</a:t>
            </a:r>
            <a:r>
              <a:rPr lang="zh-CN" altLang="en-US" sz="1200" dirty="0" smtClean="0">
                <a:solidFill>
                  <a:srgbClr val="FF0000"/>
                </a:solidFill>
                <a:latin typeface="Arial" panose="020B0604020202020204" pitchFamily="34" charset="0"/>
                <a:cs typeface="Arial" panose="020B0604020202020204" pitchFamily="34" charset="0"/>
              </a:rPr>
              <a:t>）</a:t>
            </a:r>
            <a:r>
              <a:rPr lang="en-US" altLang="zh-CN" sz="1200" dirty="0" smtClean="0">
                <a:latin typeface="Arial" panose="020B0604020202020204" pitchFamily="34" charset="0"/>
                <a:cs typeface="Arial" panose="020B0604020202020204" pitchFamily="34" charset="0"/>
              </a:rPr>
              <a:t>were taken at 7 DPI. (b) Bacterial blight (</a:t>
            </a:r>
            <a:r>
              <a:rPr lang="en-US" altLang="zh-CN" sz="1200" i="1" dirty="0" err="1" smtClean="0">
                <a:latin typeface="Arial" panose="020B0604020202020204" pitchFamily="34" charset="0"/>
                <a:cs typeface="Arial" panose="020B0604020202020204" pitchFamily="34" charset="0"/>
              </a:rPr>
              <a:t>Xoo</a:t>
            </a:r>
            <a:r>
              <a:rPr lang="en-US" altLang="zh-CN" sz="1200" dirty="0" smtClean="0">
                <a:latin typeface="Arial" panose="020B0604020202020204" pitchFamily="34" charset="0"/>
                <a:cs typeface="Arial" panose="020B0604020202020204" pitchFamily="34" charset="0"/>
              </a:rPr>
              <a:t>) disease symptoms on leaf blades using leaf-clipping method. Photos </a:t>
            </a:r>
            <a:r>
              <a:rPr lang="en-US" altLang="zh-CN" sz="1200" dirty="0" smtClean="0">
                <a:solidFill>
                  <a:srgbClr val="FF0000"/>
                </a:solidFill>
                <a:latin typeface="Arial" panose="020B0604020202020204" pitchFamily="34" charset="0"/>
                <a:cs typeface="Arial" panose="020B0604020202020204" pitchFamily="34" charset="0"/>
              </a:rPr>
              <a:t>(left) and </a:t>
            </a:r>
            <a:r>
              <a:rPr lang="en-US" altLang="zh-CN" sz="1200" dirty="0">
                <a:solidFill>
                  <a:srgbClr val="FF0000"/>
                </a:solidFill>
                <a:latin typeface="Arial" panose="020B0604020202020204" pitchFamily="34" charset="0"/>
                <a:cs typeface="Arial" panose="020B0604020202020204" pitchFamily="34" charset="0"/>
              </a:rPr>
              <a:t>measurements of lesions length (</a:t>
            </a:r>
            <a:r>
              <a:rPr lang="en-US" altLang="zh-CN" sz="1200" dirty="0" smtClean="0">
                <a:solidFill>
                  <a:srgbClr val="FF0000"/>
                </a:solidFill>
                <a:latin typeface="Arial" panose="020B0604020202020204" pitchFamily="34" charset="0"/>
                <a:cs typeface="Arial" panose="020B0604020202020204" pitchFamily="34" charset="0"/>
              </a:rPr>
              <a:t>right)</a:t>
            </a:r>
            <a:r>
              <a:rPr lang="zh-CN" altLang="en-US" sz="1200" dirty="0" smtClean="0">
                <a:solidFill>
                  <a:srgbClr val="FF0000"/>
                </a:solidFill>
                <a:latin typeface="Arial" panose="020B0604020202020204" pitchFamily="34" charset="0"/>
                <a:cs typeface="Arial" panose="020B0604020202020204" pitchFamily="34" charset="0"/>
              </a:rPr>
              <a:t> </a:t>
            </a:r>
            <a:r>
              <a:rPr lang="en-US" altLang="zh-CN" sz="1200" dirty="0" smtClean="0">
                <a:latin typeface="Arial" panose="020B0604020202020204" pitchFamily="34" charset="0"/>
                <a:cs typeface="Arial" panose="020B0604020202020204" pitchFamily="34" charset="0"/>
              </a:rPr>
              <a:t>were taken at 15 DPI. </a:t>
            </a:r>
            <a:r>
              <a:rPr lang="en-US" altLang="zh-CN" sz="1200" dirty="0" smtClean="0">
                <a:solidFill>
                  <a:srgbClr val="FF0000"/>
                </a:solidFill>
                <a:latin typeface="Arial" panose="020B0604020202020204" pitchFamily="34" charset="0"/>
                <a:cs typeface="Arial" panose="020B0604020202020204" pitchFamily="34" charset="0"/>
              </a:rPr>
              <a:t>All</a:t>
            </a:r>
            <a:r>
              <a:rPr lang="zh-CN" altLang="en-US" sz="1200" dirty="0">
                <a:solidFill>
                  <a:srgbClr val="FF0000"/>
                </a:solidFill>
                <a:latin typeface="Arial" panose="020B0604020202020204" pitchFamily="34" charset="0"/>
                <a:cs typeface="Arial" panose="020B0604020202020204" pitchFamily="34" charset="0"/>
              </a:rPr>
              <a:t> </a:t>
            </a:r>
            <a:r>
              <a:rPr lang="en-US" altLang="zh-CN" sz="1200" dirty="0" smtClean="0">
                <a:solidFill>
                  <a:srgbClr val="FF0000"/>
                </a:solidFill>
                <a:latin typeface="Arial" panose="020B0604020202020204" pitchFamily="34" charset="0"/>
                <a:cs typeface="Arial" panose="020B0604020202020204" pitchFamily="34" charset="0"/>
              </a:rPr>
              <a:t>values </a:t>
            </a:r>
            <a:r>
              <a:rPr lang="en-US" altLang="zh-CN" sz="1200" dirty="0">
                <a:solidFill>
                  <a:srgbClr val="FF0000"/>
                </a:solidFill>
                <a:latin typeface="Arial" panose="020B0604020202020204" pitchFamily="34" charset="0"/>
                <a:cs typeface="Arial" panose="020B0604020202020204" pitchFamily="34" charset="0"/>
              </a:rPr>
              <a:t>are means± </a:t>
            </a:r>
            <a:r>
              <a:rPr lang="en-US" altLang="zh-CN" sz="1200" dirty="0" err="1" smtClean="0">
                <a:solidFill>
                  <a:srgbClr val="FF0000"/>
                </a:solidFill>
                <a:latin typeface="Arial" panose="020B0604020202020204" pitchFamily="34" charset="0"/>
                <a:cs typeface="Arial" panose="020B0604020202020204" pitchFamily="34" charset="0"/>
              </a:rPr>
              <a:t>s.d</a:t>
            </a:r>
            <a:r>
              <a:rPr lang="en-US" altLang="zh-CN" sz="1200" dirty="0" err="1">
                <a:solidFill>
                  <a:srgbClr val="FF0000"/>
                </a:solidFill>
                <a:latin typeface="Arial" panose="020B0604020202020204" pitchFamily="34" charset="0"/>
                <a:cs typeface="Arial" panose="020B0604020202020204" pitchFamily="34" charset="0"/>
              </a:rPr>
              <a:t>.</a:t>
            </a:r>
            <a:endParaRPr lang="en-US" altLang="zh-CN" sz="1200" dirty="0">
              <a:latin typeface="Times New Roman" panose="02020603050405020304" pitchFamily="18" charset="0"/>
              <a:cs typeface="Times New Roman" panose="02020603050405020304" pitchFamily="18" charset="0"/>
            </a:endParaRPr>
          </a:p>
        </p:txBody>
      </p:sp>
      <p:pic>
        <p:nvPicPr>
          <p:cNvPr id="3" name="内容占位符 2"/>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965"/>
          <a:stretch/>
        </p:blipFill>
        <p:spPr>
          <a:xfrm>
            <a:off x="229592" y="0"/>
            <a:ext cx="6429999" cy="7952805"/>
          </a:xfrm>
        </p:spPr>
      </p:pic>
    </p:spTree>
    <p:extLst>
      <p:ext uri="{BB962C8B-B14F-4D97-AF65-F5344CB8AC3E}">
        <p14:creationId xmlns:p14="http://schemas.microsoft.com/office/powerpoint/2010/main" val="836658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2"/>
          <p:cNvSpPr txBox="1"/>
          <p:nvPr/>
        </p:nvSpPr>
        <p:spPr>
          <a:xfrm>
            <a:off x="102204" y="7755911"/>
            <a:ext cx="6704996" cy="20928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US" altLang="zh-CN" sz="1000" b="1" dirty="0" smtClean="0">
                <a:latin typeface="Arial" panose="020B0604020202020204" pitchFamily="34" charset="0"/>
                <a:cs typeface="Arial" panose="020B0604020202020204" pitchFamily="34" charset="0"/>
              </a:rPr>
              <a:t>Figure S9 </a:t>
            </a:r>
            <a:r>
              <a:rPr lang="en-US" altLang="zh-CN" sz="1000" dirty="0" smtClean="0">
                <a:latin typeface="Arial" panose="020B0604020202020204" pitchFamily="34" charset="0"/>
                <a:cs typeface="Arial" panose="020B0604020202020204" pitchFamily="34" charset="0"/>
              </a:rPr>
              <a:t>Experimental </a:t>
            </a:r>
            <a:r>
              <a:rPr lang="en-US" altLang="zh-CN" sz="1000" dirty="0">
                <a:latin typeface="Arial" panose="020B0604020202020204" pitchFamily="34" charset="0"/>
                <a:cs typeface="Arial" panose="020B0604020202020204" pitchFamily="34" charset="0"/>
              </a:rPr>
              <a:t>design and execution for the multi-omics analyses. </a:t>
            </a:r>
            <a:r>
              <a:rPr lang="en-US" altLang="zh-CN" sz="1000" dirty="0" smtClean="0">
                <a:latin typeface="Arial" panose="020B0604020202020204" pitchFamily="34" charset="0"/>
                <a:cs typeface="Arial" panose="020B0604020202020204" pitchFamily="34" charset="0"/>
              </a:rPr>
              <a:t>(a) </a:t>
            </a:r>
            <a:r>
              <a:rPr lang="en-US" altLang="zh-CN" sz="1000" dirty="0">
                <a:latin typeface="Arial" panose="020B0604020202020204" pitchFamily="34" charset="0"/>
                <a:cs typeface="Arial" panose="020B0604020202020204" pitchFamily="34" charset="0"/>
              </a:rPr>
              <a:t>Rice plants sown in pots (12 cm diameter, 20 cm high) were grown in a pool with water under natural condition for </a:t>
            </a:r>
            <a:r>
              <a:rPr lang="en-US" altLang="zh-CN" sz="1000" i="1" dirty="0">
                <a:latin typeface="Arial" panose="020B0604020202020204" pitchFamily="34" charset="0"/>
                <a:cs typeface="Arial" panose="020B0604020202020204" pitchFamily="34" charset="0"/>
              </a:rPr>
              <a:t>R. </a:t>
            </a:r>
            <a:r>
              <a:rPr lang="en-US" altLang="zh-CN" sz="1000" i="1" dirty="0" err="1">
                <a:latin typeface="Arial" panose="020B0604020202020204" pitchFamily="34" charset="0"/>
                <a:cs typeface="Arial" panose="020B0604020202020204" pitchFamily="34" charset="0"/>
              </a:rPr>
              <a:t>solani</a:t>
            </a:r>
            <a:r>
              <a:rPr lang="en-US" altLang="zh-CN" sz="1000" i="1" dirty="0">
                <a:latin typeface="Arial" panose="020B0604020202020204" pitchFamily="34" charset="0"/>
                <a:cs typeface="Arial" panose="020B0604020202020204" pitchFamily="34" charset="0"/>
              </a:rPr>
              <a:t> </a:t>
            </a:r>
            <a:r>
              <a:rPr lang="en-US" altLang="zh-CN" sz="1000" dirty="0">
                <a:latin typeface="Arial" panose="020B0604020202020204" pitchFamily="34" charset="0"/>
                <a:cs typeface="Arial" panose="020B0604020202020204" pitchFamily="34" charset="0"/>
              </a:rPr>
              <a:t>inoculation</a:t>
            </a:r>
            <a:r>
              <a:rPr lang="en-US" altLang="zh-CN" sz="1000" dirty="0" smtClean="0">
                <a:latin typeface="Arial" panose="020B0604020202020204" pitchFamily="34" charset="0"/>
                <a:cs typeface="Arial" panose="020B0604020202020204" pitchFamily="34" charset="0"/>
              </a:rPr>
              <a:t>. (b) </a:t>
            </a:r>
            <a:r>
              <a:rPr lang="en-US" altLang="zh-CN" sz="1000" dirty="0">
                <a:latin typeface="Arial" panose="020B0604020202020204" pitchFamily="34" charset="0"/>
                <a:cs typeface="Arial" panose="020B0604020202020204" pitchFamily="34" charset="0"/>
              </a:rPr>
              <a:t>Preparation of the inoculum for inoculation with </a:t>
            </a:r>
            <a:r>
              <a:rPr lang="en-US" altLang="zh-CN" sz="1000" i="1" dirty="0">
                <a:latin typeface="Arial" panose="020B0604020202020204" pitchFamily="34" charset="0"/>
                <a:cs typeface="Arial" panose="020B0604020202020204" pitchFamily="34" charset="0"/>
              </a:rPr>
              <a:t>R. </a:t>
            </a:r>
            <a:r>
              <a:rPr lang="en-US" altLang="zh-CN" sz="1000" i="1" dirty="0" err="1">
                <a:latin typeface="Arial" panose="020B0604020202020204" pitchFamily="34" charset="0"/>
                <a:cs typeface="Arial" panose="020B0604020202020204" pitchFamily="34" charset="0"/>
              </a:rPr>
              <a:t>solani</a:t>
            </a:r>
            <a:r>
              <a:rPr lang="en-US" altLang="zh-CN" sz="1000" dirty="0">
                <a:latin typeface="Arial" panose="020B0604020202020204" pitchFamily="34" charset="0"/>
                <a:cs typeface="Arial" panose="020B0604020202020204" pitchFamily="34" charset="0"/>
              </a:rPr>
              <a:t> isolate RH-9. The toothpicks, which were incubated with the mycelial disks on potato dextrose broth (PDB) medium for 3 to 4 days, were covered with newborn mycelium. </a:t>
            </a:r>
            <a:r>
              <a:rPr lang="en-US" altLang="zh-CN" sz="1000" dirty="0">
                <a:solidFill>
                  <a:srgbClr val="FF0000"/>
                </a:solidFill>
                <a:latin typeface="Arial" panose="020B0604020202020204" pitchFamily="34" charset="0"/>
                <a:cs typeface="Arial" panose="020B0604020202020204" pitchFamily="34" charset="0"/>
              </a:rPr>
              <a:t>(c) Activity assay of inoculums with  </a:t>
            </a:r>
            <a:r>
              <a:rPr lang="en-US" altLang="zh-CN" sz="1000" i="1" dirty="0" smtClean="0">
                <a:solidFill>
                  <a:srgbClr val="FF0000"/>
                </a:solidFill>
                <a:latin typeface="Arial" panose="020B0604020202020204" pitchFamily="34" charset="0"/>
                <a:cs typeface="Arial" panose="020B0604020202020204" pitchFamily="34" charset="0"/>
              </a:rPr>
              <a:t>R. </a:t>
            </a:r>
            <a:r>
              <a:rPr lang="en-US" altLang="zh-CN" sz="1000" i="1" dirty="0" err="1" smtClean="0">
                <a:solidFill>
                  <a:srgbClr val="FF0000"/>
                </a:solidFill>
                <a:latin typeface="Arial" panose="020B0604020202020204" pitchFamily="34" charset="0"/>
                <a:cs typeface="Arial" panose="020B0604020202020204" pitchFamily="34" charset="0"/>
              </a:rPr>
              <a:t>solani</a:t>
            </a:r>
            <a:r>
              <a:rPr lang="en-US" altLang="zh-CN" sz="1000" i="1" dirty="0" smtClean="0">
                <a:solidFill>
                  <a:srgbClr val="FF0000"/>
                </a:solidFill>
                <a:latin typeface="Arial" panose="020B0604020202020204" pitchFamily="34" charset="0"/>
                <a:cs typeface="Arial" panose="020B0604020202020204" pitchFamily="34" charset="0"/>
              </a:rPr>
              <a:t> </a:t>
            </a:r>
            <a:r>
              <a:rPr lang="en-US" altLang="zh-CN" sz="1000" dirty="0" smtClean="0">
                <a:solidFill>
                  <a:srgbClr val="FF0000"/>
                </a:solidFill>
                <a:latin typeface="Arial" panose="020B0604020202020204" pitchFamily="34" charset="0"/>
                <a:cs typeface="Arial" panose="020B0604020202020204" pitchFamily="34" charset="0"/>
              </a:rPr>
              <a:t>mycelium on </a:t>
            </a:r>
            <a:r>
              <a:rPr lang="en-US" altLang="zh-CN" sz="1000" dirty="0">
                <a:solidFill>
                  <a:srgbClr val="FF0000"/>
                </a:solidFill>
                <a:latin typeface="Arial" panose="020B0604020202020204" pitchFamily="34" charset="0"/>
                <a:cs typeface="Arial" panose="020B0604020202020204" pitchFamily="34" charset="0"/>
              </a:rPr>
              <a:t>potato </a:t>
            </a:r>
            <a:r>
              <a:rPr lang="en-US" altLang="zh-CN" sz="1000" dirty="0" smtClean="0">
                <a:solidFill>
                  <a:srgbClr val="FF0000"/>
                </a:solidFill>
                <a:latin typeface="Arial" panose="020B0604020202020204" pitchFamily="34" charset="0"/>
                <a:cs typeface="Arial" panose="020B0604020202020204" pitchFamily="34" charset="0"/>
              </a:rPr>
              <a:t>dextrose agar (PDA). Photos were taken at 24 and 48 hours after re-culture, respectively. </a:t>
            </a:r>
            <a:r>
              <a:rPr lang="en-US" altLang="zh-CN" sz="1000" dirty="0" smtClean="0">
                <a:latin typeface="Arial" panose="020B0604020202020204" pitchFamily="34" charset="0"/>
                <a:cs typeface="Arial" panose="020B0604020202020204" pitchFamily="34" charset="0"/>
              </a:rPr>
              <a:t>(d) </a:t>
            </a:r>
            <a:r>
              <a:rPr lang="en-US" altLang="zh-CN" sz="1000" i="1" dirty="0" smtClean="0">
                <a:latin typeface="Arial" panose="020B0604020202020204" pitchFamily="34" charset="0"/>
                <a:cs typeface="Arial" panose="020B0604020202020204" pitchFamily="34" charset="0"/>
              </a:rPr>
              <a:t>R</a:t>
            </a:r>
            <a:r>
              <a:rPr lang="en-US" altLang="zh-CN" sz="1000" i="1" dirty="0">
                <a:latin typeface="Arial" panose="020B0604020202020204" pitchFamily="34" charset="0"/>
                <a:cs typeface="Arial" panose="020B0604020202020204" pitchFamily="34" charset="0"/>
              </a:rPr>
              <a:t>. solani</a:t>
            </a:r>
            <a:r>
              <a:rPr lang="en-US" altLang="zh-CN" sz="1000" dirty="0">
                <a:latin typeface="Arial" panose="020B0604020202020204" pitchFamily="34" charset="0"/>
                <a:cs typeface="Arial" panose="020B0604020202020204" pitchFamily="34" charset="0"/>
              </a:rPr>
              <a:t>-infected leaf sheaths, which appeared yellowing and water-soaked lesions at 20 HAI, were selected for transcriptomic analysis. Scale bar, </a:t>
            </a:r>
            <a:r>
              <a:rPr lang="en-US" altLang="zh-CN" sz="1000" dirty="0" smtClean="0">
                <a:latin typeface="Arial" panose="020B0604020202020204" pitchFamily="34" charset="0"/>
                <a:cs typeface="Arial" panose="020B0604020202020204" pitchFamily="34" charset="0"/>
              </a:rPr>
              <a:t>1 cm. </a:t>
            </a:r>
            <a:r>
              <a:rPr lang="en-US" altLang="zh-CN" sz="1000" dirty="0">
                <a:latin typeface="Arial" panose="020B0604020202020204" pitchFamily="34" charset="0"/>
                <a:cs typeface="Arial" panose="020B0604020202020204" pitchFamily="34" charset="0"/>
              </a:rPr>
              <a:t>(</a:t>
            </a:r>
            <a:r>
              <a:rPr lang="en-US" altLang="zh-CN" sz="1000" dirty="0" err="1">
                <a:latin typeface="Arial" panose="020B0604020202020204" pitchFamily="34" charset="0"/>
                <a:cs typeface="Arial" panose="020B0604020202020204" pitchFamily="34" charset="0"/>
              </a:rPr>
              <a:t>e,f</a:t>
            </a:r>
            <a:r>
              <a:rPr lang="en-US" altLang="zh-CN" sz="1000" dirty="0">
                <a:latin typeface="Arial" panose="020B0604020202020204" pitchFamily="34" charset="0"/>
                <a:cs typeface="Arial" panose="020B0604020202020204" pitchFamily="34" charset="0"/>
              </a:rPr>
              <a:t>) </a:t>
            </a:r>
            <a:r>
              <a:rPr lang="en-US" altLang="zh-CN" sz="1000" dirty="0" smtClean="0">
                <a:latin typeface="Arial" panose="020B0604020202020204" pitchFamily="34" charset="0"/>
                <a:cs typeface="Arial" panose="020B0604020202020204" pitchFamily="34" charset="0"/>
              </a:rPr>
              <a:t>Representative </a:t>
            </a:r>
            <a:r>
              <a:rPr lang="en-US" altLang="zh-CN" sz="1000" dirty="0">
                <a:latin typeface="Arial" panose="020B0604020202020204" pitchFamily="34" charset="0"/>
                <a:cs typeface="Arial" panose="020B0604020202020204" pitchFamily="34" charset="0"/>
              </a:rPr>
              <a:t>of samples at 10 HAI with </a:t>
            </a:r>
            <a:r>
              <a:rPr lang="en-US" altLang="zh-CN" sz="1000" i="1" dirty="0">
                <a:latin typeface="Arial" panose="020B0604020202020204" pitchFamily="34" charset="0"/>
                <a:cs typeface="Arial" panose="020B0604020202020204" pitchFamily="34" charset="0"/>
              </a:rPr>
              <a:t>R. </a:t>
            </a:r>
            <a:r>
              <a:rPr lang="en-US" altLang="zh-CN" sz="1000" i="1" dirty="0" err="1">
                <a:latin typeface="Arial" panose="020B0604020202020204" pitchFamily="34" charset="0"/>
                <a:cs typeface="Arial" panose="020B0604020202020204" pitchFamily="34" charset="0"/>
              </a:rPr>
              <a:t>solani</a:t>
            </a:r>
            <a:r>
              <a:rPr lang="en-US" altLang="zh-CN" sz="1000" i="1" dirty="0">
                <a:latin typeface="Arial" panose="020B0604020202020204" pitchFamily="34" charset="0"/>
                <a:cs typeface="Arial" panose="020B0604020202020204" pitchFamily="34" charset="0"/>
              </a:rPr>
              <a:t> </a:t>
            </a:r>
            <a:r>
              <a:rPr lang="en-US" altLang="zh-CN" sz="1000" dirty="0">
                <a:latin typeface="Arial" panose="020B0604020202020204" pitchFamily="34" charset="0"/>
                <a:cs typeface="Arial" panose="020B0604020202020204" pitchFamily="34" charset="0"/>
              </a:rPr>
              <a:t>mycelium growth</a:t>
            </a:r>
            <a:r>
              <a:rPr lang="en-US" altLang="zh-CN" sz="1000" i="1" dirty="0">
                <a:latin typeface="Arial" panose="020B0604020202020204" pitchFamily="34" charset="0"/>
                <a:cs typeface="Arial" panose="020B0604020202020204" pitchFamily="34" charset="0"/>
              </a:rPr>
              <a:t>. R. </a:t>
            </a:r>
            <a:r>
              <a:rPr lang="en-US" altLang="zh-CN" sz="1000" i="1" dirty="0" err="1">
                <a:latin typeface="Arial" panose="020B0604020202020204" pitchFamily="34" charset="0"/>
                <a:cs typeface="Arial" panose="020B0604020202020204" pitchFamily="34" charset="0"/>
              </a:rPr>
              <a:t>solani</a:t>
            </a:r>
            <a:r>
              <a:rPr lang="en-US" altLang="zh-CN" sz="1000" i="1" dirty="0">
                <a:latin typeface="Arial" panose="020B0604020202020204" pitchFamily="34" charset="0"/>
                <a:cs typeface="Arial" panose="020B0604020202020204" pitchFamily="34" charset="0"/>
              </a:rPr>
              <a:t> </a:t>
            </a:r>
            <a:r>
              <a:rPr lang="en-US" altLang="zh-CN" sz="1000" dirty="0">
                <a:latin typeface="Arial" panose="020B0604020202020204" pitchFamily="34" charset="0"/>
                <a:cs typeface="Arial" panose="020B0604020202020204" pitchFamily="34" charset="0"/>
              </a:rPr>
              <a:t>on the inner surface of leaf sheaths were microscopically observed after </a:t>
            </a:r>
            <a:r>
              <a:rPr lang="en-US" altLang="zh-CN" sz="1000" dirty="0" err="1">
                <a:latin typeface="Arial" panose="020B0604020202020204" pitchFamily="34" charset="0"/>
                <a:cs typeface="Arial" panose="020B0604020202020204" pitchFamily="34" charset="0"/>
              </a:rPr>
              <a:t>lacto</a:t>
            </a:r>
            <a:r>
              <a:rPr lang="en-US" altLang="zh-CN" sz="1000" dirty="0">
                <a:latin typeface="Arial" panose="020B0604020202020204" pitchFamily="34" charset="0"/>
                <a:cs typeface="Arial" panose="020B0604020202020204" pitchFamily="34" charset="0"/>
              </a:rPr>
              <a:t>-phenol cotton blue staining. Samples formed patches of short branching mycelia with a few infection structures were selected as detected samples. Scale bar, </a:t>
            </a:r>
            <a:r>
              <a:rPr lang="en-US" altLang="zh-CN" sz="1000" dirty="0" smtClean="0">
                <a:latin typeface="Arial" panose="020B0604020202020204" pitchFamily="34" charset="0"/>
                <a:cs typeface="Arial" panose="020B0604020202020204" pitchFamily="34" charset="0"/>
              </a:rPr>
              <a:t>0.5 cm in (e), 10 </a:t>
            </a:r>
            <a:r>
              <a:rPr lang="en-US" altLang="zh-CN" sz="1000" dirty="0" err="1" smtClean="0">
                <a:latin typeface="Arial" panose="020B0604020202020204" pitchFamily="34" charset="0"/>
                <a:cs typeface="Arial" panose="020B0604020202020204" pitchFamily="34" charset="0"/>
              </a:rPr>
              <a:t>μm</a:t>
            </a:r>
            <a:r>
              <a:rPr lang="en-US" altLang="zh-CN" sz="1000" dirty="0" smtClean="0">
                <a:latin typeface="Arial" panose="020B0604020202020204" pitchFamily="34" charset="0"/>
                <a:cs typeface="Arial" panose="020B0604020202020204" pitchFamily="34" charset="0"/>
              </a:rPr>
              <a:t> in (f). </a:t>
            </a:r>
            <a:r>
              <a:rPr lang="en-US" altLang="zh-CN" sz="1000" dirty="0">
                <a:latin typeface="Arial" panose="020B0604020202020204" pitchFamily="34" charset="0"/>
                <a:cs typeface="Arial" panose="020B0604020202020204" pitchFamily="34" charset="0"/>
              </a:rPr>
              <a:t>(</a:t>
            </a:r>
            <a:r>
              <a:rPr lang="en-US" altLang="zh-CN" sz="1000" dirty="0" err="1">
                <a:latin typeface="Arial" panose="020B0604020202020204" pitchFamily="34" charset="0"/>
                <a:cs typeface="Arial" panose="020B0604020202020204" pitchFamily="34" charset="0"/>
              </a:rPr>
              <a:t>g,h</a:t>
            </a:r>
            <a:r>
              <a:rPr lang="en-US" altLang="zh-CN" sz="1000" dirty="0">
                <a:latin typeface="Arial" panose="020B0604020202020204" pitchFamily="34" charset="0"/>
                <a:cs typeface="Arial" panose="020B0604020202020204" pitchFamily="34" charset="0"/>
              </a:rPr>
              <a:t>) Differences in lesions (marked in red) between YSBR1 and Lemont confirmed the success of inoculation. Photographs display symptoms of Lemont </a:t>
            </a:r>
            <a:r>
              <a:rPr lang="en-US" altLang="zh-CN" sz="1000" dirty="0" smtClean="0">
                <a:latin typeface="Arial" panose="020B0604020202020204" pitchFamily="34" charset="0"/>
                <a:cs typeface="Arial" panose="020B0604020202020204" pitchFamily="34" charset="0"/>
              </a:rPr>
              <a:t>(g) </a:t>
            </a:r>
            <a:r>
              <a:rPr lang="en-US" altLang="zh-CN" sz="1000" dirty="0">
                <a:latin typeface="Arial" panose="020B0604020202020204" pitchFamily="34" charset="0"/>
                <a:cs typeface="Arial" panose="020B0604020202020204" pitchFamily="34" charset="0"/>
              </a:rPr>
              <a:t>and YSBR1 </a:t>
            </a:r>
            <a:r>
              <a:rPr lang="en-US" altLang="zh-CN" sz="1000" dirty="0" smtClean="0">
                <a:latin typeface="Arial" panose="020B0604020202020204" pitchFamily="34" charset="0"/>
                <a:cs typeface="Arial" panose="020B0604020202020204" pitchFamily="34" charset="0"/>
              </a:rPr>
              <a:t>(h) </a:t>
            </a:r>
            <a:r>
              <a:rPr lang="en-US" altLang="zh-CN" sz="1000" dirty="0">
                <a:latin typeface="Arial" panose="020B0604020202020204" pitchFamily="34" charset="0"/>
                <a:cs typeface="Arial" panose="020B0604020202020204" pitchFamily="34" charset="0"/>
              </a:rPr>
              <a:t>at 2 (left) and 5 (right) DPI, respectively. </a:t>
            </a:r>
            <a:r>
              <a:rPr lang="en-US" altLang="zh-CN" sz="1000" dirty="0" smtClean="0">
                <a:latin typeface="Arial" panose="020B0604020202020204" pitchFamily="34" charset="0"/>
                <a:cs typeface="Arial" panose="020B0604020202020204" pitchFamily="34" charset="0"/>
              </a:rPr>
              <a:t>Scale bar, 2 cm. (</a:t>
            </a:r>
            <a:r>
              <a:rPr lang="en-US" altLang="zh-CN" sz="1000" dirty="0" err="1" smtClean="0">
                <a:latin typeface="Arial" panose="020B0604020202020204" pitchFamily="34" charset="0"/>
                <a:cs typeface="Arial" panose="020B0604020202020204" pitchFamily="34" charset="0"/>
              </a:rPr>
              <a:t>i</a:t>
            </a:r>
            <a:r>
              <a:rPr lang="en-US" altLang="zh-CN" sz="1000" dirty="0" smtClean="0">
                <a:latin typeface="Arial" panose="020B0604020202020204" pitchFamily="34" charset="0"/>
                <a:cs typeface="Arial" panose="020B0604020202020204" pitchFamily="34" charset="0"/>
              </a:rPr>
              <a:t>) </a:t>
            </a:r>
            <a:r>
              <a:rPr lang="en-US" altLang="zh-CN" sz="1000" dirty="0">
                <a:latin typeface="Arial" panose="020B0604020202020204" pitchFamily="34" charset="0"/>
                <a:cs typeface="Arial" panose="020B0604020202020204" pitchFamily="34" charset="0"/>
              </a:rPr>
              <a:t>Quantitation of lesion length measured at 2 and 5 DPI. Data are mean</a:t>
            </a:r>
            <a:r>
              <a:rPr lang="zh-CN" altLang="zh-CN" sz="1000" dirty="0">
                <a:latin typeface="Arial" panose="020B0604020202020204" pitchFamily="34" charset="0"/>
                <a:cs typeface="Arial" panose="020B0604020202020204" pitchFamily="34" charset="0"/>
              </a:rPr>
              <a:t>±</a:t>
            </a:r>
            <a:r>
              <a:rPr lang="en-US" altLang="zh-CN" sz="1000" dirty="0" err="1" smtClean="0">
                <a:latin typeface="Arial" panose="020B0604020202020204" pitchFamily="34" charset="0"/>
                <a:cs typeface="Arial" panose="020B0604020202020204" pitchFamily="34" charset="0"/>
              </a:rPr>
              <a:t>s.d.</a:t>
            </a:r>
            <a:r>
              <a:rPr lang="en-US" altLang="zh-CN" sz="1000" dirty="0" smtClean="0">
                <a:latin typeface="Arial" panose="020B0604020202020204" pitchFamily="34" charset="0"/>
                <a:cs typeface="Arial" panose="020B0604020202020204" pitchFamily="34" charset="0"/>
              </a:rPr>
              <a:t>. </a:t>
            </a:r>
            <a:r>
              <a:rPr lang="en-US" altLang="zh-CN" sz="1000" dirty="0">
                <a:latin typeface="Arial" panose="020B0604020202020204" pitchFamily="34" charset="0"/>
                <a:cs typeface="Arial" panose="020B0604020202020204" pitchFamily="34" charset="0"/>
              </a:rPr>
              <a:t>**, P&lt;0.01 using Student’s </a:t>
            </a:r>
            <a:r>
              <a:rPr lang="en-US" altLang="zh-CN" sz="1000" i="1" dirty="0">
                <a:latin typeface="Arial" panose="020B0604020202020204" pitchFamily="34" charset="0"/>
                <a:cs typeface="Arial" panose="020B0604020202020204" pitchFamily="34" charset="0"/>
              </a:rPr>
              <a:t>t</a:t>
            </a:r>
            <a:r>
              <a:rPr lang="en-US" altLang="zh-CN" sz="1000" dirty="0">
                <a:latin typeface="Arial" panose="020B0604020202020204" pitchFamily="34" charset="0"/>
                <a:cs typeface="Arial" panose="020B0604020202020204" pitchFamily="34" charset="0"/>
              </a:rPr>
              <a:t>-test. </a:t>
            </a:r>
            <a:endParaRPr lang="zh-CN" altLang="zh-CN" sz="1000" dirty="0">
              <a:latin typeface="Arial" panose="020B0604020202020204" pitchFamily="34" charset="0"/>
              <a:cs typeface="Arial" panose="020B0604020202020204" pitchFamily="34"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582" y="-1"/>
            <a:ext cx="5455658" cy="7840547"/>
          </a:xfrm>
          <a:prstGeom prst="rect">
            <a:avLst/>
          </a:prstGeom>
        </p:spPr>
      </p:pic>
    </p:spTree>
    <p:extLst>
      <p:ext uri="{BB962C8B-B14F-4D97-AF65-F5344CB8AC3E}">
        <p14:creationId xmlns:p14="http://schemas.microsoft.com/office/powerpoint/2010/main" val="1848692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48716</TotalTime>
  <Words>1156</Words>
  <Application>Microsoft Office PowerPoint</Application>
  <PresentationFormat>A4 纸张(210x297 毫米)</PresentationFormat>
  <Paragraphs>9</Paragraphs>
  <Slides>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等线</vt:lpstr>
      <vt:lpstr>等线 Light</vt: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Cao</dc:creator>
  <cp:lastModifiedBy>Cao</cp:lastModifiedBy>
  <cp:revision>565</cp:revision>
  <dcterms:created xsi:type="dcterms:W3CDTF">2019-11-26T16:01:00Z</dcterms:created>
  <dcterms:modified xsi:type="dcterms:W3CDTF">2021-07-02T12:50:46Z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2052-11.1.0.8888</vt:lpwstr>
  </property>
</Properties>
</file>