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0" r:id="rId2"/>
    <p:sldId id="271" r:id="rId3"/>
    <p:sldId id="264" r:id="rId4"/>
    <p:sldId id="272" r:id="rId5"/>
    <p:sldId id="262" r:id="rId6"/>
    <p:sldId id="265" r:id="rId7"/>
    <p:sldId id="268" r:id="rId8"/>
    <p:sldId id="266" r:id="rId9"/>
    <p:sldId id="273" r:id="rId10"/>
    <p:sldId id="261" r:id="rId1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5" autoAdjust="0"/>
    <p:restoredTop sz="94660"/>
  </p:normalViewPr>
  <p:slideViewPr>
    <p:cSldViewPr snapToGrid="0">
      <p:cViewPr>
        <p:scale>
          <a:sx n="100" d="100"/>
          <a:sy n="100" d="100"/>
        </p:scale>
        <p:origin x="822" y="4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EB7AE693-E559-4E3E-9059-DE111953925D}" type="datetimeFigureOut">
              <a:rPr lang="zh-CN" altLang="en-US" smtClean="0"/>
              <a:t>2020/5/17 Sunday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1B40E1E-ED51-4273-A5C9-EE14286C3439}" type="slidenum">
              <a:rPr lang="zh-CN" altLang="en-US" smtClean="0"/>
              <a:t>‹#›</a:t>
            </a:fld>
            <a:endParaRPr lang="zh-CN" altLang="en-US"/>
          </a:p>
        </p:txBody>
      </p:sp>
    </p:spTree>
    <p:extLst>
      <p:ext uri="{BB962C8B-B14F-4D97-AF65-F5344CB8AC3E}">
        <p14:creationId xmlns:p14="http://schemas.microsoft.com/office/powerpoint/2010/main" val="1442443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B7AE693-E559-4E3E-9059-DE111953925D}" type="datetimeFigureOut">
              <a:rPr lang="zh-CN" altLang="en-US" smtClean="0"/>
              <a:t>2020/5/17 Sunday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1B40E1E-ED51-4273-A5C9-EE14286C3439}" type="slidenum">
              <a:rPr lang="zh-CN" altLang="en-US" smtClean="0"/>
              <a:t>‹#›</a:t>
            </a:fld>
            <a:endParaRPr lang="zh-CN" altLang="en-US"/>
          </a:p>
        </p:txBody>
      </p:sp>
    </p:spTree>
    <p:extLst>
      <p:ext uri="{BB962C8B-B14F-4D97-AF65-F5344CB8AC3E}">
        <p14:creationId xmlns:p14="http://schemas.microsoft.com/office/powerpoint/2010/main" val="25619991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B7AE693-E559-4E3E-9059-DE111953925D}" type="datetimeFigureOut">
              <a:rPr lang="zh-CN" altLang="en-US" smtClean="0"/>
              <a:t>2020/5/17 Sunday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1B40E1E-ED51-4273-A5C9-EE14286C3439}" type="slidenum">
              <a:rPr lang="zh-CN" altLang="en-US" smtClean="0"/>
              <a:t>‹#›</a:t>
            </a:fld>
            <a:endParaRPr lang="zh-CN" altLang="en-US"/>
          </a:p>
        </p:txBody>
      </p:sp>
    </p:spTree>
    <p:extLst>
      <p:ext uri="{BB962C8B-B14F-4D97-AF65-F5344CB8AC3E}">
        <p14:creationId xmlns:p14="http://schemas.microsoft.com/office/powerpoint/2010/main" val="13776821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B7AE693-E559-4E3E-9059-DE111953925D}" type="datetimeFigureOut">
              <a:rPr lang="zh-CN" altLang="en-US" smtClean="0"/>
              <a:t>2020/5/17 Sunday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1B40E1E-ED51-4273-A5C9-EE14286C3439}" type="slidenum">
              <a:rPr lang="zh-CN" altLang="en-US" smtClean="0"/>
              <a:t>‹#›</a:t>
            </a:fld>
            <a:endParaRPr lang="zh-CN" altLang="en-US"/>
          </a:p>
        </p:txBody>
      </p:sp>
    </p:spTree>
    <p:extLst>
      <p:ext uri="{BB962C8B-B14F-4D97-AF65-F5344CB8AC3E}">
        <p14:creationId xmlns:p14="http://schemas.microsoft.com/office/powerpoint/2010/main" val="10333893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EB7AE693-E559-4E3E-9059-DE111953925D}" type="datetimeFigureOut">
              <a:rPr lang="zh-CN" altLang="en-US" smtClean="0"/>
              <a:t>2020/5/17 Sunday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1B40E1E-ED51-4273-A5C9-EE14286C3439}" type="slidenum">
              <a:rPr lang="zh-CN" altLang="en-US" smtClean="0"/>
              <a:t>‹#›</a:t>
            </a:fld>
            <a:endParaRPr lang="zh-CN" altLang="en-US"/>
          </a:p>
        </p:txBody>
      </p:sp>
    </p:spTree>
    <p:extLst>
      <p:ext uri="{BB962C8B-B14F-4D97-AF65-F5344CB8AC3E}">
        <p14:creationId xmlns:p14="http://schemas.microsoft.com/office/powerpoint/2010/main" val="7797665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EB7AE693-E559-4E3E-9059-DE111953925D}" type="datetimeFigureOut">
              <a:rPr lang="zh-CN" altLang="en-US" smtClean="0"/>
              <a:t>2020/5/17 Sunday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1B40E1E-ED51-4273-A5C9-EE14286C3439}" type="slidenum">
              <a:rPr lang="zh-CN" altLang="en-US" smtClean="0"/>
              <a:t>‹#›</a:t>
            </a:fld>
            <a:endParaRPr lang="zh-CN" altLang="en-US"/>
          </a:p>
        </p:txBody>
      </p:sp>
    </p:spTree>
    <p:extLst>
      <p:ext uri="{BB962C8B-B14F-4D97-AF65-F5344CB8AC3E}">
        <p14:creationId xmlns:p14="http://schemas.microsoft.com/office/powerpoint/2010/main" val="3329787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EB7AE693-E559-4E3E-9059-DE111953925D}" type="datetimeFigureOut">
              <a:rPr lang="zh-CN" altLang="en-US" smtClean="0"/>
              <a:t>2020/5/17 Sunday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1B40E1E-ED51-4273-A5C9-EE14286C3439}" type="slidenum">
              <a:rPr lang="zh-CN" altLang="en-US" smtClean="0"/>
              <a:t>‹#›</a:t>
            </a:fld>
            <a:endParaRPr lang="zh-CN" altLang="en-US"/>
          </a:p>
        </p:txBody>
      </p:sp>
    </p:spTree>
    <p:extLst>
      <p:ext uri="{BB962C8B-B14F-4D97-AF65-F5344CB8AC3E}">
        <p14:creationId xmlns:p14="http://schemas.microsoft.com/office/powerpoint/2010/main" val="41675841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EB7AE693-E559-4E3E-9059-DE111953925D}" type="datetimeFigureOut">
              <a:rPr lang="zh-CN" altLang="en-US" smtClean="0"/>
              <a:t>2020/5/17 Sunday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1B40E1E-ED51-4273-A5C9-EE14286C3439}" type="slidenum">
              <a:rPr lang="zh-CN" altLang="en-US" smtClean="0"/>
              <a:t>‹#›</a:t>
            </a:fld>
            <a:endParaRPr lang="zh-CN" altLang="en-US"/>
          </a:p>
        </p:txBody>
      </p:sp>
    </p:spTree>
    <p:extLst>
      <p:ext uri="{BB962C8B-B14F-4D97-AF65-F5344CB8AC3E}">
        <p14:creationId xmlns:p14="http://schemas.microsoft.com/office/powerpoint/2010/main" val="9632600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B7AE693-E559-4E3E-9059-DE111953925D}" type="datetimeFigureOut">
              <a:rPr lang="zh-CN" altLang="en-US" smtClean="0"/>
              <a:t>2020/5/17 Sunday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1B40E1E-ED51-4273-A5C9-EE14286C3439}" type="slidenum">
              <a:rPr lang="zh-CN" altLang="en-US" smtClean="0"/>
              <a:t>‹#›</a:t>
            </a:fld>
            <a:endParaRPr lang="zh-CN" altLang="en-US"/>
          </a:p>
        </p:txBody>
      </p:sp>
    </p:spTree>
    <p:extLst>
      <p:ext uri="{BB962C8B-B14F-4D97-AF65-F5344CB8AC3E}">
        <p14:creationId xmlns:p14="http://schemas.microsoft.com/office/powerpoint/2010/main" val="21460954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EB7AE693-E559-4E3E-9059-DE111953925D}" type="datetimeFigureOut">
              <a:rPr lang="zh-CN" altLang="en-US" smtClean="0"/>
              <a:t>2020/5/17 Sunday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1B40E1E-ED51-4273-A5C9-EE14286C3439}" type="slidenum">
              <a:rPr lang="zh-CN" altLang="en-US" smtClean="0"/>
              <a:t>‹#›</a:t>
            </a:fld>
            <a:endParaRPr lang="zh-CN" altLang="en-US"/>
          </a:p>
        </p:txBody>
      </p:sp>
    </p:spTree>
    <p:extLst>
      <p:ext uri="{BB962C8B-B14F-4D97-AF65-F5344CB8AC3E}">
        <p14:creationId xmlns:p14="http://schemas.microsoft.com/office/powerpoint/2010/main" val="13521777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EB7AE693-E559-4E3E-9059-DE111953925D}" type="datetimeFigureOut">
              <a:rPr lang="zh-CN" altLang="en-US" smtClean="0"/>
              <a:t>2020/5/17 Sunday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1B40E1E-ED51-4273-A5C9-EE14286C3439}" type="slidenum">
              <a:rPr lang="zh-CN" altLang="en-US" smtClean="0"/>
              <a:t>‹#›</a:t>
            </a:fld>
            <a:endParaRPr lang="zh-CN" altLang="en-US"/>
          </a:p>
        </p:txBody>
      </p:sp>
    </p:spTree>
    <p:extLst>
      <p:ext uri="{BB962C8B-B14F-4D97-AF65-F5344CB8AC3E}">
        <p14:creationId xmlns:p14="http://schemas.microsoft.com/office/powerpoint/2010/main" val="36249613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7AE693-E559-4E3E-9059-DE111953925D}" type="datetimeFigureOut">
              <a:rPr lang="zh-CN" altLang="en-US" smtClean="0"/>
              <a:t>2020/5/17 Sunday</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B40E1E-ED51-4273-A5C9-EE14286C3439}" type="slidenum">
              <a:rPr lang="zh-CN" altLang="en-US" smtClean="0"/>
              <a:t>‹#›</a:t>
            </a:fld>
            <a:endParaRPr lang="zh-CN" altLang="en-US"/>
          </a:p>
        </p:txBody>
      </p:sp>
    </p:spTree>
    <p:extLst>
      <p:ext uri="{BB962C8B-B14F-4D97-AF65-F5344CB8AC3E}">
        <p14:creationId xmlns:p14="http://schemas.microsoft.com/office/powerpoint/2010/main" val="39762730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027314" y="16959"/>
            <a:ext cx="1584960" cy="461665"/>
          </a:xfrm>
          <a:prstGeom prst="rect">
            <a:avLst/>
          </a:prstGeom>
          <a:noFill/>
        </p:spPr>
        <p:txBody>
          <a:bodyPr wrap="square" rtlCol="0">
            <a:spAutoFit/>
          </a:bodyPr>
          <a:lstStyle/>
          <a:p>
            <a:r>
              <a:rPr lang="en-US" altLang="zh-CN" sz="2400" b="1" dirty="0" smtClean="0">
                <a:latin typeface="Times New Roman" panose="02020603050405020304" pitchFamily="18" charset="0"/>
                <a:cs typeface="Times New Roman" panose="02020603050405020304" pitchFamily="18" charset="0"/>
              </a:rPr>
              <a:t>Figure S1 </a:t>
            </a:r>
            <a:endParaRPr lang="zh-CN" altLang="en-US" sz="2400" b="1" dirty="0">
              <a:latin typeface="Times New Roman" panose="02020603050405020304" pitchFamily="18" charset="0"/>
              <a:cs typeface="Times New Roman" panose="02020603050405020304" pitchFamily="18" charset="0"/>
            </a:endParaRPr>
          </a:p>
        </p:txBody>
      </p:sp>
      <p:sp>
        <p:nvSpPr>
          <p:cNvPr id="3" name="矩形 2"/>
          <p:cNvSpPr/>
          <p:nvPr/>
        </p:nvSpPr>
        <p:spPr>
          <a:xfrm>
            <a:off x="2743200" y="5099894"/>
            <a:ext cx="6734176" cy="1277273"/>
          </a:xfrm>
          <a:prstGeom prst="rect">
            <a:avLst/>
          </a:prstGeom>
        </p:spPr>
        <p:txBody>
          <a:bodyPr wrap="square">
            <a:spAutoFit/>
          </a:bodyPr>
          <a:lstStyle/>
          <a:p>
            <a:pPr algn="just">
              <a:spcAft>
                <a:spcPts val="600"/>
              </a:spcAft>
            </a:pPr>
            <a:r>
              <a:rPr lang="en-US" altLang="zh-CN" sz="1100" b="1" kern="0" dirty="0">
                <a:latin typeface="Times New Roman" panose="02020603050405020304" pitchFamily="18" charset="0"/>
                <a:ea typeface="微软雅黑" panose="020B0503020204020204" pitchFamily="34" charset="-122"/>
                <a:cs typeface="Times New Roman" panose="02020603050405020304" pitchFamily="18" charset="0"/>
              </a:rPr>
              <a:t>Figure </a:t>
            </a:r>
            <a:r>
              <a:rPr lang="en-US" altLang="zh-CN" sz="1100" b="1" kern="0" dirty="0" smtClean="0">
                <a:latin typeface="Times New Roman" panose="02020603050405020304" pitchFamily="18" charset="0"/>
                <a:ea typeface="微软雅黑" panose="020B0503020204020204" pitchFamily="34" charset="-122"/>
                <a:cs typeface="Times New Roman" panose="02020603050405020304" pitchFamily="18" charset="0"/>
              </a:rPr>
              <a:t>S1</a:t>
            </a:r>
            <a:r>
              <a:rPr lang="en-US" altLang="zh-CN" sz="1100" kern="0" dirty="0" smtClean="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100" kern="0" dirty="0" err="1">
                <a:latin typeface="Times New Roman" panose="02020603050405020304" pitchFamily="18" charset="0"/>
                <a:ea typeface="微软雅黑" panose="020B0503020204020204" pitchFamily="34" charset="-122"/>
                <a:cs typeface="Times New Roman" panose="02020603050405020304" pitchFamily="18" charset="0"/>
              </a:rPr>
              <a:t>Circos</a:t>
            </a:r>
            <a:r>
              <a:rPr lang="en-US" altLang="zh-CN" sz="1100" kern="0" dirty="0">
                <a:latin typeface="Times New Roman" panose="02020603050405020304" pitchFamily="18" charset="0"/>
                <a:ea typeface="微软雅黑" panose="020B0503020204020204" pitchFamily="34" charset="-122"/>
                <a:cs typeface="Times New Roman" panose="02020603050405020304" pitchFamily="18" charset="0"/>
              </a:rPr>
              <a:t> diagram showing genome-wide physical distributions of filtered single nucleotide polymorphisms (SNPs) from the wheat 660K SNP array and average nucleotide diversity in each chromosome. </a:t>
            </a:r>
            <a:r>
              <a:rPr lang="en-US" altLang="zh-CN" sz="1100" kern="0" dirty="0" smtClean="0">
                <a:latin typeface="Times New Roman" panose="02020603050405020304" pitchFamily="18" charset="0"/>
                <a:ea typeface="微软雅黑" panose="020B0503020204020204" pitchFamily="34" charset="-122"/>
                <a:cs typeface="Times New Roman" panose="02020603050405020304" pitchFamily="18" charset="0"/>
              </a:rPr>
              <a:t>(a) </a:t>
            </a:r>
            <a:r>
              <a:rPr lang="en-US" altLang="zh-CN" sz="1100" kern="0" dirty="0">
                <a:latin typeface="Times New Roman" panose="02020603050405020304" pitchFamily="18" charset="0"/>
                <a:ea typeface="微软雅黑" panose="020B0503020204020204" pitchFamily="34" charset="-122"/>
                <a:cs typeface="Times New Roman" panose="02020603050405020304" pitchFamily="18" charset="0"/>
              </a:rPr>
              <a:t>The outer track is the physical size of each chromosome. Wheat chromosomes are represented in different colors. </a:t>
            </a:r>
            <a:r>
              <a:rPr lang="en-US" altLang="zh-CN" sz="1100" kern="0" dirty="0" smtClean="0">
                <a:latin typeface="Times New Roman" panose="02020603050405020304" pitchFamily="18" charset="0"/>
                <a:ea typeface="微软雅黑" panose="020B0503020204020204" pitchFamily="34" charset="-122"/>
                <a:cs typeface="Times New Roman" panose="02020603050405020304" pitchFamily="18" charset="0"/>
              </a:rPr>
              <a:t>(b)</a:t>
            </a:r>
            <a:r>
              <a:rPr lang="en-US" altLang="zh-CN" sz="1100" kern="0" dirty="0" smtClean="0">
                <a:latin typeface="Times New Roman" panose="02020603050405020304" pitchFamily="18" charset="0"/>
                <a:cs typeface="Times New Roman" panose="02020603050405020304" pitchFamily="18" charset="0"/>
              </a:rPr>
              <a:t> </a:t>
            </a:r>
            <a:r>
              <a:rPr lang="en-US" altLang="zh-CN" sz="1100" kern="0" dirty="0">
                <a:latin typeface="Times New Roman" panose="02020603050405020304" pitchFamily="18" charset="0"/>
                <a:cs typeface="Times New Roman" panose="02020603050405020304" pitchFamily="18" charset="0"/>
              </a:rPr>
              <a:t>SNP distribution represented by SNP numbers in 1-Mb windows of each chromosome. </a:t>
            </a:r>
            <a:r>
              <a:rPr lang="en-US" altLang="zh-CN" sz="1100" kern="0" dirty="0" smtClean="0">
                <a:latin typeface="Times New Roman" panose="02020603050405020304" pitchFamily="18" charset="0"/>
                <a:cs typeface="Times New Roman" panose="02020603050405020304" pitchFamily="18" charset="0"/>
              </a:rPr>
              <a:t>(c) </a:t>
            </a:r>
            <a:r>
              <a:rPr lang="en-US" altLang="zh-CN" sz="1100" kern="0" dirty="0" err="1">
                <a:latin typeface="Times New Roman" panose="02020603050405020304" pitchFamily="18" charset="0"/>
                <a:cs typeface="Times New Roman" panose="02020603050405020304" pitchFamily="18" charset="0"/>
              </a:rPr>
              <a:t>Heatmap</a:t>
            </a:r>
            <a:r>
              <a:rPr lang="en-US" altLang="zh-CN" sz="1100" kern="0" dirty="0">
                <a:latin typeface="Times New Roman" panose="02020603050405020304" pitchFamily="18" charset="0"/>
                <a:cs typeface="Times New Roman" panose="02020603050405020304" pitchFamily="18" charset="0"/>
              </a:rPr>
              <a:t> </a:t>
            </a:r>
            <a:r>
              <a:rPr lang="en-US" altLang="zh-CN" sz="1100" kern="0" dirty="0">
                <a:latin typeface="Times New Roman" panose="02020603050405020304" pitchFamily="18" charset="0"/>
                <a:ea typeface="微软雅黑" panose="020B0503020204020204" pitchFamily="34" charset="-122"/>
                <a:cs typeface="Times New Roman" panose="02020603050405020304" pitchFamily="18" charset="0"/>
              </a:rPr>
              <a:t>representing the numbers of</a:t>
            </a:r>
            <a:r>
              <a:rPr lang="en-US" altLang="zh-CN" sz="1100" kern="0" dirty="0">
                <a:latin typeface="Times New Roman" panose="02020603050405020304" pitchFamily="18" charset="0"/>
                <a:cs typeface="Times New Roman" panose="02020603050405020304" pitchFamily="18" charset="0"/>
              </a:rPr>
              <a:t> matched high-confidence genes in </a:t>
            </a:r>
            <a:r>
              <a:rPr lang="en-US" altLang="zh-CN" sz="1100" kern="0" dirty="0">
                <a:latin typeface="Times New Roman" panose="02020603050405020304" pitchFamily="18" charset="0"/>
                <a:ea typeface="微软雅黑" panose="020B0503020204020204" pitchFamily="34" charset="-122"/>
                <a:cs typeface="Times New Roman" panose="02020603050405020304" pitchFamily="18" charset="0"/>
              </a:rPr>
              <a:t>10-Mb windows </a:t>
            </a:r>
            <a:r>
              <a:rPr lang="en-US" altLang="zh-CN" sz="1100" kern="0" dirty="0">
                <a:latin typeface="Times New Roman" panose="02020603050405020304" pitchFamily="18" charset="0"/>
                <a:cs typeface="Times New Roman" panose="02020603050405020304" pitchFamily="18" charset="0"/>
              </a:rPr>
              <a:t>in each chromosome. </a:t>
            </a:r>
            <a:r>
              <a:rPr lang="en-US" altLang="zh-CN" sz="1100" kern="0" dirty="0">
                <a:latin typeface="Times New Roman" panose="02020603050405020304" pitchFamily="18" charset="0"/>
                <a:ea typeface="微软雅黑" panose="020B0503020204020204" pitchFamily="34" charset="-122"/>
                <a:cs typeface="Times New Roman" panose="02020603050405020304" pitchFamily="18" charset="0"/>
              </a:rPr>
              <a:t>Average nucleotide diversity was estimated by polymorphism information content </a:t>
            </a:r>
            <a:r>
              <a:rPr lang="en-US" altLang="zh-CN" sz="1100" kern="0" dirty="0" smtClean="0">
                <a:latin typeface="Times New Roman" panose="02020603050405020304" pitchFamily="18" charset="0"/>
                <a:ea typeface="微软雅黑" panose="020B0503020204020204" pitchFamily="34" charset="-122"/>
                <a:cs typeface="Times New Roman" panose="02020603050405020304" pitchFamily="18" charset="0"/>
              </a:rPr>
              <a:t>(d) </a:t>
            </a:r>
            <a:r>
              <a:rPr lang="en-US" altLang="zh-CN" sz="1100" kern="0" dirty="0">
                <a:latin typeface="Times New Roman" panose="02020603050405020304" pitchFamily="18" charset="0"/>
                <a:ea typeface="微软雅黑" panose="020B0503020204020204" pitchFamily="34" charset="-122"/>
                <a:cs typeface="Times New Roman" panose="02020603050405020304" pitchFamily="18" charset="0"/>
              </a:rPr>
              <a:t>and expected heterozygosity </a:t>
            </a:r>
            <a:r>
              <a:rPr lang="en-US" altLang="zh-CN" sz="1100" kern="0" dirty="0" smtClean="0">
                <a:latin typeface="Times New Roman" panose="02020603050405020304" pitchFamily="18" charset="0"/>
                <a:ea typeface="微软雅黑" panose="020B0503020204020204" pitchFamily="34" charset="-122"/>
                <a:cs typeface="Times New Roman" panose="02020603050405020304" pitchFamily="18" charset="0"/>
              </a:rPr>
              <a:t>(e) </a:t>
            </a:r>
            <a:r>
              <a:rPr lang="en-US" altLang="zh-CN" sz="1100" kern="0" dirty="0">
                <a:latin typeface="Times New Roman" panose="02020603050405020304" pitchFamily="18" charset="0"/>
                <a:ea typeface="微软雅黑" panose="020B0503020204020204" pitchFamily="34" charset="-122"/>
                <a:cs typeface="Times New Roman" panose="02020603050405020304" pitchFamily="18" charset="0"/>
              </a:rPr>
              <a:t>using a sliding window size of 1 Mb </a:t>
            </a:r>
            <a:r>
              <a:rPr lang="en-US" altLang="zh-CN" sz="1100" kern="0" dirty="0">
                <a:latin typeface="Times New Roman" panose="02020603050405020304" pitchFamily="18" charset="0"/>
                <a:cs typeface="Times New Roman" panose="02020603050405020304" pitchFamily="18" charset="0"/>
              </a:rPr>
              <a:t>along the chromosome</a:t>
            </a:r>
            <a:r>
              <a:rPr lang="en-US" altLang="zh-CN" sz="1100" kern="0" dirty="0">
                <a:latin typeface="Times New Roman" panose="02020603050405020304" pitchFamily="18" charset="0"/>
                <a:ea typeface="微软雅黑" panose="020B0503020204020204" pitchFamily="34" charset="-122"/>
                <a:cs typeface="Times New Roman" panose="02020603050405020304" pitchFamily="18" charset="0"/>
              </a:rPr>
              <a:t>.</a:t>
            </a:r>
            <a:endParaRPr lang="zh-CN" altLang="zh-CN" sz="1100" kern="100" dirty="0">
              <a:effectLst/>
              <a:latin typeface="Calibri" panose="020F0502020204030204" pitchFamily="34"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85744" y="478624"/>
            <a:ext cx="4453999" cy="4453999"/>
          </a:xfrm>
          <a:prstGeom prst="rect">
            <a:avLst/>
          </a:prstGeom>
        </p:spPr>
      </p:pic>
    </p:spTree>
    <p:extLst>
      <p:ext uri="{BB962C8B-B14F-4D97-AF65-F5344CB8AC3E}">
        <p14:creationId xmlns:p14="http://schemas.microsoft.com/office/powerpoint/2010/main" val="12900361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824459" y="0"/>
            <a:ext cx="2185566" cy="584775"/>
          </a:xfrm>
          <a:prstGeom prst="rect">
            <a:avLst/>
          </a:prstGeom>
          <a:noFill/>
        </p:spPr>
        <p:txBody>
          <a:bodyPr wrap="square" rtlCol="0">
            <a:spAutoFit/>
          </a:bodyPr>
          <a:lstStyle/>
          <a:p>
            <a:r>
              <a:rPr lang="en-US" altLang="zh-CN" sz="3200" b="1" dirty="0" smtClean="0">
                <a:latin typeface="Times New Roman" panose="02020603050405020304" pitchFamily="18" charset="0"/>
                <a:cs typeface="Times New Roman" panose="02020603050405020304" pitchFamily="18" charset="0"/>
              </a:rPr>
              <a:t>Figure </a:t>
            </a:r>
            <a:r>
              <a:rPr lang="en-US" altLang="zh-CN" sz="3200" b="1" dirty="0" smtClean="0">
                <a:latin typeface="Times New Roman" panose="02020603050405020304" pitchFamily="18" charset="0"/>
                <a:cs typeface="Times New Roman" panose="02020603050405020304" pitchFamily="18" charset="0"/>
              </a:rPr>
              <a:t>S10</a:t>
            </a:r>
            <a:endParaRPr lang="zh-CN" altLang="en-US" sz="3200" b="1" dirty="0">
              <a:latin typeface="Times New Roman" panose="02020603050405020304" pitchFamily="18" charset="0"/>
              <a:cs typeface="Times New Roman" panose="02020603050405020304" pitchFamily="18" charset="0"/>
            </a:endParaRP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56435" y="859536"/>
            <a:ext cx="7761336" cy="4741164"/>
          </a:xfrm>
          <a:prstGeom prst="rect">
            <a:avLst/>
          </a:prstGeom>
        </p:spPr>
      </p:pic>
      <p:sp>
        <p:nvSpPr>
          <p:cNvPr id="6" name="矩形 5"/>
          <p:cNvSpPr/>
          <p:nvPr/>
        </p:nvSpPr>
        <p:spPr>
          <a:xfrm>
            <a:off x="2828925" y="5791795"/>
            <a:ext cx="6819900" cy="646331"/>
          </a:xfrm>
          <a:prstGeom prst="rect">
            <a:avLst/>
          </a:prstGeom>
        </p:spPr>
        <p:txBody>
          <a:bodyPr wrap="square">
            <a:spAutoFit/>
          </a:bodyPr>
          <a:lstStyle/>
          <a:p>
            <a:pPr algn="just">
              <a:lnSpc>
                <a:spcPct val="150000"/>
              </a:lnSpc>
              <a:spcAft>
                <a:spcPts val="600"/>
              </a:spcAft>
            </a:pPr>
            <a:r>
              <a:rPr lang="en-US" altLang="zh-CN" sz="1200" b="1" kern="0" dirty="0" smtClean="0">
                <a:latin typeface="Times New Roman" panose="02020603050405020304" pitchFamily="18" charset="0"/>
                <a:cs typeface="Times New Roman" panose="02020603050405020304" pitchFamily="18" charset="0"/>
              </a:rPr>
              <a:t>Figure </a:t>
            </a:r>
            <a:r>
              <a:rPr lang="en-US" altLang="zh-CN" sz="1200" b="1" kern="0" dirty="0" smtClean="0">
                <a:latin typeface="Times New Roman" panose="02020603050405020304" pitchFamily="18" charset="0"/>
                <a:cs typeface="Times New Roman" panose="02020603050405020304" pitchFamily="18" charset="0"/>
              </a:rPr>
              <a:t>S10 </a:t>
            </a:r>
            <a:r>
              <a:rPr lang="en-US" altLang="zh-CN" sz="1200" kern="0" dirty="0">
                <a:latin typeface="Times New Roman" panose="02020603050405020304" pitchFamily="18" charset="0"/>
                <a:cs typeface="Times New Roman" panose="02020603050405020304" pitchFamily="18" charset="0"/>
              </a:rPr>
              <a:t>The expression profile of </a:t>
            </a:r>
            <a:r>
              <a:rPr lang="en-US" altLang="zh-CN" sz="1200" i="1" kern="0" dirty="0">
                <a:latin typeface="Times New Roman" panose="02020603050405020304" pitchFamily="18" charset="0"/>
                <a:ea typeface="微软雅黑" panose="020B0503020204020204" pitchFamily="34" charset="-122"/>
                <a:cs typeface="Times New Roman" panose="02020603050405020304" pitchFamily="18" charset="0"/>
              </a:rPr>
              <a:t>TraesCS2B01G513100</a:t>
            </a:r>
            <a:r>
              <a:rPr lang="en-US" altLang="zh-CN" sz="1200" kern="0" dirty="0">
                <a:latin typeface="Times New Roman" panose="02020603050405020304" pitchFamily="18" charset="0"/>
                <a:cs typeface="Times New Roman" panose="02020603050405020304" pitchFamily="18" charset="0"/>
              </a:rPr>
              <a:t> in different tissues and organs of wheat. The picture was generated by Wheat </a:t>
            </a:r>
            <a:r>
              <a:rPr lang="en-US" altLang="zh-CN" sz="1200" kern="0" dirty="0" err="1">
                <a:latin typeface="Times New Roman" panose="02020603050405020304" pitchFamily="18" charset="0"/>
                <a:cs typeface="Times New Roman" panose="02020603050405020304" pitchFamily="18" charset="0"/>
              </a:rPr>
              <a:t>eFP</a:t>
            </a:r>
            <a:r>
              <a:rPr lang="en-US" altLang="zh-CN" sz="1200" kern="0" dirty="0">
                <a:latin typeface="Times New Roman" panose="02020603050405020304" pitchFamily="18" charset="0"/>
                <a:cs typeface="Times New Roman" panose="02020603050405020304" pitchFamily="18" charset="0"/>
              </a:rPr>
              <a:t> Browser (http://bar.utoronto.ca/efp_wheat/cgi-bin/efpWeb.cgi)</a:t>
            </a:r>
            <a:endParaRPr lang="zh-CN" altLang="zh-CN" sz="1050" kern="100" dirty="0">
              <a:effectLst/>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223649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801389" y="5445115"/>
            <a:ext cx="6571211" cy="938719"/>
          </a:xfrm>
          <a:prstGeom prst="rect">
            <a:avLst/>
          </a:prstGeom>
        </p:spPr>
        <p:txBody>
          <a:bodyPr wrap="square">
            <a:spAutoFit/>
          </a:bodyPr>
          <a:lstStyle/>
          <a:p>
            <a:pPr algn="just">
              <a:spcAft>
                <a:spcPts val="600"/>
              </a:spcAft>
            </a:pPr>
            <a:r>
              <a:rPr lang="en-US" altLang="zh-CN" sz="1100" b="1" kern="0" dirty="0">
                <a:latin typeface="Times New Roman" panose="02020603050405020304" pitchFamily="18" charset="0"/>
                <a:ea typeface="微软雅黑" panose="020B0503020204020204" pitchFamily="34" charset="-122"/>
                <a:cs typeface="Times New Roman" panose="02020603050405020304" pitchFamily="18" charset="0"/>
              </a:rPr>
              <a:t>Figure </a:t>
            </a:r>
            <a:r>
              <a:rPr lang="en-US" altLang="zh-CN" sz="1100" b="1" kern="0" dirty="0" smtClean="0">
                <a:latin typeface="Times New Roman" panose="02020603050405020304" pitchFamily="18" charset="0"/>
                <a:ea typeface="微软雅黑" panose="020B0503020204020204" pitchFamily="34" charset="-122"/>
                <a:cs typeface="Times New Roman" panose="02020603050405020304" pitchFamily="18" charset="0"/>
              </a:rPr>
              <a:t>S2</a:t>
            </a:r>
            <a:r>
              <a:rPr lang="en-US" altLang="zh-CN" sz="1100" kern="0" dirty="0" smtClean="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100" kern="0" dirty="0">
                <a:latin typeface="Times New Roman" panose="02020603050405020304" pitchFamily="18" charset="0"/>
                <a:cs typeface="Times New Roman" panose="02020603050405020304" pitchFamily="18" charset="0"/>
              </a:rPr>
              <a:t>Genome-wide average linkage disequilibrium (LD) decay over physical distances. Plots of pair-wise single-nucleotide polymorphism LD </a:t>
            </a:r>
            <a:r>
              <a:rPr lang="en-US" altLang="zh-CN" sz="1100" i="1" kern="0" dirty="0">
                <a:latin typeface="Times New Roman" panose="02020603050405020304" pitchFamily="18" charset="0"/>
                <a:cs typeface="Times New Roman" panose="02020603050405020304" pitchFamily="18" charset="0"/>
              </a:rPr>
              <a:t>r</a:t>
            </a:r>
            <a:r>
              <a:rPr lang="en-US" altLang="zh-CN" sz="1100" i="1" kern="0" baseline="30000" dirty="0">
                <a:latin typeface="Times New Roman" panose="02020603050405020304" pitchFamily="18" charset="0"/>
                <a:cs typeface="Times New Roman" panose="02020603050405020304" pitchFamily="18" charset="0"/>
              </a:rPr>
              <a:t>2</a:t>
            </a:r>
            <a:r>
              <a:rPr lang="en-US" altLang="zh-CN" sz="1100" kern="0" dirty="0">
                <a:latin typeface="Times New Roman" panose="02020603050405020304" pitchFamily="18" charset="0"/>
                <a:cs typeface="Times New Roman" panose="02020603050405020304" pitchFamily="18" charset="0"/>
              </a:rPr>
              <a:t> values as a function of inter-marker map distance (Mb) within three </a:t>
            </a:r>
            <a:r>
              <a:rPr lang="en-US" altLang="zh-CN" sz="1100" kern="0" dirty="0" err="1">
                <a:latin typeface="Times New Roman" panose="02020603050405020304" pitchFamily="18" charset="0"/>
                <a:cs typeface="Times New Roman" panose="02020603050405020304" pitchFamily="18" charset="0"/>
              </a:rPr>
              <a:t>subgenomes</a:t>
            </a:r>
            <a:r>
              <a:rPr lang="en-US" altLang="zh-CN" sz="1100" kern="0" dirty="0">
                <a:latin typeface="Times New Roman" panose="02020603050405020304" pitchFamily="18" charset="0"/>
                <a:cs typeface="Times New Roman" panose="02020603050405020304" pitchFamily="18" charset="0"/>
              </a:rPr>
              <a:t> </a:t>
            </a:r>
            <a:r>
              <a:rPr lang="en-US" altLang="zh-CN" sz="1100" kern="0" dirty="0" smtClean="0">
                <a:latin typeface="Times New Roman" panose="02020603050405020304" pitchFamily="18" charset="0"/>
                <a:cs typeface="Times New Roman" panose="02020603050405020304" pitchFamily="18" charset="0"/>
              </a:rPr>
              <a:t>(a) </a:t>
            </a:r>
            <a:r>
              <a:rPr lang="en-US" altLang="zh-CN" sz="1100" kern="0" dirty="0">
                <a:latin typeface="Times New Roman" panose="02020603050405020304" pitchFamily="18" charset="0"/>
                <a:cs typeface="Times New Roman" panose="02020603050405020304" pitchFamily="18" charset="0"/>
              </a:rPr>
              <a:t>and each chromosome corresponding to </a:t>
            </a:r>
            <a:r>
              <a:rPr lang="en-US" altLang="zh-CN" sz="1100" kern="0" dirty="0" err="1">
                <a:latin typeface="Times New Roman" panose="02020603050405020304" pitchFamily="18" charset="0"/>
                <a:cs typeface="Times New Roman" panose="02020603050405020304" pitchFamily="18" charset="0"/>
              </a:rPr>
              <a:t>subgenomes</a:t>
            </a:r>
            <a:r>
              <a:rPr lang="en-US" altLang="zh-CN" sz="1100" kern="0" dirty="0">
                <a:latin typeface="Times New Roman" panose="02020603050405020304" pitchFamily="18" charset="0"/>
                <a:cs typeface="Times New Roman" panose="02020603050405020304" pitchFamily="18" charset="0"/>
              </a:rPr>
              <a:t> A </a:t>
            </a:r>
            <a:r>
              <a:rPr lang="en-US" altLang="zh-CN" sz="1100" kern="0" dirty="0" smtClean="0">
                <a:latin typeface="Times New Roman" panose="02020603050405020304" pitchFamily="18" charset="0"/>
                <a:cs typeface="Times New Roman" panose="02020603050405020304" pitchFamily="18" charset="0"/>
              </a:rPr>
              <a:t>(b), </a:t>
            </a:r>
            <a:r>
              <a:rPr lang="en-US" altLang="zh-CN" sz="1100" kern="0" dirty="0">
                <a:latin typeface="Times New Roman" panose="02020603050405020304" pitchFamily="18" charset="0"/>
                <a:cs typeface="Times New Roman" panose="02020603050405020304" pitchFamily="18" charset="0"/>
              </a:rPr>
              <a:t>B </a:t>
            </a:r>
            <a:r>
              <a:rPr lang="en-US" altLang="zh-CN" sz="1100" kern="0" dirty="0" smtClean="0">
                <a:latin typeface="Times New Roman" panose="02020603050405020304" pitchFamily="18" charset="0"/>
                <a:cs typeface="Times New Roman" panose="02020603050405020304" pitchFamily="18" charset="0"/>
              </a:rPr>
              <a:t>(c), </a:t>
            </a:r>
            <a:r>
              <a:rPr lang="en-US" altLang="zh-CN" sz="1100" kern="0" dirty="0">
                <a:latin typeface="Times New Roman" panose="02020603050405020304" pitchFamily="18" charset="0"/>
                <a:cs typeface="Times New Roman" panose="02020603050405020304" pitchFamily="18" charset="0"/>
              </a:rPr>
              <a:t>and D </a:t>
            </a:r>
            <a:r>
              <a:rPr lang="en-US" altLang="zh-CN" sz="1100" kern="0" dirty="0" smtClean="0">
                <a:latin typeface="Times New Roman" panose="02020603050405020304" pitchFamily="18" charset="0"/>
                <a:cs typeface="Times New Roman" panose="02020603050405020304" pitchFamily="18" charset="0"/>
              </a:rPr>
              <a:t>(d) </a:t>
            </a:r>
            <a:r>
              <a:rPr lang="en-US" altLang="zh-CN" sz="1100" kern="0" dirty="0">
                <a:latin typeface="Times New Roman" panose="02020603050405020304" pitchFamily="18" charset="0"/>
                <a:cs typeface="Times New Roman" panose="02020603050405020304" pitchFamily="18" charset="0"/>
              </a:rPr>
              <a:t>based on IWGSC </a:t>
            </a:r>
            <a:r>
              <a:rPr lang="en-US" altLang="zh-CN" sz="1100" kern="0" dirty="0" err="1">
                <a:latin typeface="Times New Roman" panose="02020603050405020304" pitchFamily="18" charset="0"/>
                <a:cs typeface="Times New Roman" panose="02020603050405020304" pitchFamily="18" charset="0"/>
              </a:rPr>
              <a:t>RefSeq</a:t>
            </a:r>
            <a:r>
              <a:rPr lang="en-US" altLang="zh-CN" sz="1100" kern="0" dirty="0">
                <a:latin typeface="Times New Roman" panose="02020603050405020304" pitchFamily="18" charset="0"/>
                <a:cs typeface="Times New Roman" panose="02020603050405020304" pitchFamily="18" charset="0"/>
              </a:rPr>
              <a:t> v.1.0. The black bold dashed line represents the population-specific critical </a:t>
            </a:r>
            <a:r>
              <a:rPr lang="en-US" altLang="zh-CN" sz="1100" i="1" kern="0" dirty="0">
                <a:latin typeface="Times New Roman" panose="02020603050405020304" pitchFamily="18" charset="0"/>
                <a:cs typeface="Times New Roman" panose="02020603050405020304" pitchFamily="18" charset="0"/>
              </a:rPr>
              <a:t>r</a:t>
            </a:r>
            <a:r>
              <a:rPr lang="en-US" altLang="zh-CN" sz="1100" i="1" kern="0" baseline="30000" dirty="0">
                <a:latin typeface="Times New Roman" panose="02020603050405020304" pitchFamily="18" charset="0"/>
                <a:cs typeface="Times New Roman" panose="02020603050405020304" pitchFamily="18" charset="0"/>
              </a:rPr>
              <a:t>2</a:t>
            </a:r>
            <a:r>
              <a:rPr lang="en-US" altLang="zh-CN" sz="1100" kern="0" dirty="0">
                <a:latin typeface="Times New Roman" panose="02020603050405020304" pitchFamily="18" charset="0"/>
                <a:cs typeface="Times New Roman" panose="02020603050405020304" pitchFamily="18" charset="0"/>
              </a:rPr>
              <a:t> value (0.1) beyond which LD is likely due to linkage.</a:t>
            </a:r>
            <a:endParaRPr lang="zh-CN" altLang="zh-CN" sz="1000" kern="100" dirty="0">
              <a:effectLst/>
              <a:latin typeface="Calibri" panose="020F0502020204030204" pitchFamily="34"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51018" y="812073"/>
            <a:ext cx="5717217" cy="4413059"/>
          </a:xfrm>
          <a:prstGeom prst="rect">
            <a:avLst/>
          </a:prstGeom>
        </p:spPr>
      </p:pic>
      <p:sp>
        <p:nvSpPr>
          <p:cNvPr id="7" name="文本框 6"/>
          <p:cNvSpPr txBox="1"/>
          <p:nvPr/>
        </p:nvSpPr>
        <p:spPr>
          <a:xfrm>
            <a:off x="1027314" y="16959"/>
            <a:ext cx="1584960" cy="461665"/>
          </a:xfrm>
          <a:prstGeom prst="rect">
            <a:avLst/>
          </a:prstGeom>
          <a:noFill/>
        </p:spPr>
        <p:txBody>
          <a:bodyPr wrap="square" rtlCol="0">
            <a:spAutoFit/>
          </a:bodyPr>
          <a:lstStyle/>
          <a:p>
            <a:r>
              <a:rPr lang="en-US" altLang="zh-CN" sz="2400" b="1" dirty="0" smtClean="0">
                <a:latin typeface="Times New Roman" panose="02020603050405020304" pitchFamily="18" charset="0"/>
                <a:cs typeface="Times New Roman" panose="02020603050405020304" pitchFamily="18" charset="0"/>
              </a:rPr>
              <a:t>Figure S2 </a:t>
            </a:r>
            <a:endParaRPr lang="zh-CN" altLang="en-US"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874423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00221" y="1504603"/>
            <a:ext cx="6055794" cy="3690852"/>
          </a:xfrm>
          <a:prstGeom prst="rect">
            <a:avLst/>
          </a:prstGeom>
        </p:spPr>
      </p:pic>
      <p:sp>
        <p:nvSpPr>
          <p:cNvPr id="5" name="矩形 4"/>
          <p:cNvSpPr/>
          <p:nvPr/>
        </p:nvSpPr>
        <p:spPr>
          <a:xfrm>
            <a:off x="2890061" y="5411277"/>
            <a:ext cx="5230682" cy="369332"/>
          </a:xfrm>
          <a:prstGeom prst="rect">
            <a:avLst/>
          </a:prstGeom>
        </p:spPr>
        <p:txBody>
          <a:bodyPr wrap="square">
            <a:spAutoFit/>
          </a:bodyPr>
          <a:lstStyle/>
          <a:p>
            <a:pPr algn="just">
              <a:lnSpc>
                <a:spcPct val="150000"/>
              </a:lnSpc>
              <a:spcAft>
                <a:spcPts val="600"/>
              </a:spcAft>
            </a:pPr>
            <a:r>
              <a:rPr lang="en-US" altLang="zh-CN" sz="1200" b="1" kern="0" dirty="0">
                <a:latin typeface="Times New Roman" panose="02020603050405020304" pitchFamily="18" charset="0"/>
                <a:ea typeface="微软雅黑" panose="020B0503020204020204" pitchFamily="34" charset="-122"/>
                <a:cs typeface="Times New Roman" panose="02020603050405020304" pitchFamily="18" charset="0"/>
              </a:rPr>
              <a:t>Figure </a:t>
            </a:r>
            <a:r>
              <a:rPr lang="en-US" altLang="zh-CN" sz="1200" b="1" kern="0" dirty="0" smtClean="0">
                <a:latin typeface="Times New Roman" panose="02020603050405020304" pitchFamily="18" charset="0"/>
                <a:ea typeface="微软雅黑" panose="020B0503020204020204" pitchFamily="34" charset="-122"/>
                <a:cs typeface="Times New Roman" panose="02020603050405020304" pitchFamily="18" charset="0"/>
              </a:rPr>
              <a:t>S3</a:t>
            </a:r>
            <a:r>
              <a:rPr lang="en-US" altLang="zh-CN" sz="1200" kern="0" dirty="0" smtClean="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200" kern="0" dirty="0">
                <a:latin typeface="Times New Roman" panose="02020603050405020304" pitchFamily="18" charset="0"/>
                <a:ea typeface="微软雅黑" panose="020B0503020204020204" pitchFamily="34" charset="-122"/>
                <a:cs typeface="Times New Roman" panose="02020603050405020304" pitchFamily="18" charset="0"/>
              </a:rPr>
              <a:t>Box plot distributions of seedling infection type (IT) for six </a:t>
            </a:r>
            <a:r>
              <a:rPr lang="en-US" altLang="zh-CN" sz="1200" i="1" kern="0" dirty="0" err="1">
                <a:latin typeface="Times New Roman" panose="02020603050405020304" pitchFamily="18" charset="0"/>
                <a:ea typeface="微软雅黑" panose="020B0503020204020204" pitchFamily="34" charset="-122"/>
                <a:cs typeface="Times New Roman" panose="02020603050405020304" pitchFamily="18" charset="0"/>
              </a:rPr>
              <a:t>Pst</a:t>
            </a:r>
            <a:r>
              <a:rPr lang="en-US" altLang="zh-CN" sz="1200" i="1" kern="0" dirty="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200" kern="0" dirty="0" smtClean="0">
                <a:latin typeface="Times New Roman" panose="02020603050405020304" pitchFamily="18" charset="0"/>
                <a:ea typeface="微软雅黑" panose="020B0503020204020204" pitchFamily="34" charset="-122"/>
                <a:cs typeface="Times New Roman" panose="02020603050405020304" pitchFamily="18" charset="0"/>
              </a:rPr>
              <a:t>races.</a:t>
            </a:r>
            <a:endParaRPr lang="zh-CN" altLang="zh-CN" sz="1050" kern="100" dirty="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9" name="文本框 8"/>
          <p:cNvSpPr txBox="1"/>
          <p:nvPr/>
        </p:nvSpPr>
        <p:spPr>
          <a:xfrm>
            <a:off x="1027314" y="16959"/>
            <a:ext cx="1584960" cy="461665"/>
          </a:xfrm>
          <a:prstGeom prst="rect">
            <a:avLst/>
          </a:prstGeom>
          <a:noFill/>
        </p:spPr>
        <p:txBody>
          <a:bodyPr wrap="square" rtlCol="0">
            <a:spAutoFit/>
          </a:bodyPr>
          <a:lstStyle/>
          <a:p>
            <a:r>
              <a:rPr lang="en-US" altLang="zh-CN" sz="2400" b="1" dirty="0" smtClean="0">
                <a:latin typeface="Times New Roman" panose="02020603050405020304" pitchFamily="18" charset="0"/>
                <a:cs typeface="Times New Roman" panose="02020603050405020304" pitchFamily="18" charset="0"/>
              </a:rPr>
              <a:t>Figure S3 </a:t>
            </a:r>
            <a:endParaRPr lang="zh-CN" altLang="en-US"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22732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521131" y="5061794"/>
            <a:ext cx="6922127" cy="1277273"/>
          </a:xfrm>
          <a:prstGeom prst="rect">
            <a:avLst/>
          </a:prstGeom>
        </p:spPr>
        <p:txBody>
          <a:bodyPr wrap="square">
            <a:spAutoFit/>
          </a:bodyPr>
          <a:lstStyle/>
          <a:p>
            <a:pPr algn="just">
              <a:spcAft>
                <a:spcPts val="600"/>
              </a:spcAft>
            </a:pPr>
            <a:r>
              <a:rPr lang="en-US" altLang="zh-CN" sz="1100" b="1" kern="0" dirty="0">
                <a:latin typeface="Times New Roman" panose="02020603050405020304" pitchFamily="18" charset="0"/>
                <a:ea typeface="微软雅黑" panose="020B0503020204020204" pitchFamily="34" charset="-122"/>
                <a:cs typeface="Times New Roman" panose="02020603050405020304" pitchFamily="18" charset="0"/>
              </a:rPr>
              <a:t>Figure </a:t>
            </a:r>
            <a:r>
              <a:rPr lang="en-US" altLang="zh-CN" sz="1100" b="1" kern="0" dirty="0" smtClean="0">
                <a:latin typeface="Times New Roman" panose="02020603050405020304" pitchFamily="18" charset="0"/>
                <a:ea typeface="微软雅黑" panose="020B0503020204020204" pitchFamily="34" charset="-122"/>
                <a:cs typeface="Times New Roman" panose="02020603050405020304" pitchFamily="18" charset="0"/>
              </a:rPr>
              <a:t>S4</a:t>
            </a:r>
            <a:r>
              <a:rPr lang="en-US" altLang="zh-CN" sz="1100" kern="0" dirty="0" smtClean="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1100" kern="0" dirty="0">
                <a:latin typeface="Times New Roman" panose="02020603050405020304" pitchFamily="18" charset="0"/>
                <a:ea typeface="微软雅黑" panose="020B0503020204020204" pitchFamily="34" charset="-122"/>
                <a:cs typeface="Times New Roman" panose="02020603050405020304" pitchFamily="18" charset="0"/>
              </a:rPr>
              <a:t>Phenotypic distribution of the stripe rust responses of different wheat accessions. Box plot distributions of infection type (IT) </a:t>
            </a:r>
            <a:r>
              <a:rPr lang="en-US" altLang="zh-CN" sz="1100" kern="0" dirty="0" smtClean="0">
                <a:latin typeface="Times New Roman" panose="02020603050405020304" pitchFamily="18" charset="0"/>
                <a:ea typeface="微软雅黑" panose="020B0503020204020204" pitchFamily="34" charset="-122"/>
                <a:cs typeface="Times New Roman" panose="02020603050405020304" pitchFamily="18" charset="0"/>
              </a:rPr>
              <a:t>(a) </a:t>
            </a:r>
            <a:r>
              <a:rPr lang="en-US" altLang="zh-CN" sz="1100" kern="0" dirty="0">
                <a:latin typeface="Times New Roman" panose="02020603050405020304" pitchFamily="18" charset="0"/>
                <a:ea typeface="微软雅黑" panose="020B0503020204020204" pitchFamily="34" charset="-122"/>
                <a:cs typeface="Times New Roman" panose="02020603050405020304" pitchFamily="18" charset="0"/>
              </a:rPr>
              <a:t>and disease severity (DS) </a:t>
            </a:r>
            <a:r>
              <a:rPr lang="en-US" altLang="zh-CN" sz="1100" kern="0" dirty="0" smtClean="0">
                <a:latin typeface="Times New Roman" panose="02020603050405020304" pitchFamily="18" charset="0"/>
                <a:ea typeface="微软雅黑" panose="020B0503020204020204" pitchFamily="34" charset="-122"/>
                <a:cs typeface="Times New Roman" panose="02020603050405020304" pitchFamily="18" charset="0"/>
              </a:rPr>
              <a:t>(b) </a:t>
            </a:r>
            <a:r>
              <a:rPr lang="en-US" altLang="zh-CN" sz="1100" kern="0" dirty="0">
                <a:latin typeface="Times New Roman" panose="02020603050405020304" pitchFamily="18" charset="0"/>
                <a:ea typeface="微软雅黑" panose="020B0503020204020204" pitchFamily="34" charset="-122"/>
                <a:cs typeface="Times New Roman" panose="02020603050405020304" pitchFamily="18" charset="0"/>
              </a:rPr>
              <a:t>across multiple environments (BLUP, </a:t>
            </a:r>
            <a:r>
              <a:rPr lang="en-US" altLang="zh-CN" sz="1100" kern="100" dirty="0">
                <a:latin typeface="Times New Roman" panose="02020603050405020304" pitchFamily="18" charset="0"/>
                <a:ea typeface="宋体" panose="02010600030101010101" pitchFamily="2" charset="-122"/>
                <a:cs typeface="Times New Roman" panose="02020603050405020304" pitchFamily="18" charset="0"/>
              </a:rPr>
              <a:t>the best linear unbiased predictions; JY, </a:t>
            </a:r>
            <a:r>
              <a:rPr lang="en-US" altLang="zh-CN" sz="1100" kern="100" dirty="0" err="1">
                <a:latin typeface="Times New Roman" panose="02020603050405020304" pitchFamily="18" charset="0"/>
                <a:ea typeface="宋体" panose="02010600030101010101" pitchFamily="2" charset="-122"/>
                <a:cs typeface="Times New Roman" panose="02020603050405020304" pitchFamily="18" charset="0"/>
              </a:rPr>
              <a:t>Jiangyou</a:t>
            </a:r>
            <a:r>
              <a:rPr lang="en-US" altLang="zh-CN" sz="1100" kern="100" dirty="0">
                <a:latin typeface="Times New Roman" panose="02020603050405020304" pitchFamily="18" charset="0"/>
                <a:ea typeface="宋体" panose="02010600030101010101" pitchFamily="2" charset="-122"/>
                <a:cs typeface="Times New Roman" panose="02020603050405020304" pitchFamily="18" charset="0"/>
              </a:rPr>
              <a:t>; TS, </a:t>
            </a:r>
            <a:r>
              <a:rPr lang="en-US" altLang="zh-CN" sz="1100" kern="100" dirty="0" err="1">
                <a:latin typeface="Times New Roman" panose="02020603050405020304" pitchFamily="18" charset="0"/>
                <a:ea typeface="宋体" panose="02010600030101010101" pitchFamily="2" charset="-122"/>
                <a:cs typeface="Times New Roman" panose="02020603050405020304" pitchFamily="18" charset="0"/>
              </a:rPr>
              <a:t>Tianshui</a:t>
            </a:r>
            <a:r>
              <a:rPr lang="en-US" altLang="zh-CN" sz="1100" kern="100" dirty="0">
                <a:latin typeface="Times New Roman" panose="02020603050405020304" pitchFamily="18" charset="0"/>
                <a:ea typeface="宋体" panose="02010600030101010101" pitchFamily="2" charset="-122"/>
                <a:cs typeface="Times New Roman" panose="02020603050405020304" pitchFamily="18" charset="0"/>
              </a:rPr>
              <a:t>; YL, </a:t>
            </a:r>
            <a:r>
              <a:rPr lang="en-US" altLang="zh-CN" sz="1100" kern="100" dirty="0" err="1">
                <a:latin typeface="Times New Roman" panose="02020603050405020304" pitchFamily="18" charset="0"/>
                <a:ea typeface="宋体" panose="02010600030101010101" pitchFamily="2" charset="-122"/>
                <a:cs typeface="Times New Roman" panose="02020603050405020304" pitchFamily="18" charset="0"/>
              </a:rPr>
              <a:t>Yangling</a:t>
            </a:r>
            <a:r>
              <a:rPr lang="en-US" altLang="zh-CN" sz="1100" kern="0" dirty="0">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100" i="1" kern="0" dirty="0">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100" kern="0" dirty="0">
                <a:latin typeface="Times New Roman" panose="02020603050405020304" pitchFamily="18" charset="0"/>
                <a:ea typeface="微软雅黑" panose="020B0503020204020204" pitchFamily="34" charset="-122"/>
                <a:cs typeface="Times New Roman" panose="02020603050405020304" pitchFamily="18" charset="0"/>
              </a:rPr>
              <a:t> Solid horizontal lines show medians. The half violin plots show the adult plant resistance density distribution in different environments. The raw data points overlying the box plots display the frequency of different tests. </a:t>
            </a:r>
            <a:r>
              <a:rPr lang="en-US" altLang="zh-CN" sz="1100" kern="0" dirty="0" smtClean="0">
                <a:latin typeface="Times New Roman" panose="02020603050405020304" pitchFamily="18" charset="0"/>
                <a:ea typeface="微软雅黑" panose="020B0503020204020204" pitchFamily="34" charset="-122"/>
                <a:cs typeface="Times New Roman" panose="02020603050405020304" pitchFamily="18" charset="0"/>
              </a:rPr>
              <a:t>(c) </a:t>
            </a:r>
            <a:r>
              <a:rPr lang="en-GB" altLang="zh-CN" sz="1100" kern="0" dirty="0">
                <a:latin typeface="Times New Roman" panose="02020603050405020304" pitchFamily="18" charset="0"/>
                <a:ea typeface="宋体" panose="02010600030101010101" pitchFamily="2" charset="-122"/>
                <a:cs typeface="Times New Roman" panose="02020603050405020304" pitchFamily="18" charset="0"/>
              </a:rPr>
              <a:t>Regression plot, histograms, and</a:t>
            </a:r>
            <a:r>
              <a:rPr lang="en-US" altLang="zh-CN" sz="1100" kern="0" dirty="0">
                <a:latin typeface="Times New Roman" panose="02020603050405020304" pitchFamily="18" charset="0"/>
                <a:ea typeface="宋体" panose="02010600030101010101" pitchFamily="2" charset="-122"/>
                <a:cs typeface="Times New Roman" panose="02020603050405020304" pitchFamily="18" charset="0"/>
              </a:rPr>
              <a:t> Pearson correlation coefficients</a:t>
            </a:r>
            <a:r>
              <a:rPr lang="en-GB" altLang="zh-CN" sz="1100" kern="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1100" i="1" kern="0" dirty="0">
                <a:latin typeface="Times New Roman" panose="02020603050405020304" pitchFamily="18" charset="0"/>
                <a:ea typeface="宋体" panose="02010600030101010101" pitchFamily="2" charset="-122"/>
                <a:cs typeface="Times New Roman" panose="02020603050405020304" pitchFamily="18" charset="0"/>
              </a:rPr>
              <a:t>P</a:t>
            </a:r>
            <a:r>
              <a:rPr lang="en-US" altLang="zh-CN" sz="1100" kern="0" dirty="0">
                <a:latin typeface="Times New Roman" panose="02020603050405020304" pitchFamily="18" charset="0"/>
                <a:ea typeface="宋体" panose="02010600030101010101" pitchFamily="2" charset="-122"/>
                <a:cs typeface="Times New Roman" panose="02020603050405020304" pitchFamily="18" charset="0"/>
              </a:rPr>
              <a:t> = 0.01</a:t>
            </a:r>
            <a:r>
              <a:rPr lang="en-GB" altLang="zh-CN" sz="1100" kern="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1100" kern="0" dirty="0">
                <a:latin typeface="Times New Roman" panose="02020603050405020304" pitchFamily="18" charset="0"/>
                <a:ea typeface="宋体" panose="02010600030101010101" pitchFamily="2" charset="-122"/>
                <a:cs typeface="Times New Roman" panose="02020603050405020304" pitchFamily="18" charset="0"/>
              </a:rPr>
              <a:t>among different survey indicators or environments. Boxplot of IT </a:t>
            </a:r>
            <a:r>
              <a:rPr lang="en-US" altLang="zh-CN" sz="1100" kern="0" dirty="0" smtClean="0">
                <a:latin typeface="Times New Roman" panose="02020603050405020304" pitchFamily="18" charset="0"/>
                <a:ea typeface="宋体" panose="02010600030101010101" pitchFamily="2" charset="-122"/>
                <a:cs typeface="Times New Roman" panose="02020603050405020304" pitchFamily="18" charset="0"/>
              </a:rPr>
              <a:t>(d) </a:t>
            </a:r>
            <a:r>
              <a:rPr lang="en-US" altLang="zh-CN" sz="1100" kern="0" dirty="0">
                <a:latin typeface="Times New Roman" panose="02020603050405020304" pitchFamily="18" charset="0"/>
                <a:ea typeface="宋体" panose="02010600030101010101" pitchFamily="2" charset="-122"/>
                <a:cs typeface="Times New Roman" panose="02020603050405020304" pitchFamily="18" charset="0"/>
              </a:rPr>
              <a:t>and DS </a:t>
            </a:r>
            <a:r>
              <a:rPr lang="en-US" altLang="zh-CN" sz="1100" kern="0" dirty="0" smtClean="0">
                <a:latin typeface="Times New Roman" panose="02020603050405020304" pitchFamily="18" charset="0"/>
                <a:ea typeface="宋体" panose="02010600030101010101" pitchFamily="2" charset="-122"/>
                <a:cs typeface="Times New Roman" panose="02020603050405020304" pitchFamily="18" charset="0"/>
              </a:rPr>
              <a:t>(e) </a:t>
            </a:r>
            <a:r>
              <a:rPr lang="en-US" altLang="zh-CN" sz="1100" kern="0" dirty="0">
                <a:latin typeface="Times New Roman" panose="02020603050405020304" pitchFamily="18" charset="0"/>
                <a:ea typeface="宋体" panose="02010600030101010101" pitchFamily="2" charset="-122"/>
                <a:cs typeface="Times New Roman" panose="02020603050405020304" pitchFamily="18" charset="0"/>
              </a:rPr>
              <a:t>for different sub-populations in the diversity panel.</a:t>
            </a:r>
            <a:endParaRPr lang="zh-CN" altLang="zh-CN" sz="1000" kern="100" dirty="0">
              <a:effectLst/>
              <a:latin typeface="Calibri" panose="020F0502020204030204" pitchFamily="34"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38004" y="1298110"/>
            <a:ext cx="6793710" cy="3448457"/>
          </a:xfrm>
          <a:prstGeom prst="rect">
            <a:avLst/>
          </a:prstGeom>
        </p:spPr>
      </p:pic>
      <p:sp>
        <p:nvSpPr>
          <p:cNvPr id="8" name="文本框 7"/>
          <p:cNvSpPr txBox="1"/>
          <p:nvPr/>
        </p:nvSpPr>
        <p:spPr>
          <a:xfrm>
            <a:off x="1027314" y="16959"/>
            <a:ext cx="1584960" cy="461665"/>
          </a:xfrm>
          <a:prstGeom prst="rect">
            <a:avLst/>
          </a:prstGeom>
          <a:noFill/>
        </p:spPr>
        <p:txBody>
          <a:bodyPr wrap="square" rtlCol="0">
            <a:spAutoFit/>
          </a:bodyPr>
          <a:lstStyle/>
          <a:p>
            <a:r>
              <a:rPr lang="en-US" altLang="zh-CN" sz="2400" b="1" dirty="0" smtClean="0">
                <a:latin typeface="Times New Roman" panose="02020603050405020304" pitchFamily="18" charset="0"/>
                <a:cs typeface="Times New Roman" panose="02020603050405020304" pitchFamily="18" charset="0"/>
              </a:rPr>
              <a:t>Figure S4 </a:t>
            </a:r>
            <a:endParaRPr lang="zh-CN" altLang="en-US"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312081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253234" y="4947521"/>
            <a:ext cx="6642845" cy="646331"/>
          </a:xfrm>
          <a:prstGeom prst="rect">
            <a:avLst/>
          </a:prstGeom>
        </p:spPr>
        <p:txBody>
          <a:bodyPr wrap="square">
            <a:spAutoFit/>
          </a:bodyPr>
          <a:lstStyle/>
          <a:p>
            <a:pPr algn="just">
              <a:spcAft>
                <a:spcPts val="600"/>
              </a:spcAft>
            </a:pPr>
            <a:r>
              <a:rPr lang="en-US" altLang="zh-CN" sz="1200" b="1" kern="0" dirty="0">
                <a:latin typeface="Times New Roman" panose="02020603050405020304" pitchFamily="18" charset="0"/>
                <a:ea typeface="微软雅黑" panose="020B0503020204020204" pitchFamily="34" charset="-122"/>
                <a:cs typeface="Times New Roman" panose="02020603050405020304" pitchFamily="18" charset="0"/>
              </a:rPr>
              <a:t>Figure </a:t>
            </a:r>
            <a:r>
              <a:rPr lang="en-US" altLang="zh-CN" sz="1200" b="1" kern="0" dirty="0" smtClean="0">
                <a:latin typeface="Times New Roman" panose="02020603050405020304" pitchFamily="18" charset="0"/>
                <a:ea typeface="微软雅黑" panose="020B0503020204020204" pitchFamily="34" charset="-122"/>
                <a:cs typeface="Times New Roman" panose="02020603050405020304" pitchFamily="18" charset="0"/>
              </a:rPr>
              <a:t>S5 </a:t>
            </a:r>
            <a:r>
              <a:rPr lang="en-GB" altLang="zh-CN" sz="1200" kern="0" dirty="0">
                <a:latin typeface="Times New Roman" panose="02020603050405020304" pitchFamily="18" charset="0"/>
                <a:ea typeface="宋体" panose="02010600030101010101" pitchFamily="2" charset="-122"/>
                <a:cs typeface="Times New Roman" panose="02020603050405020304" pitchFamily="18" charset="0"/>
              </a:rPr>
              <a:t>Regression plot, histograms and</a:t>
            </a:r>
            <a:r>
              <a:rPr lang="en-US" altLang="zh-CN" sz="1200" kern="0" dirty="0">
                <a:latin typeface="Times New Roman" panose="02020603050405020304" pitchFamily="18" charset="0"/>
                <a:ea typeface="宋体" panose="02010600030101010101" pitchFamily="2" charset="-122"/>
                <a:cs typeface="Times New Roman" panose="02020603050405020304" pitchFamily="18" charset="0"/>
              </a:rPr>
              <a:t> Pearson correlation coefficients</a:t>
            </a:r>
            <a:r>
              <a:rPr lang="en-GB" altLang="zh-CN" sz="1200" kern="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1200" i="1" kern="0" dirty="0">
                <a:latin typeface="Times New Roman" panose="02020603050405020304" pitchFamily="18" charset="0"/>
                <a:ea typeface="宋体" panose="02010600030101010101" pitchFamily="2" charset="-122"/>
                <a:cs typeface="Times New Roman" panose="02020603050405020304" pitchFamily="18" charset="0"/>
              </a:rPr>
              <a:t>P</a:t>
            </a:r>
            <a:r>
              <a:rPr lang="en-US" altLang="zh-CN" sz="1200" kern="0" dirty="0">
                <a:latin typeface="Times New Roman" panose="02020603050405020304" pitchFamily="18" charset="0"/>
                <a:ea typeface="宋体" panose="02010600030101010101" pitchFamily="2" charset="-122"/>
                <a:cs typeface="Times New Roman" panose="02020603050405020304" pitchFamily="18" charset="0"/>
              </a:rPr>
              <a:t> = 0.01</a:t>
            </a:r>
            <a:r>
              <a:rPr lang="en-GB" altLang="zh-CN" sz="1200" kern="0" dirty="0">
                <a:latin typeface="Times New Roman" panose="02020603050405020304" pitchFamily="18" charset="0"/>
                <a:ea typeface="宋体" panose="02010600030101010101" pitchFamily="2" charset="-122"/>
                <a:cs typeface="Times New Roman" panose="02020603050405020304" pitchFamily="18" charset="0"/>
              </a:rPr>
              <a:t>) for </a:t>
            </a:r>
            <a:r>
              <a:rPr lang="en-US" altLang="zh-CN" sz="1200" kern="0" dirty="0">
                <a:latin typeface="Times New Roman" panose="02020603050405020304" pitchFamily="18" charset="0"/>
                <a:ea typeface="微软雅黑" panose="020B0503020204020204" pitchFamily="34" charset="-122"/>
                <a:cs typeface="Times New Roman" panose="02020603050405020304" pitchFamily="18" charset="0"/>
              </a:rPr>
              <a:t>infection type (IT) and disease severity (DS) </a:t>
            </a:r>
            <a:r>
              <a:rPr lang="en-US" altLang="zh-CN" sz="1200" kern="0" dirty="0">
                <a:latin typeface="Times New Roman" panose="02020603050405020304" pitchFamily="18" charset="0"/>
                <a:ea typeface="宋体" panose="02010600030101010101" pitchFamily="2" charset="-122"/>
                <a:cs typeface="Times New Roman" panose="02020603050405020304" pitchFamily="18" charset="0"/>
              </a:rPr>
              <a:t>among different environments (YL, </a:t>
            </a:r>
            <a:r>
              <a:rPr lang="en-US" altLang="zh-CN" sz="1200" kern="0" dirty="0" err="1">
                <a:latin typeface="Times New Roman" panose="02020603050405020304" pitchFamily="18" charset="0"/>
                <a:ea typeface="宋体" panose="02010600030101010101" pitchFamily="2" charset="-122"/>
                <a:cs typeface="Times New Roman" panose="02020603050405020304" pitchFamily="18" charset="0"/>
              </a:rPr>
              <a:t>Yangling</a:t>
            </a:r>
            <a:r>
              <a:rPr lang="en-US" altLang="zh-CN" sz="1200" kern="0" dirty="0">
                <a:latin typeface="Times New Roman" panose="02020603050405020304" pitchFamily="18" charset="0"/>
                <a:ea typeface="宋体" panose="02010600030101010101" pitchFamily="2" charset="-122"/>
                <a:cs typeface="Times New Roman" panose="02020603050405020304" pitchFamily="18" charset="0"/>
              </a:rPr>
              <a:t>; TS, </a:t>
            </a:r>
            <a:r>
              <a:rPr lang="en-US" altLang="zh-CN" sz="1200" kern="0" dirty="0" err="1">
                <a:latin typeface="Times New Roman" panose="02020603050405020304" pitchFamily="18" charset="0"/>
                <a:ea typeface="宋体" panose="02010600030101010101" pitchFamily="2" charset="-122"/>
                <a:cs typeface="Times New Roman" panose="02020603050405020304" pitchFamily="18" charset="0"/>
              </a:rPr>
              <a:t>Tianshui</a:t>
            </a:r>
            <a:r>
              <a:rPr lang="en-US" altLang="zh-CN" sz="1200" kern="0" dirty="0">
                <a:latin typeface="Times New Roman" panose="02020603050405020304" pitchFamily="18" charset="0"/>
                <a:ea typeface="宋体" panose="02010600030101010101" pitchFamily="2" charset="-122"/>
                <a:cs typeface="Times New Roman" panose="02020603050405020304" pitchFamily="18" charset="0"/>
              </a:rPr>
              <a:t>; JY, </a:t>
            </a:r>
            <a:r>
              <a:rPr lang="en-US" altLang="zh-CN" sz="1200" kern="0" dirty="0" err="1">
                <a:latin typeface="Times New Roman" panose="02020603050405020304" pitchFamily="18" charset="0"/>
                <a:ea typeface="宋体" panose="02010600030101010101" pitchFamily="2" charset="-122"/>
                <a:cs typeface="Times New Roman" panose="02020603050405020304" pitchFamily="18" charset="0"/>
              </a:rPr>
              <a:t>Jingyou</a:t>
            </a:r>
            <a:r>
              <a:rPr lang="en-US" altLang="zh-CN" sz="1200" kern="0" dirty="0">
                <a:latin typeface="Times New Roman" panose="02020603050405020304" pitchFamily="18" charset="0"/>
                <a:ea typeface="宋体" panose="02010600030101010101" pitchFamily="2" charset="-122"/>
                <a:cs typeface="Times New Roman" panose="02020603050405020304" pitchFamily="18" charset="0"/>
              </a:rPr>
              <a:t>; 17, 18, 19 represented 2016-2017, 2017-2018, 2018-2019 cropping seasons, respectively).</a:t>
            </a:r>
            <a:endParaRPr lang="zh-CN" altLang="zh-CN" sz="1050" kern="100" dirty="0">
              <a:effectLst/>
              <a:latin typeface="Calibri" panose="020F0502020204030204" pitchFamily="34"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53234" y="1158353"/>
            <a:ext cx="6242373" cy="3432605"/>
          </a:xfrm>
          <a:prstGeom prst="rect">
            <a:avLst/>
          </a:prstGeom>
        </p:spPr>
      </p:pic>
      <p:sp>
        <p:nvSpPr>
          <p:cNvPr id="8" name="文本框 7"/>
          <p:cNvSpPr txBox="1"/>
          <p:nvPr/>
        </p:nvSpPr>
        <p:spPr>
          <a:xfrm>
            <a:off x="1027314" y="16959"/>
            <a:ext cx="1584960" cy="461665"/>
          </a:xfrm>
          <a:prstGeom prst="rect">
            <a:avLst/>
          </a:prstGeom>
          <a:noFill/>
        </p:spPr>
        <p:txBody>
          <a:bodyPr wrap="square" rtlCol="0">
            <a:spAutoFit/>
          </a:bodyPr>
          <a:lstStyle/>
          <a:p>
            <a:r>
              <a:rPr lang="en-US" altLang="zh-CN" sz="2400" b="1" dirty="0" smtClean="0">
                <a:latin typeface="Times New Roman" panose="02020603050405020304" pitchFamily="18" charset="0"/>
                <a:cs typeface="Times New Roman" panose="02020603050405020304" pitchFamily="18" charset="0"/>
              </a:rPr>
              <a:t>Figure S5 </a:t>
            </a:r>
            <a:endParaRPr lang="zh-CN" altLang="en-US"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33372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782339" y="5557964"/>
            <a:ext cx="6096000" cy="938719"/>
          </a:xfrm>
          <a:prstGeom prst="rect">
            <a:avLst/>
          </a:prstGeom>
        </p:spPr>
        <p:txBody>
          <a:bodyPr>
            <a:spAutoFit/>
          </a:bodyPr>
          <a:lstStyle/>
          <a:p>
            <a:r>
              <a:rPr lang="en-US" altLang="zh-CN" sz="1100" b="1" kern="0" dirty="0">
                <a:latin typeface="Times New Roman" panose="02020603050405020304" pitchFamily="18" charset="0"/>
                <a:ea typeface="微软雅黑" panose="020B0503020204020204" pitchFamily="34" charset="-122"/>
              </a:rPr>
              <a:t>Figure </a:t>
            </a:r>
            <a:r>
              <a:rPr lang="en-US" altLang="zh-CN" sz="1100" b="1" kern="0" dirty="0" smtClean="0">
                <a:latin typeface="Times New Roman" panose="02020603050405020304" pitchFamily="18" charset="0"/>
                <a:ea typeface="微软雅黑" panose="020B0503020204020204" pitchFamily="34" charset="-122"/>
              </a:rPr>
              <a:t>S6 </a:t>
            </a:r>
            <a:r>
              <a:rPr lang="en-US" altLang="zh-CN" sz="1100" kern="0" dirty="0">
                <a:latin typeface="Times New Roman" panose="02020603050405020304" pitchFamily="18" charset="0"/>
                <a:ea typeface="微软雅黑" panose="020B0503020204020204" pitchFamily="34" charset="-122"/>
              </a:rPr>
              <a:t>Genome-wide association analysis</a:t>
            </a:r>
            <a:r>
              <a:rPr lang="en-US" altLang="zh-CN" sz="1100" kern="0" dirty="0">
                <a:latin typeface="Times New Roman" panose="02020603050405020304" pitchFamily="18" charset="0"/>
              </a:rPr>
              <a:t> results for stripe rust infection types</a:t>
            </a:r>
            <a:r>
              <a:rPr lang="en-US" altLang="zh-CN" sz="1100" kern="0" dirty="0">
                <a:latin typeface="Times New Roman" panose="02020603050405020304" pitchFamily="18" charset="0"/>
                <a:ea typeface="微软雅黑" panose="020B0503020204020204" pitchFamily="34" charset="-122"/>
              </a:rPr>
              <a:t> across ten tested environments including</a:t>
            </a:r>
            <a:r>
              <a:rPr lang="en-US" altLang="zh-CN" sz="1100" kern="0" dirty="0">
                <a:latin typeface="Times New Roman" panose="02020603050405020304" pitchFamily="18" charset="0"/>
              </a:rPr>
              <a:t> </a:t>
            </a:r>
            <a:r>
              <a:rPr lang="en-US" altLang="zh-CN" sz="1100" kern="0" dirty="0" smtClean="0">
                <a:latin typeface="Times New Roman" panose="02020603050405020304" pitchFamily="18" charset="0"/>
              </a:rPr>
              <a:t>(a) </a:t>
            </a:r>
            <a:r>
              <a:rPr lang="en-US" altLang="zh-CN" sz="1100" kern="0" dirty="0">
                <a:latin typeface="Times New Roman" panose="02020603050405020304" pitchFamily="18" charset="0"/>
              </a:rPr>
              <a:t>2017-Jiangyou, </a:t>
            </a:r>
            <a:r>
              <a:rPr lang="en-US" altLang="zh-CN" sz="1100" kern="0" dirty="0" smtClean="0">
                <a:latin typeface="Times New Roman" panose="02020603050405020304" pitchFamily="18" charset="0"/>
              </a:rPr>
              <a:t>(b) </a:t>
            </a:r>
            <a:r>
              <a:rPr lang="en-US" altLang="zh-CN" sz="1100" kern="0" dirty="0">
                <a:latin typeface="Times New Roman" panose="02020603050405020304" pitchFamily="18" charset="0"/>
              </a:rPr>
              <a:t>2017-Tianshui, </a:t>
            </a:r>
            <a:r>
              <a:rPr lang="en-US" altLang="zh-CN" sz="1100" kern="0" dirty="0" smtClean="0">
                <a:latin typeface="Times New Roman" panose="02020603050405020304" pitchFamily="18" charset="0"/>
              </a:rPr>
              <a:t>(c) </a:t>
            </a:r>
            <a:r>
              <a:rPr lang="en-US" altLang="zh-CN" sz="1100" kern="0" dirty="0">
                <a:latin typeface="Times New Roman" panose="02020603050405020304" pitchFamily="18" charset="0"/>
              </a:rPr>
              <a:t>2017-Yanlging, </a:t>
            </a:r>
            <a:r>
              <a:rPr lang="en-US" altLang="zh-CN" sz="1100" kern="0" dirty="0" smtClean="0">
                <a:latin typeface="Times New Roman" panose="02020603050405020304" pitchFamily="18" charset="0"/>
              </a:rPr>
              <a:t>(d) </a:t>
            </a:r>
            <a:r>
              <a:rPr lang="en-US" altLang="zh-CN" sz="1100" kern="0" dirty="0">
                <a:latin typeface="Times New Roman" panose="02020603050405020304" pitchFamily="18" charset="0"/>
              </a:rPr>
              <a:t>2018-Jiangyou, </a:t>
            </a:r>
            <a:r>
              <a:rPr lang="en-US" altLang="zh-CN" sz="1100" kern="0" dirty="0" smtClean="0">
                <a:latin typeface="Times New Roman" panose="02020603050405020304" pitchFamily="18" charset="0"/>
              </a:rPr>
              <a:t>(e) </a:t>
            </a:r>
            <a:r>
              <a:rPr lang="en-US" altLang="zh-CN" sz="1100" kern="0" dirty="0">
                <a:latin typeface="Times New Roman" panose="02020603050405020304" pitchFamily="18" charset="0"/>
              </a:rPr>
              <a:t>2018-Tianshui, </a:t>
            </a:r>
            <a:r>
              <a:rPr lang="en-US" altLang="zh-CN" sz="1100" kern="0" dirty="0" smtClean="0">
                <a:latin typeface="Times New Roman" panose="02020603050405020304" pitchFamily="18" charset="0"/>
              </a:rPr>
              <a:t>(f) </a:t>
            </a:r>
            <a:r>
              <a:rPr lang="en-US" altLang="zh-CN" sz="1100" kern="0" dirty="0">
                <a:latin typeface="Times New Roman" panose="02020603050405020304" pitchFamily="18" charset="0"/>
              </a:rPr>
              <a:t>2018-Yanlging, </a:t>
            </a:r>
            <a:r>
              <a:rPr lang="en-US" altLang="zh-CN" sz="1100" kern="0" dirty="0" smtClean="0">
                <a:latin typeface="Times New Roman" panose="02020603050405020304" pitchFamily="18" charset="0"/>
              </a:rPr>
              <a:t>(g) </a:t>
            </a:r>
            <a:r>
              <a:rPr lang="en-US" altLang="zh-CN" sz="1100" kern="0" dirty="0">
                <a:latin typeface="Times New Roman" panose="02020603050405020304" pitchFamily="18" charset="0"/>
              </a:rPr>
              <a:t>2019-Jiangyou, </a:t>
            </a:r>
            <a:r>
              <a:rPr lang="en-US" altLang="zh-CN" sz="1100" kern="0" dirty="0" smtClean="0">
                <a:latin typeface="Times New Roman" panose="02020603050405020304" pitchFamily="18" charset="0"/>
              </a:rPr>
              <a:t>(h) </a:t>
            </a:r>
            <a:r>
              <a:rPr lang="en-US" altLang="zh-CN" sz="1100" kern="0" dirty="0">
                <a:latin typeface="Times New Roman" panose="02020603050405020304" pitchFamily="18" charset="0"/>
              </a:rPr>
              <a:t>2019-Tianshui, </a:t>
            </a:r>
            <a:r>
              <a:rPr lang="en-US" altLang="zh-CN" sz="1100" kern="0" dirty="0" smtClean="0">
                <a:latin typeface="Times New Roman" panose="02020603050405020304" pitchFamily="18" charset="0"/>
              </a:rPr>
              <a:t>(</a:t>
            </a:r>
            <a:r>
              <a:rPr lang="en-US" altLang="zh-CN" sz="1100" kern="0" dirty="0" err="1" smtClean="0">
                <a:latin typeface="Times New Roman" panose="02020603050405020304" pitchFamily="18" charset="0"/>
              </a:rPr>
              <a:t>i</a:t>
            </a:r>
            <a:r>
              <a:rPr lang="en-US" altLang="zh-CN" sz="1100" kern="0" dirty="0" smtClean="0">
                <a:latin typeface="Times New Roman" panose="02020603050405020304" pitchFamily="18" charset="0"/>
              </a:rPr>
              <a:t>) </a:t>
            </a:r>
            <a:r>
              <a:rPr lang="en-US" altLang="zh-CN" sz="1100" kern="0" dirty="0">
                <a:latin typeface="Times New Roman" panose="02020603050405020304" pitchFamily="18" charset="0"/>
              </a:rPr>
              <a:t>2019-Yanlging, and </a:t>
            </a:r>
            <a:r>
              <a:rPr lang="en-US" altLang="zh-CN" sz="1100" kern="0" dirty="0" smtClean="0">
                <a:latin typeface="Times New Roman" panose="02020603050405020304" pitchFamily="18" charset="0"/>
              </a:rPr>
              <a:t>(j) </a:t>
            </a:r>
            <a:r>
              <a:rPr lang="en-US" altLang="zh-CN" sz="1100" kern="0" dirty="0">
                <a:latin typeface="Times New Roman" panose="02020603050405020304" pitchFamily="18" charset="0"/>
              </a:rPr>
              <a:t>BLUP. </a:t>
            </a:r>
            <a:r>
              <a:rPr lang="en-US" altLang="zh-CN" sz="1100" kern="0" dirty="0">
                <a:latin typeface="Times New Roman" panose="02020603050405020304" pitchFamily="18" charset="0"/>
                <a:ea typeface="微软雅黑" panose="020B0503020204020204" pitchFamily="34" charset="-122"/>
              </a:rPr>
              <a:t>The horizontal line shows the genome-wide significance threshold –log10 (</a:t>
            </a:r>
            <a:r>
              <a:rPr lang="en-US" altLang="zh-CN" sz="1100" i="1" kern="0" dirty="0">
                <a:latin typeface="Times New Roman" panose="02020603050405020304" pitchFamily="18" charset="0"/>
                <a:ea typeface="微软雅黑" panose="020B0503020204020204" pitchFamily="34" charset="-122"/>
              </a:rPr>
              <a:t>P</a:t>
            </a:r>
            <a:r>
              <a:rPr lang="en-US" altLang="zh-CN" sz="1100" kern="0" dirty="0">
                <a:latin typeface="Times New Roman" panose="02020603050405020304" pitchFamily="18" charset="0"/>
                <a:ea typeface="微软雅黑" panose="020B0503020204020204" pitchFamily="34" charset="-122"/>
              </a:rPr>
              <a:t>) value of 3.4. The A, B, and D genomes are in blue-green, pale green, and orange, respectively.</a:t>
            </a:r>
            <a:endParaRPr lang="zh-CN" altLang="en-US" sz="1100" dirty="0"/>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75201" y="268791"/>
            <a:ext cx="4514072" cy="5289173"/>
          </a:xfrm>
          <a:prstGeom prst="rect">
            <a:avLst/>
          </a:prstGeom>
        </p:spPr>
      </p:pic>
      <p:sp>
        <p:nvSpPr>
          <p:cNvPr id="7" name="文本框 6"/>
          <p:cNvSpPr txBox="1"/>
          <p:nvPr/>
        </p:nvSpPr>
        <p:spPr>
          <a:xfrm>
            <a:off x="1027314" y="16959"/>
            <a:ext cx="1584960" cy="461665"/>
          </a:xfrm>
          <a:prstGeom prst="rect">
            <a:avLst/>
          </a:prstGeom>
          <a:noFill/>
        </p:spPr>
        <p:txBody>
          <a:bodyPr wrap="square" rtlCol="0">
            <a:spAutoFit/>
          </a:bodyPr>
          <a:lstStyle/>
          <a:p>
            <a:r>
              <a:rPr lang="en-US" altLang="zh-CN" sz="2400" b="1" dirty="0" smtClean="0">
                <a:latin typeface="Times New Roman" panose="02020603050405020304" pitchFamily="18" charset="0"/>
                <a:cs typeface="Times New Roman" panose="02020603050405020304" pitchFamily="18" charset="0"/>
              </a:rPr>
              <a:t>Figure S6 </a:t>
            </a:r>
            <a:endParaRPr lang="zh-CN" altLang="en-US"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998963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60909" y="854923"/>
            <a:ext cx="6436863" cy="4578189"/>
          </a:xfrm>
          <a:prstGeom prst="rect">
            <a:avLst/>
          </a:prstGeom>
        </p:spPr>
      </p:pic>
      <p:sp>
        <p:nvSpPr>
          <p:cNvPr id="3" name="矩形 2"/>
          <p:cNvSpPr/>
          <p:nvPr/>
        </p:nvSpPr>
        <p:spPr>
          <a:xfrm>
            <a:off x="2692749" y="5576244"/>
            <a:ext cx="6480896" cy="769441"/>
          </a:xfrm>
          <a:prstGeom prst="rect">
            <a:avLst/>
          </a:prstGeom>
        </p:spPr>
        <p:txBody>
          <a:bodyPr wrap="square">
            <a:spAutoFit/>
          </a:bodyPr>
          <a:lstStyle/>
          <a:p>
            <a:pPr algn="just">
              <a:spcAft>
                <a:spcPts val="600"/>
              </a:spcAft>
            </a:pPr>
            <a:r>
              <a:rPr lang="en-US" altLang="zh-CN" sz="1100" b="1" kern="0" dirty="0">
                <a:latin typeface="Times New Roman" panose="02020603050405020304" pitchFamily="18" charset="0"/>
                <a:ea typeface="微软雅黑" panose="020B0503020204020204" pitchFamily="34" charset="-122"/>
                <a:cs typeface="Times New Roman" panose="02020603050405020304" pitchFamily="18" charset="0"/>
              </a:rPr>
              <a:t>Figure </a:t>
            </a:r>
            <a:r>
              <a:rPr lang="en-US" altLang="zh-CN" sz="1100" b="1" kern="0" dirty="0" smtClean="0">
                <a:latin typeface="Times New Roman" panose="02020603050405020304" pitchFamily="18" charset="0"/>
                <a:ea typeface="微软雅黑" panose="020B0503020204020204" pitchFamily="34" charset="-122"/>
                <a:cs typeface="Times New Roman" panose="02020603050405020304" pitchFamily="18" charset="0"/>
              </a:rPr>
              <a:t>S7 </a:t>
            </a:r>
            <a:r>
              <a:rPr lang="en-US" altLang="zh-CN" sz="1100" kern="0" dirty="0">
                <a:latin typeface="Times New Roman" panose="02020603050405020304" pitchFamily="18" charset="0"/>
                <a:ea typeface="微软雅黑" panose="020B0503020204020204" pitchFamily="34" charset="-122"/>
                <a:cs typeface="Times New Roman" panose="02020603050405020304" pitchFamily="18" charset="0"/>
              </a:rPr>
              <a:t>Chromosome positions of QTL identified in this study relative to previously mapped stripe rust resistance genes/QTL. Chromosome lengths were based on the physical Chinese Spring map. QTL-tagged SNPs identified in this study were labeled as “SNP”. Those with red fonts were potentially novel but require confirmation; those with blue fonts possibly correspond to previously reported </a:t>
            </a:r>
            <a:r>
              <a:rPr lang="en-US" altLang="zh-CN" sz="1100" i="1" kern="0" dirty="0" err="1">
                <a:latin typeface="Times New Roman" panose="02020603050405020304" pitchFamily="18" charset="0"/>
                <a:ea typeface="微软雅黑" panose="020B0503020204020204" pitchFamily="34" charset="-122"/>
                <a:cs typeface="Times New Roman" panose="02020603050405020304" pitchFamily="18" charset="0"/>
              </a:rPr>
              <a:t>Yr</a:t>
            </a:r>
            <a:r>
              <a:rPr lang="en-US" altLang="zh-CN" sz="1100" kern="0" dirty="0">
                <a:latin typeface="Times New Roman" panose="02020603050405020304" pitchFamily="18" charset="0"/>
                <a:ea typeface="微软雅黑" panose="020B0503020204020204" pitchFamily="34" charset="-122"/>
                <a:cs typeface="Times New Roman" panose="02020603050405020304" pitchFamily="18" charset="0"/>
              </a:rPr>
              <a:t> genes (Table 2).</a:t>
            </a:r>
            <a:endParaRPr lang="zh-CN" altLang="zh-CN" sz="1100" kern="0" dirty="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4" name="文本框 3"/>
          <p:cNvSpPr txBox="1"/>
          <p:nvPr/>
        </p:nvSpPr>
        <p:spPr>
          <a:xfrm>
            <a:off x="1043064" y="0"/>
            <a:ext cx="1858078" cy="584775"/>
          </a:xfrm>
          <a:prstGeom prst="rect">
            <a:avLst/>
          </a:prstGeom>
          <a:noFill/>
        </p:spPr>
        <p:txBody>
          <a:bodyPr wrap="square" rtlCol="0">
            <a:spAutoFit/>
          </a:bodyPr>
          <a:lstStyle/>
          <a:p>
            <a:r>
              <a:rPr lang="en-US" altLang="zh-CN" sz="3200" b="1" dirty="0" smtClean="0">
                <a:latin typeface="Times New Roman" panose="02020603050405020304" pitchFamily="18" charset="0"/>
                <a:cs typeface="Times New Roman" panose="02020603050405020304" pitchFamily="18" charset="0"/>
              </a:rPr>
              <a:t>Figure S7</a:t>
            </a:r>
            <a:endParaRPr lang="zh-CN" altLang="en-US" sz="3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315380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345829" y="23988"/>
            <a:ext cx="2052041" cy="584775"/>
          </a:xfrm>
          <a:prstGeom prst="rect">
            <a:avLst/>
          </a:prstGeom>
          <a:noFill/>
        </p:spPr>
        <p:txBody>
          <a:bodyPr wrap="square" rtlCol="0">
            <a:spAutoFit/>
          </a:bodyPr>
          <a:lstStyle/>
          <a:p>
            <a:r>
              <a:rPr lang="en-US" altLang="zh-CN" sz="3200" b="1" dirty="0" smtClean="0">
                <a:latin typeface="Times New Roman" panose="02020603050405020304" pitchFamily="18" charset="0"/>
                <a:cs typeface="Times New Roman" panose="02020603050405020304" pitchFamily="18" charset="0"/>
              </a:rPr>
              <a:t>Figure S8</a:t>
            </a:r>
            <a:endParaRPr lang="zh-CN" altLang="en-US" sz="3200" b="1" dirty="0">
              <a:latin typeface="Times New Roman" panose="02020603050405020304" pitchFamily="18" charset="0"/>
              <a:cs typeface="Times New Roman" panose="02020603050405020304" pitchFamily="18" charset="0"/>
            </a:endParaRPr>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00778" y="587014"/>
            <a:ext cx="2723922" cy="4836499"/>
          </a:xfrm>
          <a:prstGeom prst="rect">
            <a:avLst/>
          </a:prstGeom>
        </p:spPr>
      </p:pic>
      <p:sp>
        <p:nvSpPr>
          <p:cNvPr id="7" name="矩形 6"/>
          <p:cNvSpPr/>
          <p:nvPr/>
        </p:nvSpPr>
        <p:spPr>
          <a:xfrm>
            <a:off x="3371850" y="5677585"/>
            <a:ext cx="5295900" cy="430887"/>
          </a:xfrm>
          <a:prstGeom prst="rect">
            <a:avLst/>
          </a:prstGeom>
        </p:spPr>
        <p:txBody>
          <a:bodyPr wrap="square">
            <a:spAutoFit/>
          </a:bodyPr>
          <a:lstStyle/>
          <a:p>
            <a:pPr algn="just">
              <a:spcAft>
                <a:spcPts val="600"/>
              </a:spcAft>
            </a:pPr>
            <a:r>
              <a:rPr lang="en-US" altLang="zh-CN" sz="1100" b="1" kern="0" dirty="0">
                <a:latin typeface="Times New Roman" panose="02020603050405020304" pitchFamily="18" charset="0"/>
                <a:ea typeface="微软雅黑" panose="020B0503020204020204" pitchFamily="34" charset="-122"/>
                <a:cs typeface="Times New Roman" panose="02020603050405020304" pitchFamily="18" charset="0"/>
              </a:rPr>
              <a:t>Figure </a:t>
            </a:r>
            <a:r>
              <a:rPr lang="en-US" altLang="zh-CN" sz="1100" b="1" kern="0" dirty="0" smtClean="0">
                <a:latin typeface="Times New Roman" panose="02020603050405020304" pitchFamily="18" charset="0"/>
                <a:ea typeface="微软雅黑" panose="020B0503020204020204" pitchFamily="34" charset="-122"/>
                <a:cs typeface="Times New Roman" panose="02020603050405020304" pitchFamily="18" charset="0"/>
              </a:rPr>
              <a:t>S8 </a:t>
            </a:r>
            <a:r>
              <a:rPr lang="en-US" altLang="zh-CN" sz="1100" kern="0" dirty="0">
                <a:latin typeface="Times New Roman" panose="02020603050405020304" pitchFamily="18" charset="0"/>
                <a:cs typeface="Times New Roman" panose="02020603050405020304" pitchFamily="18" charset="0"/>
              </a:rPr>
              <a:t>Sequence alignment of </a:t>
            </a:r>
            <a:r>
              <a:rPr lang="en-US" altLang="zh-CN" sz="1100" i="1" kern="0" dirty="0">
                <a:latin typeface="Times New Roman" panose="02020603050405020304" pitchFamily="18" charset="0"/>
                <a:ea typeface="微软雅黑" panose="020B0503020204020204" pitchFamily="34" charset="-122"/>
                <a:cs typeface="Times New Roman" panose="02020603050405020304" pitchFamily="18" charset="0"/>
              </a:rPr>
              <a:t>TraesCS2B01G513100</a:t>
            </a:r>
            <a:r>
              <a:rPr lang="en-US" altLang="zh-CN" sz="1100" kern="0" dirty="0">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1100" i="1" kern="0" dirty="0">
                <a:latin typeface="Times New Roman" panose="02020603050405020304" pitchFamily="18" charset="0"/>
                <a:ea typeface="微软雅黑" panose="020B0503020204020204" pitchFamily="34" charset="-122"/>
                <a:cs typeface="Times New Roman" panose="02020603050405020304" pitchFamily="18" charset="0"/>
              </a:rPr>
              <a:t> TraesCS2B01G513000</a:t>
            </a:r>
            <a:r>
              <a:rPr lang="en-US" altLang="zh-CN" sz="1100" kern="0" dirty="0">
                <a:latin typeface="Times New Roman" panose="02020603050405020304" pitchFamily="18" charset="0"/>
                <a:ea typeface="微软雅黑" panose="020B0503020204020204" pitchFamily="34" charset="-122"/>
                <a:cs typeface="Times New Roman" panose="02020603050405020304" pitchFamily="18" charset="0"/>
              </a:rPr>
              <a:t>, and </a:t>
            </a:r>
            <a:r>
              <a:rPr lang="en-US" altLang="zh-CN" sz="1100" i="1" kern="0" dirty="0">
                <a:latin typeface="Times New Roman" panose="02020603050405020304" pitchFamily="18" charset="0"/>
                <a:ea typeface="微软雅黑" panose="020B0503020204020204" pitchFamily="34" charset="-122"/>
                <a:cs typeface="Times New Roman" panose="02020603050405020304" pitchFamily="18" charset="0"/>
              </a:rPr>
              <a:t>TraesCS2B01G512900</a:t>
            </a:r>
            <a:r>
              <a:rPr lang="en-US" altLang="zh-CN" sz="1100" kern="0" dirty="0">
                <a:latin typeface="Times New Roman" panose="02020603050405020304" pitchFamily="18" charset="0"/>
                <a:cs typeface="Times New Roman" panose="02020603050405020304" pitchFamily="18" charset="0"/>
              </a:rPr>
              <a:t> complete gene sequences to those alleles in other </a:t>
            </a:r>
            <a:r>
              <a:rPr lang="en-US" altLang="zh-CN" sz="1100" kern="0" dirty="0" err="1">
                <a:latin typeface="Times New Roman" panose="02020603050405020304" pitchFamily="18" charset="0"/>
                <a:cs typeface="Times New Roman" panose="02020603050405020304" pitchFamily="18" charset="0"/>
              </a:rPr>
              <a:t>subgenomes</a:t>
            </a:r>
            <a:r>
              <a:rPr lang="en-US" altLang="zh-CN" sz="1100" kern="0" dirty="0">
                <a:latin typeface="Times New Roman" panose="02020603050405020304" pitchFamily="18" charset="0"/>
                <a:cs typeface="Times New Roman" panose="02020603050405020304" pitchFamily="18" charset="0"/>
              </a:rPr>
              <a:t>.</a:t>
            </a:r>
            <a:endParaRPr lang="zh-CN" altLang="zh-CN" sz="10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321438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69704" y="722494"/>
            <a:ext cx="7009303" cy="4316231"/>
          </a:xfrm>
          <a:prstGeom prst="rect">
            <a:avLst/>
          </a:prstGeom>
        </p:spPr>
      </p:pic>
      <p:sp>
        <p:nvSpPr>
          <p:cNvPr id="3" name="文本框 2"/>
          <p:cNvSpPr txBox="1"/>
          <p:nvPr/>
        </p:nvSpPr>
        <p:spPr>
          <a:xfrm>
            <a:off x="1824459" y="0"/>
            <a:ext cx="1861195" cy="584775"/>
          </a:xfrm>
          <a:prstGeom prst="rect">
            <a:avLst/>
          </a:prstGeom>
          <a:noFill/>
        </p:spPr>
        <p:txBody>
          <a:bodyPr wrap="square" rtlCol="0">
            <a:spAutoFit/>
          </a:bodyPr>
          <a:lstStyle/>
          <a:p>
            <a:r>
              <a:rPr lang="en-US" altLang="zh-CN" sz="3200" b="1" dirty="0" smtClean="0">
                <a:latin typeface="Times New Roman" panose="02020603050405020304" pitchFamily="18" charset="0"/>
                <a:cs typeface="Times New Roman" panose="02020603050405020304" pitchFamily="18" charset="0"/>
              </a:rPr>
              <a:t>Figure S9</a:t>
            </a:r>
            <a:endParaRPr lang="zh-CN" altLang="en-US" sz="3200" b="1" dirty="0">
              <a:latin typeface="Times New Roman" panose="02020603050405020304" pitchFamily="18" charset="0"/>
              <a:cs typeface="Times New Roman" panose="02020603050405020304" pitchFamily="18" charset="0"/>
            </a:endParaRPr>
          </a:p>
        </p:txBody>
      </p:sp>
      <p:sp>
        <p:nvSpPr>
          <p:cNvPr id="4" name="矩形 3"/>
          <p:cNvSpPr/>
          <p:nvPr/>
        </p:nvSpPr>
        <p:spPr>
          <a:xfrm>
            <a:off x="2620967" y="5176444"/>
            <a:ext cx="6653265" cy="646331"/>
          </a:xfrm>
          <a:prstGeom prst="rect">
            <a:avLst/>
          </a:prstGeom>
        </p:spPr>
        <p:txBody>
          <a:bodyPr wrap="square">
            <a:spAutoFit/>
          </a:bodyPr>
          <a:lstStyle/>
          <a:p>
            <a:r>
              <a:rPr lang="en-US" altLang="zh-CN" sz="1200" b="1" dirty="0">
                <a:latin typeface="Times New Roman" panose="02020603050405020304" pitchFamily="18" charset="0"/>
                <a:cs typeface="Times New Roman" panose="02020603050405020304" pitchFamily="18" charset="0"/>
              </a:rPr>
              <a:t>Figure </a:t>
            </a:r>
            <a:r>
              <a:rPr lang="en-US" altLang="zh-CN" sz="1200" b="1" dirty="0" smtClean="0">
                <a:latin typeface="Times New Roman" panose="02020603050405020304" pitchFamily="18" charset="0"/>
                <a:cs typeface="Times New Roman" panose="02020603050405020304" pitchFamily="18" charset="0"/>
              </a:rPr>
              <a:t>S9</a:t>
            </a:r>
            <a:r>
              <a:rPr lang="zh-CN" altLang="en-US" sz="1200" b="1" dirty="0" smtClean="0">
                <a:latin typeface="Times New Roman" panose="02020603050405020304" pitchFamily="18" charset="0"/>
                <a:cs typeface="Times New Roman" panose="02020603050405020304" pitchFamily="18" charset="0"/>
              </a:rPr>
              <a:t> </a:t>
            </a:r>
            <a:r>
              <a:rPr lang="zh-CN" altLang="en-US" sz="1200" dirty="0" smtClean="0">
                <a:latin typeface="Times New Roman" panose="02020603050405020304" pitchFamily="18" charset="0"/>
                <a:cs typeface="Times New Roman" panose="02020603050405020304" pitchFamily="18" charset="0"/>
              </a:rPr>
              <a:t>The </a:t>
            </a:r>
            <a:r>
              <a:rPr lang="zh-CN" altLang="en-US" sz="1200" dirty="0">
                <a:latin typeface="Times New Roman" panose="02020603050405020304" pitchFamily="18" charset="0"/>
                <a:cs typeface="Times New Roman" panose="02020603050405020304" pitchFamily="18" charset="0"/>
              </a:rPr>
              <a:t>relative expression levels of all high-confidence genes in the candidate region in two cultivars (AvS and XZ9104) with extremely opposite YR phenotypes using qRT-PCR. Each bar represents the mean ± SD of three biological replicates.</a:t>
            </a:r>
          </a:p>
        </p:txBody>
      </p:sp>
    </p:spTree>
    <p:extLst>
      <p:ext uri="{BB962C8B-B14F-4D97-AF65-F5344CB8AC3E}">
        <p14:creationId xmlns:p14="http://schemas.microsoft.com/office/powerpoint/2010/main" val="71743872"/>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5441</TotalTime>
  <Words>704</Words>
  <Application>Microsoft Office PowerPoint</Application>
  <PresentationFormat>宽屏</PresentationFormat>
  <Paragraphs>20</Paragraphs>
  <Slides>10</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10</vt:i4>
      </vt:variant>
    </vt:vector>
  </HeadingPairs>
  <TitlesOfParts>
    <vt:vector size="18" baseType="lpstr">
      <vt:lpstr>等线</vt:lpstr>
      <vt:lpstr>等线 Light</vt:lpstr>
      <vt:lpstr>宋体</vt:lpstr>
      <vt:lpstr>微软雅黑</vt:lpstr>
      <vt:lpstr>Arial</vt:lpstr>
      <vt:lpstr>Calibri</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69</cp:revision>
  <dcterms:created xsi:type="dcterms:W3CDTF">2019-11-22T00:39:32Z</dcterms:created>
  <dcterms:modified xsi:type="dcterms:W3CDTF">2020-05-17T09:03:36Z</dcterms:modified>
</cp:coreProperties>
</file>