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8" r:id="rId2"/>
    <p:sldId id="271" r:id="rId3"/>
    <p:sldId id="314" r:id="rId4"/>
    <p:sldId id="313" r:id="rId5"/>
    <p:sldId id="328" r:id="rId6"/>
    <p:sldId id="256" r:id="rId7"/>
    <p:sldId id="297" r:id="rId8"/>
    <p:sldId id="341" r:id="rId9"/>
    <p:sldId id="342" r:id="rId10"/>
    <p:sldId id="343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en, Zhi" initials="RZ" lastIdx="1" clrIdx="0">
    <p:extLst>
      <p:ext uri="{19B8F6BF-5375-455C-9EA6-DF929625EA0E}">
        <p15:presenceInfo xmlns:p15="http://schemas.microsoft.com/office/powerpoint/2012/main" userId="S::zhiren@upenn.edu::829fec05-72b2-4124-95fd-4e0d836a7ed6" providerId="AD"/>
      </p:ext>
    </p:extLst>
  </p:cmAuthor>
  <p:cmAuthor id="2" name="Koo, Hyun" initials="KH" lastIdx="1" clrIdx="1">
    <p:extLst>
      <p:ext uri="{19B8F6BF-5375-455C-9EA6-DF929625EA0E}">
        <p15:presenceInfo xmlns:p15="http://schemas.microsoft.com/office/powerpoint/2012/main" userId="S::koohy@upenn.edu::9f07bbeb-f56a-42e5-831c-ed4254420ca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95959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563" autoAdjust="0"/>
    <p:restoredTop sz="94660"/>
  </p:normalViewPr>
  <p:slideViewPr>
    <p:cSldViewPr snapToGrid="0">
      <p:cViewPr varScale="1">
        <p:scale>
          <a:sx n="72" d="100"/>
          <a:sy n="72" d="100"/>
        </p:scale>
        <p:origin x="53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74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208675670666298"/>
          <c:y val="4.8469683375349647E-2"/>
          <c:w val="0.74126465809681319"/>
          <c:h val="0.7551958320929673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'Plate 1 - Sheet1'!$Y$30</c:f>
              <c:strCache>
                <c:ptCount val="1"/>
                <c:pt idx="0">
                  <c:v>Sonication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'Plate 1 - Sheet1'!$AB$31:$AB$32</c:f>
                <c:numCache>
                  <c:formatCode>General</c:formatCode>
                  <c:ptCount val="2"/>
                  <c:pt idx="0">
                    <c:v>12.851618893205016</c:v>
                  </c:pt>
                  <c:pt idx="1">
                    <c:v>257.03237786409869</c:v>
                  </c:pt>
                </c:numCache>
              </c:numRef>
            </c:plus>
            <c:minus>
              <c:numRef>
                <c:f>'Plate 1 - Sheet1'!$AB$31:$AB$32</c:f>
                <c:numCache>
                  <c:formatCode>General</c:formatCode>
                  <c:ptCount val="2"/>
                  <c:pt idx="0">
                    <c:v>12.851618893205016</c:v>
                  </c:pt>
                  <c:pt idx="1">
                    <c:v>257.03237786409869</c:v>
                  </c:pt>
                </c:numCache>
              </c:numRef>
            </c:minus>
            <c:spPr>
              <a:noFill/>
              <a:ln w="1270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'Plate 1 - Sheet1'!$X$31:$X$32</c:f>
              <c:strCache>
                <c:ptCount val="2"/>
                <c:pt idx="0">
                  <c:v>WT</c:v>
                </c:pt>
                <c:pt idx="1">
                  <c:v>Lipase</c:v>
                </c:pt>
              </c:strCache>
            </c:strRef>
          </c:cat>
          <c:val>
            <c:numRef>
              <c:f>'Plate 1 - Sheet1'!$Y$31:$Y$32</c:f>
              <c:numCache>
                <c:formatCode>General</c:formatCode>
                <c:ptCount val="2"/>
                <c:pt idx="0">
                  <c:v>522.75653161681203</c:v>
                </c:pt>
                <c:pt idx="1">
                  <c:v>12542.521772056039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9F9-4901-AA6C-FC0F4CC8009F}"/>
            </c:ext>
          </c:extLst>
        </c:ser>
        <c:ser>
          <c:idx val="1"/>
          <c:order val="1"/>
          <c:tx>
            <c:strRef>
              <c:f>'Plate 1 - Sheet1'!$Z$30</c:f>
              <c:strCache>
                <c:ptCount val="1"/>
                <c:pt idx="0">
                  <c:v>No sonication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'Plate 1 - Sheet1'!$AC$31:$AC$32</c:f>
                <c:numCache>
                  <c:formatCode>General</c:formatCode>
                  <c:ptCount val="2"/>
                  <c:pt idx="0">
                    <c:v>14.458071254855595</c:v>
                  </c:pt>
                  <c:pt idx="1">
                    <c:v>385.54856679614744</c:v>
                  </c:pt>
                </c:numCache>
              </c:numRef>
            </c:plus>
            <c:minus>
              <c:numRef>
                <c:f>'Plate 1 - Sheet1'!$AC$31:$AC$32</c:f>
                <c:numCache>
                  <c:formatCode>General</c:formatCode>
                  <c:ptCount val="2"/>
                  <c:pt idx="0">
                    <c:v>14.458071254855595</c:v>
                  </c:pt>
                  <c:pt idx="1">
                    <c:v>385.54856679614744</c:v>
                  </c:pt>
                </c:numCache>
              </c:numRef>
            </c:minus>
            <c:spPr>
              <a:noFill/>
              <a:ln w="1270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'Plate 1 - Sheet1'!$X$31:$X$32</c:f>
              <c:strCache>
                <c:ptCount val="2"/>
                <c:pt idx="0">
                  <c:v>WT</c:v>
                </c:pt>
                <c:pt idx="1">
                  <c:v>Lipase</c:v>
                </c:pt>
              </c:strCache>
            </c:strRef>
          </c:cat>
          <c:val>
            <c:numRef>
              <c:f>'Plate 1 - Sheet1'!$Z$31:$Z$32</c:f>
              <c:numCache>
                <c:formatCode>General</c:formatCode>
                <c:ptCount val="2"/>
                <c:pt idx="0">
                  <c:v>530.70806512684612</c:v>
                </c:pt>
                <c:pt idx="1">
                  <c:v>11924.574024990532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9F9-4901-AA6C-FC0F4CC8009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479169760"/>
        <c:axId val="-479166496"/>
      </c:barChart>
      <c:catAx>
        <c:axId val="-4791697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-479166496"/>
        <c:crosses val="autoZero"/>
        <c:auto val="1"/>
        <c:lblAlgn val="ctr"/>
        <c:lblOffset val="100"/>
        <c:noMultiLvlLbl val="0"/>
      </c:catAx>
      <c:valAx>
        <c:axId val="-479166496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IN" b="1" dirty="0" err="1">
                    <a:solidFill>
                      <a:sysClr val="windowText" lastClr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pNP</a:t>
                </a:r>
                <a:r>
                  <a:rPr lang="en-IN" b="1" dirty="0">
                    <a:solidFill>
                      <a:sysClr val="windowText" lastClr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release (µmol/h/g DW)</a:t>
                </a:r>
              </a:p>
            </c:rich>
          </c:tx>
          <c:layout>
            <c:manualLayout>
              <c:xMode val="edge"/>
              <c:yMode val="edge"/>
              <c:x val="2.7265330307668856E-2"/>
              <c:y val="0.1320547329240646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19050">
            <a:solidFill>
              <a:sysClr val="windowText" lastClr="0000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-4791697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9329724409448817"/>
          <c:y val="4.6003572470107897E-2"/>
          <c:w val="0.25787882764654413"/>
          <c:h val="0.1252927238261883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1" i="0" u="none" strike="noStrike" kern="120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Sheet1!$W$26</c:f>
              <c:strCache>
                <c:ptCount val="1"/>
                <c:pt idx="0">
                  <c:v>With protease inhibitors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Sheet1!$Z$27:$Z$28</c:f>
                <c:numCache>
                  <c:formatCode>General</c:formatCode>
                  <c:ptCount val="2"/>
                  <c:pt idx="0">
                    <c:v>20.883880701458022</c:v>
                  </c:pt>
                  <c:pt idx="1">
                    <c:v>192.77428339807437</c:v>
                  </c:pt>
                </c:numCache>
              </c:numRef>
            </c:plus>
            <c:minus>
              <c:numRef>
                <c:f>Sheet1!$Z$27:$Z$28</c:f>
                <c:numCache>
                  <c:formatCode>General</c:formatCode>
                  <c:ptCount val="2"/>
                  <c:pt idx="0">
                    <c:v>20.883880701458022</c:v>
                  </c:pt>
                  <c:pt idx="1">
                    <c:v>192.77428339807437</c:v>
                  </c:pt>
                </c:numCache>
              </c:numRef>
            </c:minus>
            <c:spPr>
              <a:noFill/>
              <a:ln w="1270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Sheet1!$V$27:$V$28</c:f>
              <c:strCache>
                <c:ptCount val="2"/>
                <c:pt idx="0">
                  <c:v>WT</c:v>
                </c:pt>
                <c:pt idx="1">
                  <c:v>Lipase</c:v>
                </c:pt>
              </c:strCache>
            </c:strRef>
          </c:cat>
          <c:val>
            <c:numRef>
              <c:f>Sheet1!$W$27:$W$28</c:f>
              <c:numCache>
                <c:formatCode>General</c:formatCode>
                <c:ptCount val="2"/>
                <c:pt idx="0">
                  <c:v>430.74592957213179</c:v>
                </c:pt>
                <c:pt idx="1">
                  <c:v>12151.760696705793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AE2-498D-8C8D-F48A55C3E230}"/>
            </c:ext>
          </c:extLst>
        </c:ser>
        <c:ser>
          <c:idx val="1"/>
          <c:order val="1"/>
          <c:tx>
            <c:strRef>
              <c:f>Sheet1!$X$26</c:f>
              <c:strCache>
                <c:ptCount val="1"/>
                <c:pt idx="0">
                  <c:v>Without protease inhibitors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Sheet1!$AA$27:$AA$28</c:f>
                <c:numCache>
                  <c:formatCode>General</c:formatCode>
                  <c:ptCount val="2"/>
                  <c:pt idx="0">
                    <c:v>16.064523616506293</c:v>
                  </c:pt>
                  <c:pt idx="1">
                    <c:v>346.99371011653488</c:v>
                  </c:pt>
                </c:numCache>
              </c:numRef>
            </c:plus>
            <c:minus>
              <c:numRef>
                <c:f>Sheet1!$AA$27:$AA$28</c:f>
                <c:numCache>
                  <c:formatCode>General</c:formatCode>
                  <c:ptCount val="2"/>
                  <c:pt idx="0">
                    <c:v>16.064523616506293</c:v>
                  </c:pt>
                  <c:pt idx="1">
                    <c:v>346.99371011653488</c:v>
                  </c:pt>
                </c:numCache>
              </c:numRef>
            </c:minus>
            <c:spPr>
              <a:noFill/>
              <a:ln w="1270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Sheet1!$V$27:$V$28</c:f>
              <c:strCache>
                <c:ptCount val="2"/>
                <c:pt idx="0">
                  <c:v>WT</c:v>
                </c:pt>
                <c:pt idx="1">
                  <c:v>Lipase</c:v>
                </c:pt>
              </c:strCache>
            </c:strRef>
          </c:cat>
          <c:val>
            <c:numRef>
              <c:f>Sheet1!$X$27:$X$28</c:f>
              <c:numCache>
                <c:formatCode>General</c:formatCode>
                <c:ptCount val="2"/>
                <c:pt idx="0">
                  <c:v>425.06626277925022</c:v>
                </c:pt>
                <c:pt idx="1">
                  <c:v>15314.1991669822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AE2-498D-8C8D-F48A55C3E2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479160512"/>
        <c:axId val="-479168128"/>
      </c:barChart>
      <c:catAx>
        <c:axId val="-4791605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-479168128"/>
        <c:crosses val="autoZero"/>
        <c:auto val="1"/>
        <c:lblAlgn val="ctr"/>
        <c:lblOffset val="100"/>
        <c:noMultiLvlLbl val="0"/>
      </c:catAx>
      <c:valAx>
        <c:axId val="-479168128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IN" sz="1000" b="1" i="0" u="none" strike="noStrike" baseline="0" dirty="0" err="1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pNP</a:t>
                </a:r>
                <a:r>
                  <a:rPr lang="en-IN" sz="1000" b="1" i="0" u="none" strike="noStrike" baseline="0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 release (µmol/h/g DW)</a:t>
                </a:r>
                <a:endParaRPr lang="en-IN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>
            <c:manualLayout>
              <c:xMode val="edge"/>
              <c:yMode val="edge"/>
              <c:x val="2.5589986456953033E-2"/>
              <c:y val="0.1254642448574477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19050">
            <a:solidFill>
              <a:sysClr val="windowText" lastClr="0000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-4791605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2175335232600635"/>
          <c:y val="3.2985552483662001E-2"/>
          <c:w val="0.42939129483814525"/>
          <c:h val="0.1290514727325751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1" i="0" u="none" strike="noStrike" kern="120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DB8CB5-29D6-4D93-9F6D-C6AE363B0531}" type="datetimeFigureOut">
              <a:rPr lang="en-US" smtClean="0"/>
              <a:t>5/23/2021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0ABD2F-E967-4DF1-8891-B5E8692678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7059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If we use</a:t>
            </a:r>
            <a:r>
              <a:rPr lang="en-US" baseline="0" dirty="0"/>
              <a:t> total chloroplast gene base codon table, the rare codon effect is </a:t>
            </a:r>
            <a:r>
              <a:rPr lang="en-US" baseline="0" dirty="0" err="1"/>
              <a:t>diminihsed</a:t>
            </a:r>
            <a:r>
              <a:rPr lang="en-US" baseline="0" dirty="0"/>
              <a:t> </a:t>
            </a:r>
          </a:p>
          <a:p>
            <a:r>
              <a:rPr lang="en-US" baseline="0" dirty="0"/>
              <a:t>This CTC would be included in codon-optimized synthetic sequence instead of </a:t>
            </a:r>
            <a:r>
              <a:rPr lang="en-US" baseline="0" dirty="0" err="1"/>
              <a:t>beining</a:t>
            </a:r>
            <a:r>
              <a:rPr lang="en-US" baseline="0" dirty="0"/>
              <a:t> removed,</a:t>
            </a:r>
          </a:p>
          <a:p>
            <a:endParaRPr lang="en-US" baseline="0" dirty="0"/>
          </a:p>
          <a:p>
            <a:r>
              <a:rPr lang="en-US" baseline="0" dirty="0"/>
              <a:t>Likewise </a:t>
            </a:r>
            <a:r>
              <a:rPr lang="en-US" baseline="0" dirty="0" err="1"/>
              <a:t>othere</a:t>
            </a:r>
            <a:r>
              <a:rPr lang="en-US" baseline="0" dirty="0"/>
              <a:t> rare codons are still used at some extent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15448-A706-49AB-99DC-D413B32EDCD1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24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79B928-9417-48DD-AE31-3F9F841C78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208E1D4-D830-4BD6-BA5E-2AF1E3CE40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041190-1A12-41D9-A583-3E525EF0B7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3C8C4-D153-4189-B79A-37B17BA16ED0}" type="datetimeFigureOut">
              <a:rPr lang="en-US" smtClean="0"/>
              <a:t>5/23/2021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077F8F-E76C-4E00-95A8-114BA713E6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C7F186-DE80-4684-9FE6-0CCD61B44F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144B4-2C28-4495-8AC7-5A3ECFE18C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1162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91CD58-BC26-472C-86FB-3D8AFF6493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512DE9-EF4F-4051-B1B3-63C6FBB6F9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2356CF-4671-4F85-B494-53F8A794EA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3C8C4-D153-4189-B79A-37B17BA16ED0}" type="datetimeFigureOut">
              <a:rPr lang="en-US" smtClean="0"/>
              <a:t>5/23/2021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8414ED-3F24-4C46-BD1F-F602E6CAE6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44DF9-945C-436B-87AE-D7A6264261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144B4-2C28-4495-8AC7-5A3ECFE18C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91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496F92B-D37E-4DD8-A329-8C39B597BEE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5B46EA-DAFB-46C3-AC1D-7348C6ECAF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3EC9D3-E43F-48F2-AF79-FB00BBAE3F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3C8C4-D153-4189-B79A-37B17BA16ED0}" type="datetimeFigureOut">
              <a:rPr lang="en-US" smtClean="0"/>
              <a:t>5/23/2021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A86978-1A45-4EE2-8BD9-7D85B4B559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77ABDF-8748-44DD-80D5-8130D000E6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144B4-2C28-4495-8AC7-5A3ECFE18C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79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25038-ABE0-4134-99E9-E8AEAEC1A3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17ED0D-6C2F-4A20-864C-3715E7BE41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041B92-3F63-4414-8E86-F27E221EE1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3C8C4-D153-4189-B79A-37B17BA16ED0}" type="datetimeFigureOut">
              <a:rPr lang="en-US" smtClean="0"/>
              <a:t>5/23/2021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5B01C0-C6D5-4081-9228-5A554B22D3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8C6E10-CE82-403C-B119-780CEDD1D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144B4-2C28-4495-8AC7-5A3ECFE18C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5893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65C89B-3721-494D-9CBE-4B3C57340F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E8337D-44C4-4D76-842D-E8AC96484E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BCB4DC-05C6-43D2-B2A8-D3FEF3606E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3C8C4-D153-4189-B79A-37B17BA16ED0}" type="datetimeFigureOut">
              <a:rPr lang="en-US" smtClean="0"/>
              <a:t>5/23/2021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4CE8E3-4B13-4617-B6F4-DDF480CD75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6916A8-E38D-4201-BD98-F4ED0FA59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144B4-2C28-4495-8AC7-5A3ECFE18C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5177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B7495E-15A0-446F-A2E0-5174F7BFF5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CB05C6-3093-47D3-B43A-FA5006967BC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54D7B51-BFA9-47FB-A823-20B464DBA7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82C701-412A-4539-98A1-6E34CA082D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3C8C4-D153-4189-B79A-37B17BA16ED0}" type="datetimeFigureOut">
              <a:rPr lang="en-US" smtClean="0"/>
              <a:t>5/23/2021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989E46-93F8-49A9-B85C-5A2DCDEE56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BDAC2E-9E3B-401F-B3D9-A9BFEBAC2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144B4-2C28-4495-8AC7-5A3ECFE18C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304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F8DF53-DA46-4F6F-8C86-69B2B74764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4014BC-52D2-4D00-815A-048EF981A8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938847-C804-4923-BF85-124B34B8D4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90E4C9F-E0B1-45E8-B9AA-C650C209ABE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95D2A69-8695-4CD7-8973-20DA0D83526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615445D-E3C9-40D4-96E1-286CF6E393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3C8C4-D153-4189-B79A-37B17BA16ED0}" type="datetimeFigureOut">
              <a:rPr lang="en-US" smtClean="0"/>
              <a:t>5/23/2021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6703AAE-6B7A-434F-9F67-0823E2550F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F66196A-3EA0-4BEB-B9B0-023593D692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144B4-2C28-4495-8AC7-5A3ECFE18C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9280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453521-F936-4990-99C8-CA091FCAA3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C51BC46-DD10-4B8E-9FD5-6AFE2EA479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3C8C4-D153-4189-B79A-37B17BA16ED0}" type="datetimeFigureOut">
              <a:rPr lang="en-US" smtClean="0"/>
              <a:t>5/23/2021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2A753B-AB4E-43A3-A0A7-A743C6CD16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E2DE6D-5FDB-4332-9386-7D4FFDC5C9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144B4-2C28-4495-8AC7-5A3ECFE18C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58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F499D25-DF79-4D65-BFBE-121B6D219F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3C8C4-D153-4189-B79A-37B17BA16ED0}" type="datetimeFigureOut">
              <a:rPr lang="en-US" smtClean="0"/>
              <a:t>5/23/2021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0E19BAB-73BE-48B4-A383-E5974542F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18D354-88BB-431B-BB6E-78131484C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144B4-2C28-4495-8AC7-5A3ECFE18C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0754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700D8D-F314-41B4-8127-70E1052165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372988-582D-467F-A566-E0CE96F339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BDEED5-49C6-4E13-92DE-D64A66AF95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081AEF-690F-4D7F-94F8-89779FB6D9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3C8C4-D153-4189-B79A-37B17BA16ED0}" type="datetimeFigureOut">
              <a:rPr lang="en-US" smtClean="0"/>
              <a:t>5/23/2021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80611C-F214-4069-AC7F-A4F2B68B3A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8582FC-83A6-4594-923F-F536B8D478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144B4-2C28-4495-8AC7-5A3ECFE18C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2760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B075C7-A4EC-4CC3-BD43-E61B3BDD94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29D635-33EC-4647-A821-B734EE3FFF9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4EEC8B-D449-4ECE-B29B-AFB4F1FB95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C1EF9AD-437D-46E8-8947-4AF6F01A34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3C8C4-D153-4189-B79A-37B17BA16ED0}" type="datetimeFigureOut">
              <a:rPr lang="en-US" smtClean="0"/>
              <a:t>5/23/2021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AC4390-28D9-42AA-9138-FA1403E85D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204C80-94BE-4D97-AD73-510CBBBBF7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144B4-2C28-4495-8AC7-5A3ECFE18C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5801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3347E91-B74F-4A8D-918A-6BCE64799B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7817EE-21E3-45CB-B3D8-F0984D5055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C57F75-CA82-4100-AB93-734CAF14024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13C8C4-D153-4189-B79A-37B17BA16ED0}" type="datetimeFigureOut">
              <a:rPr lang="en-US" smtClean="0"/>
              <a:t>5/23/2021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C2165D-34DC-4BA4-829A-59D08927D8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2E50A0-5262-4D40-A5A5-0363F1A8BD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A144B4-2C28-4495-8AC7-5A3ECFE18C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606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00A031E0-4E2F-4D50-9F72-013058CAB73D}"/>
              </a:ext>
            </a:extLst>
          </p:cNvPr>
          <p:cNvGrpSpPr/>
          <p:nvPr/>
        </p:nvGrpSpPr>
        <p:grpSpPr>
          <a:xfrm>
            <a:off x="1354818" y="872455"/>
            <a:ext cx="4482522" cy="3138191"/>
            <a:chOff x="5423478" y="889233"/>
            <a:chExt cx="4482522" cy="3138191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DDD11A2A-D58A-49D0-A361-10FA2922940F}"/>
                </a:ext>
              </a:extLst>
            </p:cNvPr>
            <p:cNvSpPr txBox="1"/>
            <p:nvPr/>
          </p:nvSpPr>
          <p:spPr>
            <a:xfrm>
              <a:off x="5423478" y="889233"/>
              <a:ext cx="3145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graphicFrame>
          <p:nvGraphicFramePr>
            <p:cNvPr id="8" name="Chart 7">
              <a:extLst>
                <a:ext uri="{FF2B5EF4-FFF2-40B4-BE49-F238E27FC236}">
                  <a16:creationId xmlns:a16="http://schemas.microsoft.com/office/drawing/2014/main" id="{44A4B8F8-AA81-462B-9081-DAB44D4A814E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047320729"/>
                </p:ext>
              </p:extLst>
            </p:nvPr>
          </p:nvGraphicFramePr>
          <p:xfrm>
            <a:off x="5713863" y="1145210"/>
            <a:ext cx="4192137" cy="288221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95C2FE0A-2968-411C-A183-6DC2485E2FA7}"/>
              </a:ext>
            </a:extLst>
          </p:cNvPr>
          <p:cNvGrpSpPr/>
          <p:nvPr/>
        </p:nvGrpSpPr>
        <p:grpSpPr>
          <a:xfrm>
            <a:off x="6127725" y="872455"/>
            <a:ext cx="4217371" cy="3138191"/>
            <a:chOff x="787047" y="889233"/>
            <a:chExt cx="4217371" cy="3138191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39E997DE-C65C-4844-893F-92CF52B4172C}"/>
                </a:ext>
              </a:extLst>
            </p:cNvPr>
            <p:cNvSpPr txBox="1"/>
            <p:nvPr/>
          </p:nvSpPr>
          <p:spPr>
            <a:xfrm>
              <a:off x="787047" y="889233"/>
              <a:ext cx="3145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  <p:graphicFrame>
          <p:nvGraphicFramePr>
            <p:cNvPr id="9" name="Chart 8">
              <a:extLst>
                <a:ext uri="{FF2B5EF4-FFF2-40B4-BE49-F238E27FC236}">
                  <a16:creationId xmlns:a16="http://schemas.microsoft.com/office/drawing/2014/main" id="{A70ABF84-100E-431C-8046-8EAD5C96D2E0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993044997"/>
                </p:ext>
              </p:extLst>
            </p:nvPr>
          </p:nvGraphicFramePr>
          <p:xfrm>
            <a:off x="1034115" y="1162018"/>
            <a:ext cx="3970303" cy="286540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</p:grpSp>
      <p:sp>
        <p:nvSpPr>
          <p:cNvPr id="3" name="Rectangle 2"/>
          <p:cNvSpPr/>
          <p:nvPr/>
        </p:nvSpPr>
        <p:spPr>
          <a:xfrm>
            <a:off x="487146" y="4758653"/>
            <a:ext cx="1142721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sz="1400" b="1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Figure S1 Chloroplast derived lipase activity against p-Nitrophenyl butyrate. </a:t>
            </a:r>
            <a:r>
              <a:rPr lang="en-US" sz="14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Enzyme extracted from lyophilized leaf powder with or without sonication </a:t>
            </a:r>
            <a:r>
              <a:rPr lang="en-US" sz="1400" b="1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(A)</a:t>
            </a:r>
            <a:r>
              <a:rPr lang="en-US" sz="14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and in presence or absence of protease inhibitors </a:t>
            </a:r>
            <a:r>
              <a:rPr lang="en-US" sz="1400" b="1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(B)</a:t>
            </a:r>
            <a:r>
              <a:rPr lang="en-US" sz="14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. Enzyme assay performed by incubating crude extract with substrate at 37°C for 10 min, and enzyme units calculated by measuring released </a:t>
            </a:r>
            <a:r>
              <a:rPr lang="en-US" sz="1400" dirty="0" err="1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pNP</a:t>
            </a:r>
            <a:r>
              <a:rPr lang="en-US" sz="14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and compared with the </a:t>
            </a:r>
            <a:r>
              <a:rPr lang="en-US" sz="1400" dirty="0" err="1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pNP</a:t>
            </a:r>
            <a:r>
              <a:rPr lang="en-US" sz="14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standards. Data represent average and standard deviation.</a:t>
            </a:r>
            <a:endParaRPr lang="en-IN" sz="1400" dirty="0">
              <a:effectLst/>
              <a:latin typeface="Arial" panose="020B060402020202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75546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25035B0-3754-4FBD-9964-285153218278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89" t="6158" r="14139"/>
          <a:stretch/>
        </p:blipFill>
        <p:spPr bwMode="auto">
          <a:xfrm>
            <a:off x="2941660" y="1267237"/>
            <a:ext cx="5555389" cy="259497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2522167" y="4592367"/>
            <a:ext cx="7825944" cy="590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sz="1400" b="1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Table S1 Parameters for cyclic loading of chewing gum set in Merlin Software</a:t>
            </a:r>
            <a:endParaRPr lang="en-IN" sz="1400" dirty="0">
              <a:latin typeface="Arial" panose="020B060402020202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sz="14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 </a:t>
            </a:r>
            <a:endParaRPr lang="en-IN" sz="1400" dirty="0">
              <a:effectLst/>
              <a:latin typeface="Arial" panose="020B060402020202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5959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58DC221-81D6-4099-A232-CFCB7589485A}"/>
              </a:ext>
            </a:extLst>
          </p:cNvPr>
          <p:cNvSpPr/>
          <p:nvPr/>
        </p:nvSpPr>
        <p:spPr>
          <a:xfrm>
            <a:off x="438684" y="128187"/>
            <a:ext cx="11439971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ATGGAACAGTCAAATAGGCAAACGGCTGAACCAGCTATTAGGTCAAATGAAACGGTGGATTCGGCCATTAACTCTTTTCAAGAGACAGACCTTAAGGTGCAAGAGAAGGAGGATGCTGCGGCTGCAGTACAGACAGAACCGGCGTCAATAGATTCTAATGAACAGGGACAATCGGTCTCTGCAAATACTAACACACAATCTCAAGCGAAGAAACTTTCTAACAATTCCCATCAGGAGCCAATGCAAATGGCATCTGCCGCCAATAAAGAAAGGGTTGTGCTAGAAACTGCACAGAATCAAAAGAATGGCAACATGATAAATCTGACAACAGATAAAGCAGTCTACCAGGCGGGAGAGGCTGTTCATTTGAACCTTACTTTAAACAATACAACATCTTTAGCCCAAAATATTACAGCTACTGCTGAGGTTTATTCCCTTGAAAATAAATTAAAGACACTTCAGTATACGAAGTATCTTCTGCCTAATGAAAGTTATACAACTCAAAAAGGTGAATTCGTTATTCCTGCAAACTCCTTAGCTAATAATCGCGGTTATCTTTTGAAGGTTAACATATCAGATAGCCAAAATAATATTTTAGAGCAGGGCAATCGGGCTATTGCGGTTGAGGATGACTGGCGTACCTTTCCGCGTTATGCTGCTATTGGAGGATCTCAAAAAGACAATAACAGTGTCTTGACTAAGAACTTACCAGATTATTATCGCGAATTAGAGCAGATGAAAAATATGAACATTAATTCCTATTTCTTCTATGATGTTTATAAGTCTGCTACAAATCCTTTCCCTAATGTTCCTAAGTTTGATCAGTCTTGGAATTGGTGGAGCCATTCGCAGGTTGAAACAGATGCTGTTAAAGCCTTGGTCAATCGTGTCCATCAAACTGGCGCTGTTGCCATGCTCTATAATATGATTTTAGCACAGAATGCTAATGAAACGGCTGTTTTACCAGATACTGAGTACATCTATAATTATGAGACTGGTGGTTATGGTCAAAATGGTCAGGTCATGACTTACTCTATTGATGATAAGCCGCTGCAATATTATTACAATCCTTTGAGTAAAAGTTGGCAAAATTATATTTCTAATGCAATGGCTCAAGCTATGAAAAATGGCGGTTTTGATGGCTGGCAGGGAGATACAATTGGAGATAATCGTGTTCTTTCCCATAACCAAAAGGACAGTCGAGATATTGCTCATTCCTTTATGTTATCTGATGTCTATGCTGAATTTCTCAATAAAATGAAGGAAAAACTGCCTCAGTATTATTTAACACTCAATGATGTTAATGGTGAAAATATCAGCAAACTCGCCAACAGCAAACAAGATGTGATTTACAATGAATTATGGCCTTTTGGAACTTCAGCTTTGGGGAACCGTCCCCAAGAAAGTTATGGTGACTTGAAAGCTCGTGTTGATCAAGTTCGCCAAGCGACAGGGAAATCTTTGATTGTCGGAGCTTATATGGAAGAGCCTAAATTTGATGATAATAGGATTCCTCTCAATGGTGCAGCGCGTGACGTTTTAGCTTCAGCAACTTACCAAACAGATGCGGTTCTGCTGACAACTGCGGCCATTGCGGCAGCAGGAGGATATCACATGTCTCTGGCTGCTCTGGCTAATCCTAATGATGGGGGTGGTGTCGGTGTCTTAGAAACAGCTTATTATCCAACACAAAGCCTCAAGGTTTCGAAAGAGCTCAATCGTAAAAACTATCATTACCAACAATTTATTACGGCTTATGAAAATCTTTTGCGTGATAAAGTTGAAAATGATTCTGCTGAACCTCAGACTTTCACTGCTAACGGTCGGCAGCTATCGCAAGATGCTTTGGGGATCAATGGCGATCAGGTTTGGACTTATGCCAAAAAGGGAAACGATTTCAGAACGATTCAATTGCTCAACCTTATGGGAATTACATCCGACTGGAAAAATGAAGATGGTTATGAAAATAATAAAACACCTGATGAGCAAACCAATTTATTGGTTACTTATCCTTTGACTGGTGTGTCTATGGCAGAGGCTGATCGAATAGCTAAACAAGTCTATCTGACGTCACCAGATGATTGGCTGCAATCTAGTATGATTTCTCTAGCGACTCAGGTAAAAACGAATGAGAATGGCGATCCTGTTCTTTATATTCAAGTGCCAAGACTGACGCTTTGGGATATGATTTATATTAATGAAACCATTAAACCAGAAACGCCTAAAGTTCCAGAACAGCCCCAACATCCTGCTAGGACACTTGAACCAGCAATTCCGCAAACTCCAGAAGCAGTCAACCCTCTCCCAGTAGCTAATAAGCAGGCAGTAGATGAAAATAAAAATGAGATTGTTTCAGCCTTAACCGGTGAAGAAAATGACTTGCAGTTGCCAACTCTTTCCAAACAATCATTGCCAATCTCCCAAGCAGAGTTACCGCAAACAGGAGATAACAATGAAACGCGCTCCAATCTCCTCAAAGTGATAGGTGCTGGTGCGCTTCTAATCGGCGCTGCAGGATTATTAAGCTTGATAAAGGGTAGAAAAAATGATTGA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62BEFD9-9BCA-4943-AE9F-4C6A6D24C4B2}"/>
              </a:ext>
            </a:extLst>
          </p:cNvPr>
          <p:cNvSpPr/>
          <p:nvPr/>
        </p:nvSpPr>
        <p:spPr>
          <a:xfrm>
            <a:off x="376014" y="4586639"/>
            <a:ext cx="1143997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D6161D"/>
                </a:solidFill>
                <a:latin typeface="Courier New" panose="02070309020205020404" pitchFamily="49" charset="0"/>
              </a:rPr>
              <a:t>M</a:t>
            </a:r>
            <a:r>
              <a:rPr lang="en-US" sz="1200" dirty="0">
                <a:solidFill>
                  <a:srgbClr val="170401"/>
                </a:solidFill>
                <a:latin typeface="Courier New" panose="02070309020205020404" pitchFamily="49" charset="0"/>
              </a:rPr>
              <a:t>EQSNRQTAEPAIRSNETVDSAINSFQETDLKVQEKEDAAAAVQTEPASIDSNEQGQSVSANTNTQSQAKKLSNNSHQEP</a:t>
            </a:r>
            <a:r>
              <a:rPr lang="en-US" sz="1200" b="1" dirty="0">
                <a:solidFill>
                  <a:srgbClr val="D6161D"/>
                </a:solidFill>
                <a:latin typeface="Courier New" panose="02070309020205020404" pitchFamily="49" charset="0"/>
              </a:rPr>
              <a:t>M</a:t>
            </a:r>
            <a:r>
              <a:rPr lang="en-US" sz="1200" dirty="0">
                <a:solidFill>
                  <a:srgbClr val="170401"/>
                </a:solidFill>
                <a:latin typeface="Courier New" panose="02070309020205020404" pitchFamily="49" charset="0"/>
              </a:rPr>
              <a:t>Q</a:t>
            </a:r>
            <a:r>
              <a:rPr lang="en-US" sz="1200" b="1" dirty="0">
                <a:solidFill>
                  <a:srgbClr val="D6161D"/>
                </a:solidFill>
                <a:latin typeface="Courier New" panose="02070309020205020404" pitchFamily="49" charset="0"/>
              </a:rPr>
              <a:t>M</a:t>
            </a:r>
            <a:r>
              <a:rPr lang="en-US" sz="1200" dirty="0">
                <a:solidFill>
                  <a:srgbClr val="170401"/>
                </a:solidFill>
                <a:latin typeface="Courier New" panose="02070309020205020404" pitchFamily="49" charset="0"/>
              </a:rPr>
              <a:t>ASAANKERVVLETAQNQKNGN</a:t>
            </a:r>
            <a:r>
              <a:rPr lang="en-US" sz="1200" b="1" dirty="0">
                <a:solidFill>
                  <a:srgbClr val="D6161D"/>
                </a:solidFill>
                <a:latin typeface="Courier New" panose="02070309020205020404" pitchFamily="49" charset="0"/>
              </a:rPr>
              <a:t>M</a:t>
            </a:r>
            <a:r>
              <a:rPr lang="en-US" sz="1200" dirty="0">
                <a:solidFill>
                  <a:srgbClr val="170401"/>
                </a:solidFill>
                <a:latin typeface="Courier New" panose="02070309020205020404" pitchFamily="49" charset="0"/>
              </a:rPr>
              <a:t>INLTTDKAVYQAGEAVHLNLTLNNTTSLAQNITATAEVYSLENKLKTLQYTKYLLPNESYTTQKGEFVIPANSLANNRGYLLKVNISDSQNNILEQGNRAIAVEDDWRTFPRYAAIGGSQKDNNSVLTKNLPDYYRELEQ</a:t>
            </a:r>
            <a:r>
              <a:rPr lang="en-US" sz="1200" b="1" dirty="0">
                <a:solidFill>
                  <a:srgbClr val="D6161D"/>
                </a:solidFill>
                <a:latin typeface="Courier New" panose="02070309020205020404" pitchFamily="49" charset="0"/>
              </a:rPr>
              <a:t>M</a:t>
            </a:r>
            <a:r>
              <a:rPr lang="en-US" sz="1200" dirty="0">
                <a:solidFill>
                  <a:srgbClr val="170401"/>
                </a:solidFill>
                <a:latin typeface="Courier New" panose="02070309020205020404" pitchFamily="49" charset="0"/>
              </a:rPr>
              <a:t>KN</a:t>
            </a:r>
            <a:r>
              <a:rPr lang="en-US" sz="1200" b="1" dirty="0">
                <a:solidFill>
                  <a:srgbClr val="D6161D"/>
                </a:solidFill>
                <a:latin typeface="Courier New" panose="02070309020205020404" pitchFamily="49" charset="0"/>
              </a:rPr>
              <a:t>M</a:t>
            </a:r>
            <a:r>
              <a:rPr lang="en-US" sz="1200" dirty="0">
                <a:solidFill>
                  <a:srgbClr val="170401"/>
                </a:solidFill>
                <a:latin typeface="Courier New" panose="02070309020205020404" pitchFamily="49" charset="0"/>
              </a:rPr>
              <a:t>NINSYFFYDVYKSATNPFPNVPKFDQSWNWWSHSQVETDAVKALVNRVHQTGAVA</a:t>
            </a:r>
            <a:r>
              <a:rPr lang="en-US" sz="1200" b="1" dirty="0">
                <a:solidFill>
                  <a:srgbClr val="D6161D"/>
                </a:solidFill>
                <a:latin typeface="Courier New" panose="02070309020205020404" pitchFamily="49" charset="0"/>
              </a:rPr>
              <a:t>M</a:t>
            </a:r>
            <a:r>
              <a:rPr lang="en-US" sz="1200" dirty="0">
                <a:solidFill>
                  <a:srgbClr val="170401"/>
                </a:solidFill>
                <a:latin typeface="Courier New" panose="02070309020205020404" pitchFamily="49" charset="0"/>
              </a:rPr>
              <a:t>LYN</a:t>
            </a:r>
            <a:r>
              <a:rPr lang="en-US" sz="1200" b="1" dirty="0">
                <a:solidFill>
                  <a:srgbClr val="D6161D"/>
                </a:solidFill>
                <a:latin typeface="Courier New" panose="02070309020205020404" pitchFamily="49" charset="0"/>
              </a:rPr>
              <a:t>M</a:t>
            </a:r>
            <a:r>
              <a:rPr lang="en-US" sz="1200" dirty="0">
                <a:solidFill>
                  <a:srgbClr val="170401"/>
                </a:solidFill>
                <a:latin typeface="Courier New" panose="02070309020205020404" pitchFamily="49" charset="0"/>
              </a:rPr>
              <a:t>ILAQNANETAVLPDTEYIYNYETGGYGQNGQV</a:t>
            </a:r>
            <a:r>
              <a:rPr lang="en-US" sz="1200" b="1" dirty="0">
                <a:solidFill>
                  <a:srgbClr val="D6161D"/>
                </a:solidFill>
                <a:latin typeface="Courier New" panose="02070309020205020404" pitchFamily="49" charset="0"/>
              </a:rPr>
              <a:t>M</a:t>
            </a:r>
            <a:r>
              <a:rPr lang="en-US" sz="1200" dirty="0">
                <a:solidFill>
                  <a:srgbClr val="170401"/>
                </a:solidFill>
                <a:latin typeface="Courier New" panose="02070309020205020404" pitchFamily="49" charset="0"/>
              </a:rPr>
              <a:t>TYSIDDKPLQYYYNPLSKSWQNYISNA</a:t>
            </a:r>
            <a:r>
              <a:rPr lang="en-US" sz="1200" b="1" dirty="0">
                <a:solidFill>
                  <a:srgbClr val="D6161D"/>
                </a:solidFill>
                <a:latin typeface="Courier New" panose="02070309020205020404" pitchFamily="49" charset="0"/>
              </a:rPr>
              <a:t>M</a:t>
            </a:r>
            <a:r>
              <a:rPr lang="en-US" sz="1200" dirty="0">
                <a:solidFill>
                  <a:srgbClr val="170401"/>
                </a:solidFill>
                <a:latin typeface="Courier New" panose="02070309020205020404" pitchFamily="49" charset="0"/>
              </a:rPr>
              <a:t>AQA</a:t>
            </a:r>
            <a:r>
              <a:rPr lang="en-US" sz="1200" b="1" dirty="0">
                <a:solidFill>
                  <a:srgbClr val="D6161D"/>
                </a:solidFill>
                <a:latin typeface="Courier New" panose="02070309020205020404" pitchFamily="49" charset="0"/>
              </a:rPr>
              <a:t>M</a:t>
            </a:r>
            <a:r>
              <a:rPr lang="en-US" sz="1200" dirty="0">
                <a:solidFill>
                  <a:srgbClr val="170401"/>
                </a:solidFill>
                <a:latin typeface="Courier New" panose="02070309020205020404" pitchFamily="49" charset="0"/>
              </a:rPr>
              <a:t>KNGGFDGWQGDTIGDNRVLSHNQKDSRDIAHSF</a:t>
            </a:r>
            <a:r>
              <a:rPr lang="en-US" sz="1200" b="1" dirty="0">
                <a:solidFill>
                  <a:srgbClr val="D6161D"/>
                </a:solidFill>
                <a:latin typeface="Courier New" panose="02070309020205020404" pitchFamily="49" charset="0"/>
              </a:rPr>
              <a:t>M</a:t>
            </a:r>
            <a:r>
              <a:rPr lang="en-US" sz="1200" dirty="0">
                <a:solidFill>
                  <a:srgbClr val="170401"/>
                </a:solidFill>
                <a:latin typeface="Courier New" panose="02070309020205020404" pitchFamily="49" charset="0"/>
              </a:rPr>
              <a:t>LSDVYAEFLNK</a:t>
            </a:r>
            <a:r>
              <a:rPr lang="en-US" sz="1200" b="1" dirty="0">
                <a:solidFill>
                  <a:srgbClr val="D6161D"/>
                </a:solidFill>
                <a:latin typeface="Courier New" panose="02070309020205020404" pitchFamily="49" charset="0"/>
              </a:rPr>
              <a:t>M</a:t>
            </a:r>
            <a:r>
              <a:rPr lang="en-US" sz="1200" dirty="0">
                <a:solidFill>
                  <a:srgbClr val="170401"/>
                </a:solidFill>
                <a:latin typeface="Courier New" panose="02070309020205020404" pitchFamily="49" charset="0"/>
              </a:rPr>
              <a:t>KEKLPQYYLTLNDVNGENISKLANSKQDVIYNELWPFGTSALGNRPQESYGDLKARVDQVRQATGKSLIVGAY</a:t>
            </a:r>
            <a:r>
              <a:rPr lang="en-US" sz="1200" b="1" dirty="0">
                <a:solidFill>
                  <a:srgbClr val="D6161D"/>
                </a:solidFill>
                <a:latin typeface="Courier New" panose="02070309020205020404" pitchFamily="49" charset="0"/>
              </a:rPr>
              <a:t>M</a:t>
            </a:r>
            <a:r>
              <a:rPr lang="en-US" sz="1200" dirty="0">
                <a:solidFill>
                  <a:srgbClr val="170401"/>
                </a:solidFill>
                <a:latin typeface="Courier New" panose="02070309020205020404" pitchFamily="49" charset="0"/>
              </a:rPr>
              <a:t>EEPKFDDNRIPLNGAARDVLASATYQTDAVLLTTAAIAAAGGYH</a:t>
            </a:r>
            <a:r>
              <a:rPr lang="en-US" sz="1200" b="1" dirty="0">
                <a:solidFill>
                  <a:srgbClr val="D6161D"/>
                </a:solidFill>
                <a:latin typeface="Courier New" panose="02070309020205020404" pitchFamily="49" charset="0"/>
              </a:rPr>
              <a:t>M</a:t>
            </a:r>
            <a:r>
              <a:rPr lang="en-US" sz="1200" dirty="0">
                <a:solidFill>
                  <a:srgbClr val="170401"/>
                </a:solidFill>
                <a:latin typeface="Courier New" panose="02070309020205020404" pitchFamily="49" charset="0"/>
              </a:rPr>
              <a:t>SLAALANPNDGGGVGVLETAYYPTQSLKVSKELNRKNYHYQQFITAYENLLRDKVENDSAEPQTFTANGRQLSQDALGINGDQVWTYAKKGNDFRTIQLLNL</a:t>
            </a:r>
            <a:r>
              <a:rPr lang="en-US" sz="1200" b="1" dirty="0">
                <a:solidFill>
                  <a:srgbClr val="D6161D"/>
                </a:solidFill>
                <a:latin typeface="Courier New" panose="02070309020205020404" pitchFamily="49" charset="0"/>
              </a:rPr>
              <a:t>M</a:t>
            </a:r>
            <a:r>
              <a:rPr lang="en-US" sz="1200" dirty="0">
                <a:solidFill>
                  <a:srgbClr val="170401"/>
                </a:solidFill>
                <a:latin typeface="Courier New" panose="02070309020205020404" pitchFamily="49" charset="0"/>
              </a:rPr>
              <a:t>GITSDWKNEDGYENNKTPDEQTNLLVTYPLTGVS</a:t>
            </a:r>
            <a:r>
              <a:rPr lang="en-US" sz="1200" b="1" dirty="0">
                <a:solidFill>
                  <a:srgbClr val="D6161D"/>
                </a:solidFill>
                <a:latin typeface="Courier New" panose="02070309020205020404" pitchFamily="49" charset="0"/>
              </a:rPr>
              <a:t>M</a:t>
            </a:r>
            <a:r>
              <a:rPr lang="en-US" sz="1200" dirty="0">
                <a:solidFill>
                  <a:srgbClr val="170401"/>
                </a:solidFill>
                <a:latin typeface="Courier New" panose="02070309020205020404" pitchFamily="49" charset="0"/>
              </a:rPr>
              <a:t>AEADRIAKQVYLTSPDDWLQSS</a:t>
            </a:r>
            <a:r>
              <a:rPr lang="en-US" sz="1200" b="1" dirty="0">
                <a:solidFill>
                  <a:srgbClr val="D6161D"/>
                </a:solidFill>
                <a:latin typeface="Courier New" panose="02070309020205020404" pitchFamily="49" charset="0"/>
              </a:rPr>
              <a:t>M</a:t>
            </a:r>
            <a:r>
              <a:rPr lang="en-US" sz="1200" dirty="0">
                <a:solidFill>
                  <a:srgbClr val="170401"/>
                </a:solidFill>
                <a:latin typeface="Courier New" panose="02070309020205020404" pitchFamily="49" charset="0"/>
              </a:rPr>
              <a:t>ISLATQVKTNENGDPVLYIQVPRLTLWD</a:t>
            </a:r>
            <a:r>
              <a:rPr lang="en-US" sz="1200" b="1" dirty="0">
                <a:solidFill>
                  <a:srgbClr val="D6161D"/>
                </a:solidFill>
                <a:latin typeface="Courier New" panose="02070309020205020404" pitchFamily="49" charset="0"/>
              </a:rPr>
              <a:t>M</a:t>
            </a:r>
            <a:r>
              <a:rPr lang="en-US" sz="1200" dirty="0">
                <a:solidFill>
                  <a:srgbClr val="170401"/>
                </a:solidFill>
                <a:latin typeface="Courier New" panose="02070309020205020404" pitchFamily="49" charset="0"/>
              </a:rPr>
              <a:t>IYINETIKPETPKVPEQPQHPARTLEPAIPQTPEAVNPLPVANKQAVDENKNEIVSALTGEENDLQLPTLSKQSLPISQAELPQTGDNNETRSNLLKVIGAGALLIGAAGLLSLIKGRKND</a:t>
            </a:r>
            <a:endParaRPr lang="en-US" sz="12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000594E-84C5-4AFF-B521-A8B894B4F21C}"/>
              </a:ext>
            </a:extLst>
          </p:cNvPr>
          <p:cNvSpPr txBox="1"/>
          <p:nvPr/>
        </p:nvSpPr>
        <p:spPr>
          <a:xfrm>
            <a:off x="136854" y="230736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4619A9C-172D-4660-AA6B-46432B5B9419}"/>
              </a:ext>
            </a:extLst>
          </p:cNvPr>
          <p:cNvSpPr txBox="1"/>
          <p:nvPr/>
        </p:nvSpPr>
        <p:spPr>
          <a:xfrm>
            <a:off x="136854" y="4385720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6" name="Rectangle 5"/>
          <p:cNvSpPr/>
          <p:nvPr/>
        </p:nvSpPr>
        <p:spPr>
          <a:xfrm>
            <a:off x="1374820" y="6172553"/>
            <a:ext cx="97337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Figure S2</a:t>
            </a:r>
            <a:r>
              <a:rPr lang="en-US" sz="14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sz="1400" b="1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Complete coding DNA sequence (A) and translated amino acid sequence (B) of </a:t>
            </a:r>
            <a:r>
              <a:rPr lang="en-US" sz="1400" b="1" i="1" dirty="0" err="1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Smdex</a:t>
            </a:r>
            <a:r>
              <a:rPr lang="en-US" sz="1400" b="1" i="1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sz="1400" b="1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gene </a:t>
            </a:r>
            <a:r>
              <a:rPr lang="en-US" sz="1400" b="1" strike="sngStrike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dextranase</a:t>
            </a:r>
            <a:r>
              <a:rPr lang="en-US" sz="1400" b="1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from </a:t>
            </a:r>
            <a:r>
              <a:rPr lang="en-US" sz="1400" b="1" i="1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Streptococcus </a:t>
            </a:r>
            <a:r>
              <a:rPr lang="en-US" sz="1400" b="1" i="1" dirty="0" err="1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mutans</a:t>
            </a:r>
            <a:r>
              <a:rPr lang="en-US" sz="1400" b="1" i="1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sz="1400" b="1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strain ATCC 25175.</a:t>
            </a:r>
            <a:endParaRPr lang="en-IN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57721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FA29833-2182-470C-B05A-7D7E98028FD2}"/>
              </a:ext>
            </a:extLst>
          </p:cNvPr>
          <p:cNvSpPr/>
          <p:nvPr/>
        </p:nvSpPr>
        <p:spPr>
          <a:xfrm>
            <a:off x="397077" y="4269596"/>
            <a:ext cx="1168307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u="sng" dirty="0">
                <a:solidFill>
                  <a:srgbClr val="002BB8"/>
                </a:solidFill>
                <a:latin typeface="Courier New" panose="02070309020205020404" pitchFamily="49" charset="0"/>
              </a:rPr>
              <a:t>M</a:t>
            </a:r>
            <a:r>
              <a:rPr lang="en-US" sz="1200" dirty="0">
                <a:solidFill>
                  <a:srgbClr val="170401"/>
                </a:solidFill>
                <a:latin typeface="Courier New" panose="02070309020205020404" pitchFamily="49" charset="0"/>
              </a:rPr>
              <a:t>AGGPNLTPGKPITASGQSQTYSPQNVKDGNQNTYWESTNNAFPQWIQVDLGASTGIDQIVLKLPASWEARTQTLAVQGSLNGSTFTDIVGSANYVFSPSVGNNTVTINFTATSTRYVRLYVTANTGWPAAQLSELEIYGSGDQTPAPDTYQAESAALSGGAKVNTDHAGYIGTGFVDGYWTQGATTTFSVNAPTAGNYDVTLRYGNATGSNKTVSLYVNGAKIRQTTLPSLPNWDSWSSKTETLNLNAGSNTIAYKYDPGDSGNVNLDQITVEASTSTPTPTPSPTPTPTPTPTPTPTPTPTPTPTPTPTPTPTPTPTPTPPPGGNIAIGKSISASSHTQTYVAENANDNDVNTYWEGGGNPSTLTLDLGANYNITSIVLKLNPSSIWAARTQTIQVLGHDQNTTTFSNLVSAKSYSFDPASGNTVTIPVTATVKRLQLNITSNSGAPAGQVAEFQVFGTPAPNPDLTITG</a:t>
            </a:r>
            <a:r>
              <a:rPr lang="en-US" sz="1200" b="1" dirty="0">
                <a:solidFill>
                  <a:srgbClr val="D6161D"/>
                </a:solidFill>
                <a:latin typeface="Courier New" panose="02070309020205020404" pitchFamily="49" charset="0"/>
              </a:rPr>
              <a:t>M</a:t>
            </a:r>
            <a:r>
              <a:rPr lang="en-US" sz="1200" dirty="0">
                <a:solidFill>
                  <a:srgbClr val="170401"/>
                </a:solidFill>
                <a:latin typeface="Courier New" panose="02070309020205020404" pitchFamily="49" charset="0"/>
              </a:rPr>
              <a:t>SWSPSSPVETDAITLNATVKNNGNASAAATTVNFYLNNELAGSAPVAALAAGASATVPLNVGAKTAATYAVGAKVDESNAVIELNESNNSYTNPASLVVAPVSSSDLVGTVSWTPSTPIANNAVSFNVNLKNQGTIASAGGSHGVTVVLKNASGSTVQTFSGSYTGSLAPGASVNITLPGTWTAAAGSYTVTATVAADANELPIKQANNANTASLTVYSARGAS</a:t>
            </a:r>
            <a:r>
              <a:rPr lang="en-US" sz="1200" b="1" dirty="0">
                <a:solidFill>
                  <a:srgbClr val="D6161D"/>
                </a:solidFill>
                <a:latin typeface="Courier New" panose="02070309020205020404" pitchFamily="49" charset="0"/>
              </a:rPr>
              <a:t>M</a:t>
            </a:r>
            <a:r>
              <a:rPr lang="en-US" sz="1200" dirty="0">
                <a:solidFill>
                  <a:srgbClr val="170401"/>
                </a:solidFill>
                <a:latin typeface="Courier New" panose="02070309020205020404" pitchFamily="49" charset="0"/>
              </a:rPr>
              <a:t>PYSRYDTEDATLGGGATLKSAPTFDQALTASEATGQLYAALPSNGSYLQWTVRQGQGGAGVT</a:t>
            </a:r>
            <a:r>
              <a:rPr lang="en-US" sz="1200" b="1" dirty="0">
                <a:solidFill>
                  <a:srgbClr val="D6161D"/>
                </a:solidFill>
                <a:latin typeface="Courier New" panose="02070309020205020404" pitchFamily="49" charset="0"/>
              </a:rPr>
              <a:t>M</a:t>
            </a:r>
            <a:r>
              <a:rPr lang="en-US" sz="1200" dirty="0">
                <a:solidFill>
                  <a:srgbClr val="170401"/>
                </a:solidFill>
                <a:latin typeface="Courier New" panose="02070309020205020404" pitchFamily="49" charset="0"/>
              </a:rPr>
              <a:t>RFT</a:t>
            </a:r>
            <a:r>
              <a:rPr lang="en-US" sz="1200" b="1" dirty="0">
                <a:solidFill>
                  <a:srgbClr val="D6161D"/>
                </a:solidFill>
                <a:latin typeface="Courier New" panose="02070309020205020404" pitchFamily="49" charset="0"/>
              </a:rPr>
              <a:t>M</a:t>
            </a:r>
            <a:r>
              <a:rPr lang="en-US" sz="1200" dirty="0">
                <a:solidFill>
                  <a:srgbClr val="170401"/>
                </a:solidFill>
                <a:latin typeface="Courier New" panose="02070309020205020404" pitchFamily="49" charset="0"/>
              </a:rPr>
              <a:t>PDSADG</a:t>
            </a:r>
            <a:r>
              <a:rPr lang="en-US" sz="1200" b="1" dirty="0">
                <a:solidFill>
                  <a:srgbClr val="D6161D"/>
                </a:solidFill>
                <a:latin typeface="Courier New" panose="02070309020205020404" pitchFamily="49" charset="0"/>
              </a:rPr>
              <a:t>M</a:t>
            </a:r>
            <a:r>
              <a:rPr lang="en-US" sz="1200" dirty="0">
                <a:solidFill>
                  <a:srgbClr val="170401"/>
                </a:solidFill>
                <a:latin typeface="Courier New" panose="02070309020205020404" pitchFamily="49" charset="0"/>
              </a:rPr>
              <a:t>GLNGSLDVYVNGTKVKTVSLTSYYSWQYFSGD</a:t>
            </a:r>
            <a:r>
              <a:rPr lang="en-US" sz="1200" b="1" dirty="0">
                <a:solidFill>
                  <a:srgbClr val="D6161D"/>
                </a:solidFill>
                <a:latin typeface="Courier New" panose="02070309020205020404" pitchFamily="49" charset="0"/>
              </a:rPr>
              <a:t>M</a:t>
            </a:r>
            <a:r>
              <a:rPr lang="en-US" sz="1200" dirty="0">
                <a:solidFill>
                  <a:srgbClr val="170401"/>
                </a:solidFill>
                <a:latin typeface="Courier New" panose="02070309020205020404" pitchFamily="49" charset="0"/>
              </a:rPr>
              <a:t>PGDAPSAGRPLFRFDEVHWKLDTPLKPGDTIRIQKNNGDSLEYGVDFIEIEPVPAAISRPANSVSVTDYGAVPNDGQDDLTAFKAAVNAAVASDKILYIPEGTFHLGN</a:t>
            </a:r>
            <a:r>
              <a:rPr lang="en-US" sz="1200" b="1" dirty="0">
                <a:solidFill>
                  <a:srgbClr val="D6161D"/>
                </a:solidFill>
                <a:latin typeface="Courier New" panose="02070309020205020404" pitchFamily="49" charset="0"/>
              </a:rPr>
              <a:t>M</a:t>
            </a:r>
            <a:r>
              <a:rPr lang="en-US" sz="1200" dirty="0">
                <a:solidFill>
                  <a:srgbClr val="170401"/>
                </a:solidFill>
                <a:latin typeface="Courier New" panose="02070309020205020404" pitchFamily="49" charset="0"/>
              </a:rPr>
              <a:t>WEIGSVSN</a:t>
            </a:r>
            <a:r>
              <a:rPr lang="en-US" sz="1200" b="1" dirty="0">
                <a:solidFill>
                  <a:srgbClr val="D6161D"/>
                </a:solidFill>
                <a:latin typeface="Courier New" panose="02070309020205020404" pitchFamily="49" charset="0"/>
              </a:rPr>
              <a:t>M</a:t>
            </a:r>
            <a:r>
              <a:rPr lang="en-US" sz="1200" dirty="0">
                <a:solidFill>
                  <a:srgbClr val="170401"/>
                </a:solidFill>
                <a:latin typeface="Courier New" panose="02070309020205020404" pitchFamily="49" charset="0"/>
              </a:rPr>
              <a:t>IDHITITGAGIWYTNIQFTNANPASGGISLRITGKLDFSNVYLNSNLRSRYGQNAVYKGF</a:t>
            </a:r>
            <a:r>
              <a:rPr lang="en-US" sz="1200" b="1" dirty="0">
                <a:solidFill>
                  <a:srgbClr val="D6161D"/>
                </a:solidFill>
                <a:latin typeface="Courier New" panose="02070309020205020404" pitchFamily="49" charset="0"/>
              </a:rPr>
              <a:t>M</a:t>
            </a:r>
            <a:r>
              <a:rPr lang="en-US" sz="1200" dirty="0">
                <a:solidFill>
                  <a:srgbClr val="170401"/>
                </a:solidFill>
                <a:latin typeface="Courier New" panose="02070309020205020404" pitchFamily="49" charset="0"/>
              </a:rPr>
              <a:t>DNFGTNSVIRDVWVEHFECGFWVGDYGHTPAIRASGLLIENSRIRNNLADGVNFAQGTSNSTVRNSSLRNNGDDALAVWTSNTNGAPEGVNNTFSYNTIENNWRAGGIAFFGGSGHKADHNYIVDCVGGSGIR</a:t>
            </a:r>
            <a:r>
              <a:rPr lang="en-US" sz="1200" b="1" dirty="0">
                <a:solidFill>
                  <a:srgbClr val="D6161D"/>
                </a:solidFill>
                <a:latin typeface="Courier New" panose="02070309020205020404" pitchFamily="49" charset="0"/>
              </a:rPr>
              <a:t>M</a:t>
            </a:r>
            <a:r>
              <a:rPr lang="en-US" sz="1200" dirty="0">
                <a:solidFill>
                  <a:srgbClr val="170401"/>
                </a:solidFill>
                <a:latin typeface="Courier New" panose="02070309020205020404" pitchFamily="49" charset="0"/>
              </a:rPr>
              <a:t>NTVFPGYHFQNNTGIVFSDTTIVNCGTSKDLYNGERGAIDLEASNDAIRNVTFTNIDIINSQRDAIQFGYGGGFTNIVFNNININGTGLDGVTTSRFSGPHLGAAIFTYTGNGSATFNNLRTSNIAYPNLYYIQSGFNLIINN</a:t>
            </a:r>
            <a:endParaRPr lang="en-US" sz="12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B2E3455-E54B-4558-BD1A-0270754E6213}"/>
              </a:ext>
            </a:extLst>
          </p:cNvPr>
          <p:cNvSpPr/>
          <p:nvPr/>
        </p:nvSpPr>
        <p:spPr>
          <a:xfrm>
            <a:off x="397077" y="176168"/>
            <a:ext cx="11574012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ATGGCAGGTGGCCCGAATCTTACTCCAGGTAAACCAATTACTGCTAGTGGTCAATCTCAAACCTATAGCCCTCAAAATGTAAAAGATGGCAATCAAAATACTTACTGGGAAAGTACTAACAATGCCTTCCCTCAATGGATTCAAGTTGATTTGGGTGCAAGTACTGGCATTGATCAAATTGTTCTTAAGTTACCAGCTAGCTGGGAAGCTCGTACTCAAACTCTTGCTGTTCAAGGTAGTTTGAATGGTTCTACTTTCACTGATATTGTAGGTTCTGCAAATTATGTATTCAGTCCTTCTGTAGGTAATAACACTGTTACTATTAATTTTACCGCCACAAGCACCCGTTATGTTCGCTTGTACGTAACTGCGAACACTGGTTGGCCAGCTGCTCAACTGTCTGAATTAGAAATTTATGGTTCTGGTGACCAGACTCCTGCACCTGATACTTATCAAGCTGAAAGTGCTGCTTTATCTGGTGGCGCTAAAGTAAATACTGATCATGCCGGCTACATAGGTACTGGTTTTGTTGATGGTTATTGGACTCAAGGCGCTACTACTACCTTTTCTGTAAACGCGCCTACTGCTGGTAATTACGATGTAACTCTGAGGTATGGTAACGCAACCGGCAGTAATAAAACTGTATCCTTGTACGTAAATGGCGCTAAAATTCGTCAAACAACTTTACCAAGTCTACCTAACTGGGATTCATGGAGTAGCAAGACTGAAACTCTTAATTTAAATGCTGGTAGCAACACCATTGCTTATAAATACGACCCTGGCGATTCTGGTAATGTAAATCTTGATCAAATCACTGTAGAAGCATCTACTTCAACTCCTACTCCTACTCCATCTCCTACTCCTACACCTACTCCAACTCCTACTCCTACTCCTACTCCTACACCAACACCTACTCCTACCCCAACCCCTACTCCTACACCTACACCTACACCTACTCCTACTCCTCCTCCTGGTGGTAATATTGCCATAGGCAAATCTATTTCCGCATCTAGTCACACTCAAACTTATGTTGCTGAGAACGCAAATGATAACGATGTAAATACTTACTGGGAAGGTGGCGGTAATCCTAGTACTTTAACTTTGGATCTTGGCGCTAATTATAATATTACTTCTATTGTTCTAAAACTAAACCCATCCTCTATATGGGCAGCCCGTACTCAAACTATTCAAGTTTTGGGCCATGATCAAAATACTACTACATTCAGTAATTTAGTATCTGCTAAATCTTACTCTTTCGATCCTGCTTCTGGTAATACTGTTACCATTCCAGTTACCGCTACTGTTAAACGTTTGCAGTTGAACATTACTTCTAATTCCGGTGCCCCTGCTGGTCAAGTAGCTGAGTTCCAAGTTTTCGGTACTCCTGCTCCAAATCCTGATTTGACTATTACCGGTATGTCTTGGTCTCCTTCTTCTCCAGTTGAGACAGATGCAATTACTCTGAATGCTACTGTTAAAAACAATGGTAATGCCAGTGCAGCCGCTACCACCGTAAATTTCTACCTAAATAACGAGCTAGCTGGTTCTGCTCCTGTAGCAGCTCTAGCGGCAGGCGCTTCTGCAACTGTTCCGCTAAATGTAGGTGCTAAAACCGCCGCCACATACGCTGTAGGTGCTAAAGTAGATGAAAGTAATGCAGTAATTGAGTTAAACGAGTCTAACAATAGCTACACTAATCCTGCTTCATTGGTTGTTGCTCCAGTTAGTAGTTCTGATTTAGTTGGCACTGTTTCTTGGACTCCAAGCACTCCTATTGCAAACAATGCTGTTTCTTTTAACGTAAATCTTAAAAATCAAGGCACTATTGCTTCTGCCGGTGGTTCTCACGGTGTTACTGTAGTTCTTAAAAATGCTTCCGGTTCTACCGTTCAAACTTTCAGTGGTTCTTACACCGGTAGTCTTGCTCCGGGAGCTTCCGTAAATATTACCCTTCCTGGTACCTGGACTGCTGCTGCTGGTAGCTATACTGTAACTGCAACCGTTGCGGCAGACGCTAACGAACTTCCTATCAAGCAAGCCAACAATGCAAACACAGCAAGTCTAACCGTATATTCTGCTCGTGGTGCAAGCATGCCATACAGTCGTTACGATACCGAGGATGCCACCCTTGGTGGTGGCGCTACTCTAAAATCCGCTCCGACATTCGATCAAGCGCTTACTGCATCTGAAGCCACCGGTCAATTGTACGCTGCGTTACCATCTAACGGCTCTTATCTTCAATGGACCGTACGTCAAGGTCAGGGTGGTGCAGGCGTTACTATGAGATTTACTATGCCAGATTCTGCTGACGGCATGGGCTTAAACGGTAGTTTAGATGTTTACGTAAACGGTACAAAAGTAAAAACCGTATCTCTAACCAGTTACTATAGCTGGCAGTATTTCTCTGGTGATATGCCAGGAGACGCTCCAAGCGCTGGTCGTCCTTTATTCCGTTTTGATGAAGTTCATTGGAAATTAGATACTCCTTTGAAACCAGGAGATACTATTCGCATACAAAAGAACAACGGTGATAGCCTAGAATACGGTGTAGACTTTATTGAAATTGAACCAGTTCCTGCTGCTATCTCTCGTCCGGCTAACTCTGTTTCCGTAACTGATTACGGTGCTGTTCCTAACGATGGACAGGACGATCTTACCGCTTTTAAAGCAGCCGTAAACGCAGCTGTAGCATCCGATAAAATCTTGTATATTCCAGAAGGCACTTTCCACTTGGGTAACATGTGGGAGATTGGTTCCGTAAGTAACATGATCGATCACATTACTATTACTGGAGCTGGTATTTGGTACACTAACATCCAGTTTACCAACGCCAATCCTGCTTCCGGTGGCATCTCTCTACGTATTACTGGTAAACTTGATTTCAGCAACGTTTACTTGAACTCTAATTTGCGTTCTCGTTATGGTCAAAATGCCGTTTATAAAGGTTTTATGGATAACTTCGGTACCAATTCCGTAATTCGTGACGTATGGGTAGAACACTTCGAATGTGGTTTCTGGGTAGGTGATTACGGTCATACTCCTGCTATTCGCGCAAGCGGTCTGTTAATTGAAAACAGCCGAATCCGTAACAACCTAGCTGATGGTGTAAACTTCGCCCAAGGTACCAGCAATTCTACCGTACGCAACAGCAGCTTACGTAACAACGGTGATGACGCCCTTGCTGTATGGACTAGTAATACTAACGGTGCTCCAGAAGGCGTAAACAATACCTTCTCTTACAACACCATCGAAAACAACTGGCGCGCTGGAGGTATTGCCTTCTTCGGAGGAAGCGGACATAAGGCCGATCACAACTACATAGTAGATTGTGTAGGTGGTTCTGGTATCCGTATGAATACCGTTTTCCCAGGATATCACTTCCAGAACAATACCGGTATTGTTTTCTCTGACACTACCATAGTAAACTGCGGTACTAGCAAAGATCTATACAACGGTGAACGCGGTGCTATCGATTTGGAAGCATCTAACGACGCCATCAGAAACGTTACTTTTACCAACATCGATATTATCAACTCTCAGCGCGATGCTATCCAGTTCGGTTATGGTGGTGGTTTCACCAATATCGTTTTCAACAACATCAACATTAACGGAACCGGTCTTGATGGTGTAACCACCTCTCGTTTCTCTGGACCTCATTTAGGCGCGGCGATCTTCACCTATACCGGTAACGGTAGTGCTACTTTCAACAATTTACGCACCAGCAATATCGCTTATCCAAATTTATATTATATCCAGAGCGGTTTCAATTTAATCATCAATAATTG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E39B249-22B5-4105-88D2-F4D8CA991D96}"/>
              </a:ext>
            </a:extLst>
          </p:cNvPr>
          <p:cNvSpPr txBox="1"/>
          <p:nvPr/>
        </p:nvSpPr>
        <p:spPr>
          <a:xfrm>
            <a:off x="111528" y="95414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B2363FD-87CB-41D7-8C72-21A7C26965C8}"/>
              </a:ext>
            </a:extLst>
          </p:cNvPr>
          <p:cNvSpPr txBox="1"/>
          <p:nvPr/>
        </p:nvSpPr>
        <p:spPr>
          <a:xfrm>
            <a:off x="111528" y="4188842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6" name="Rectangle 5"/>
          <p:cNvSpPr/>
          <p:nvPr/>
        </p:nvSpPr>
        <p:spPr>
          <a:xfrm>
            <a:off x="1716886" y="6393254"/>
            <a:ext cx="9373862" cy="375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sz="1400" b="1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Figure S3 Codon optimized </a:t>
            </a:r>
            <a:r>
              <a:rPr lang="en-US" sz="1400" b="1" i="1" dirty="0" err="1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Paenibacillus</a:t>
            </a:r>
            <a:r>
              <a:rPr lang="en-US" sz="1400" b="1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sp. </a:t>
            </a:r>
            <a:r>
              <a:rPr lang="en-US" sz="1400" b="1" i="1" dirty="0" err="1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mut</a:t>
            </a:r>
            <a:r>
              <a:rPr lang="en-US" sz="1400" b="1" strike="sngStrike" dirty="0" err="1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mutanase</a:t>
            </a:r>
            <a:r>
              <a:rPr lang="en-US" sz="1400" b="1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gene (A) and translated amino acid sequence (B).</a:t>
            </a:r>
            <a:endParaRPr lang="en-IN" sz="1400" dirty="0">
              <a:effectLst/>
              <a:latin typeface="Arial" panose="020B060402020202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75316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5947991"/>
              </p:ext>
            </p:extLst>
          </p:nvPr>
        </p:nvGraphicFramePr>
        <p:xfrm>
          <a:off x="1140902" y="160670"/>
          <a:ext cx="3667829" cy="6560805"/>
        </p:xfrm>
        <a:graphic>
          <a:graphicData uri="http://schemas.openxmlformats.org/drawingml/2006/table">
            <a:tbl>
              <a:tblPr/>
              <a:tblGrid>
                <a:gridCol w="6220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81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70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4308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971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2908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2908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2710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1507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145720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 dirty="0" err="1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Mutanase</a:t>
                      </a:r>
                      <a:r>
                        <a:rPr lang="en-US" sz="6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 (1293 aa)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4780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 dirty="0" err="1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psbA</a:t>
                      </a:r>
                      <a:r>
                        <a:rPr lang="en-US" sz="6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 (133 plants)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 dirty="0" err="1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Mutanase</a:t>
                      </a:r>
                      <a:r>
                        <a:rPr lang="en-US" sz="6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 (Nat) 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 dirty="0" err="1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Mutanase</a:t>
                      </a:r>
                      <a:r>
                        <a:rPr lang="en-US" sz="6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 (CO)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41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GCT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68.7%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GCT </a:t>
                      </a:r>
                    </a:p>
                  </a:txBody>
                  <a:tcPr marL="11251" marR="11251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9.60%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A</a:t>
                      </a:r>
                    </a:p>
                  </a:txBody>
                  <a:tcPr marL="11251" marR="11251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GCT </a:t>
                      </a:r>
                    </a:p>
                  </a:txBody>
                  <a:tcPr marL="11251" marR="11251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69.60%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A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41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GCA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19.4%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GCA </a:t>
                      </a:r>
                    </a:p>
                  </a:txBody>
                  <a:tcPr marL="11251" marR="11251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11.20%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A</a:t>
                      </a:r>
                    </a:p>
                  </a:txBody>
                  <a:tcPr marL="11251" marR="11251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GCA </a:t>
                      </a:r>
                    </a:p>
                  </a:txBody>
                  <a:tcPr marL="11251" marR="11251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18.40%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A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41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GCC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7.0%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GCC </a:t>
                      </a:r>
                    </a:p>
                  </a:txBody>
                  <a:tcPr marL="11251" marR="11251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34.40%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A</a:t>
                      </a:r>
                    </a:p>
                  </a:txBody>
                  <a:tcPr marL="11251" marR="11251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GCC </a:t>
                      </a:r>
                    </a:p>
                  </a:txBody>
                  <a:tcPr marL="11251" marR="11251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6.40%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A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41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FFFF00"/>
                          </a:solidFill>
                          <a:effectLst/>
                          <a:latin typeface="Calibri"/>
                        </a:rPr>
                        <a:t>GCG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FFFF00"/>
                          </a:solidFill>
                          <a:effectLst/>
                          <a:latin typeface="Calibri"/>
                        </a:rPr>
                        <a:t>4.9%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FFFF00"/>
                          </a:solidFill>
                          <a:effectLst/>
                          <a:latin typeface="Calibri"/>
                        </a:rPr>
                        <a:t> 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GCG </a:t>
                      </a:r>
                    </a:p>
                  </a:txBody>
                  <a:tcPr marL="11251" marR="11251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44.80%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 A</a:t>
                      </a:r>
                    </a:p>
                  </a:txBody>
                  <a:tcPr marL="11251" marR="11251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GCG </a:t>
                      </a:r>
                    </a:p>
                  </a:txBody>
                  <a:tcPr marL="11251" marR="11251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5.60%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 A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41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TGT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85.8%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C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TGT</a:t>
                      </a:r>
                    </a:p>
                  </a:txBody>
                  <a:tcPr marL="11251" marR="11251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</a:t>
                      </a:r>
                    </a:p>
                  </a:txBody>
                  <a:tcPr marL="11251" marR="11251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TGT </a:t>
                      </a:r>
                    </a:p>
                  </a:txBody>
                  <a:tcPr marL="11251" marR="11251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66.67%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C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9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941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TGC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C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TGC </a:t>
                      </a:r>
                    </a:p>
                  </a:txBody>
                  <a:tcPr marL="11251" marR="11251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C</a:t>
                      </a:r>
                    </a:p>
                  </a:txBody>
                  <a:tcPr marL="11251" marR="11251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TGC </a:t>
                      </a:r>
                    </a:p>
                  </a:txBody>
                  <a:tcPr marL="11251" marR="11251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33.33%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C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941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GAT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81.0%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D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GAT </a:t>
                      </a:r>
                    </a:p>
                  </a:txBody>
                  <a:tcPr marL="11251" marR="11251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37.93%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D</a:t>
                      </a:r>
                    </a:p>
                  </a:txBody>
                  <a:tcPr marL="11251" marR="11251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GAT </a:t>
                      </a:r>
                    </a:p>
                  </a:txBody>
                  <a:tcPr marL="11251" marR="11251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81.03%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D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941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GAC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D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GAC </a:t>
                      </a:r>
                    </a:p>
                  </a:txBody>
                  <a:tcPr marL="11251" marR="11251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62.07%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D</a:t>
                      </a:r>
                    </a:p>
                  </a:txBody>
                  <a:tcPr marL="11251" marR="11251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GAC </a:t>
                      </a:r>
                    </a:p>
                  </a:txBody>
                  <a:tcPr marL="11251" marR="11251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18.97%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D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941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GAA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GAA </a:t>
                      </a:r>
                    </a:p>
                  </a:txBody>
                  <a:tcPr marL="11251" marR="11251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64.52%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E</a:t>
                      </a:r>
                    </a:p>
                  </a:txBody>
                  <a:tcPr marL="11251" marR="11251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GAA </a:t>
                      </a:r>
                    </a:p>
                  </a:txBody>
                  <a:tcPr marL="11251" marR="11251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74.19%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E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9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941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GAG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GAG </a:t>
                      </a:r>
                    </a:p>
                  </a:txBody>
                  <a:tcPr marL="11251" marR="11251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35.48%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E</a:t>
                      </a:r>
                    </a:p>
                  </a:txBody>
                  <a:tcPr marL="11251" marR="11251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GAG </a:t>
                      </a:r>
                    </a:p>
                  </a:txBody>
                  <a:tcPr marL="11251" marR="11251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25.81%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E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941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TTC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71.9%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F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TTC </a:t>
                      </a:r>
                    </a:p>
                  </a:txBody>
                  <a:tcPr marL="11251" marR="11251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74.42%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F</a:t>
                      </a:r>
                    </a:p>
                  </a:txBody>
                  <a:tcPr marL="11251" marR="11251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TTC </a:t>
                      </a:r>
                    </a:p>
                  </a:txBody>
                  <a:tcPr marL="11251" marR="11251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72%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F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941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TTT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F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TTT </a:t>
                      </a:r>
                    </a:p>
                  </a:txBody>
                  <a:tcPr marL="11251" marR="11251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25.58%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F</a:t>
                      </a:r>
                    </a:p>
                  </a:txBody>
                  <a:tcPr marL="11251" marR="11251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TTT </a:t>
                      </a:r>
                    </a:p>
                  </a:txBody>
                  <a:tcPr marL="11251" marR="11251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27.91%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F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941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GGT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67.2%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GGT </a:t>
                      </a:r>
                    </a:p>
                  </a:txBody>
                  <a:tcPr marL="11251" marR="11251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11.29%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G</a:t>
                      </a:r>
                    </a:p>
                  </a:txBody>
                  <a:tcPr marL="11251" marR="11251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GGT </a:t>
                      </a:r>
                    </a:p>
                  </a:txBody>
                  <a:tcPr marL="11251" marR="11251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70.16%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G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941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GGA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GGA </a:t>
                      </a:r>
                    </a:p>
                  </a:txBody>
                  <a:tcPr marL="11251" marR="11251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17.74%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G</a:t>
                      </a:r>
                    </a:p>
                  </a:txBody>
                  <a:tcPr marL="11251" marR="11251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GGA </a:t>
                      </a:r>
                    </a:p>
                  </a:txBody>
                  <a:tcPr marL="11251" marR="11251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9.70%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G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941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GGC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GGC </a:t>
                      </a:r>
                    </a:p>
                  </a:txBody>
                  <a:tcPr marL="11251" marR="11251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62.90%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G</a:t>
                      </a:r>
                    </a:p>
                  </a:txBody>
                  <a:tcPr marL="11251" marR="11251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GGC </a:t>
                      </a:r>
                    </a:p>
                  </a:txBody>
                  <a:tcPr marL="11251" marR="11251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19.40%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G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941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dirty="0">
                          <a:solidFill>
                            <a:srgbClr val="FFFF00"/>
                          </a:solidFill>
                          <a:effectLst/>
                          <a:latin typeface="Calibri"/>
                        </a:rPr>
                        <a:t>GGG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dirty="0">
                          <a:solidFill>
                            <a:srgbClr val="FFFF00"/>
                          </a:solidFill>
                          <a:effectLst/>
                          <a:latin typeface="Calibri"/>
                        </a:rPr>
                        <a:t>2.3%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dirty="0">
                          <a:solidFill>
                            <a:srgbClr val="FFFF00"/>
                          </a:solidFill>
                          <a:effectLst/>
                          <a:latin typeface="Calibri"/>
                        </a:rPr>
                        <a:t> 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GGG </a:t>
                      </a:r>
                    </a:p>
                  </a:txBody>
                  <a:tcPr marL="11251" marR="11251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8.06%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 G</a:t>
                      </a:r>
                    </a:p>
                  </a:txBody>
                  <a:tcPr marL="11251" marR="11251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1251" marR="11251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941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CAC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H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CAC </a:t>
                      </a:r>
                    </a:p>
                  </a:txBody>
                  <a:tcPr marL="11251" marR="11251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76.92%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H</a:t>
                      </a:r>
                    </a:p>
                  </a:txBody>
                  <a:tcPr marL="11251" marR="11251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CAC </a:t>
                      </a:r>
                    </a:p>
                  </a:txBody>
                  <a:tcPr marL="11251" marR="11251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53.85%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H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941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CAT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47.9%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H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CAT </a:t>
                      </a:r>
                    </a:p>
                  </a:txBody>
                  <a:tcPr marL="11251" marR="11251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23.08%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H</a:t>
                      </a:r>
                    </a:p>
                  </a:txBody>
                  <a:tcPr marL="11251" marR="11251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CAT </a:t>
                      </a:r>
                    </a:p>
                  </a:txBody>
                  <a:tcPr marL="11251" marR="11251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46.15%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H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941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ATT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I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ATT </a:t>
                      </a:r>
                    </a:p>
                  </a:txBody>
                  <a:tcPr marL="11251" marR="11251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39.39%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I</a:t>
                      </a:r>
                    </a:p>
                  </a:txBody>
                  <a:tcPr marL="11251" marR="11251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ATT </a:t>
                      </a:r>
                    </a:p>
                  </a:txBody>
                  <a:tcPr marL="11251" marR="11251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57.58%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I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33CC3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941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ATC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I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ATC </a:t>
                      </a:r>
                    </a:p>
                  </a:txBody>
                  <a:tcPr marL="11251" marR="11251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59.09%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I</a:t>
                      </a:r>
                    </a:p>
                  </a:txBody>
                  <a:tcPr marL="11251" marR="11251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ATC </a:t>
                      </a:r>
                    </a:p>
                  </a:txBody>
                  <a:tcPr marL="11251" marR="11251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33.33%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I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CC3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941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ATA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I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ATA </a:t>
                      </a:r>
                    </a:p>
                  </a:txBody>
                  <a:tcPr marL="11251" marR="11251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1.52%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I</a:t>
                      </a:r>
                    </a:p>
                  </a:txBody>
                  <a:tcPr marL="11251" marR="11251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ATA </a:t>
                      </a:r>
                    </a:p>
                  </a:txBody>
                  <a:tcPr marL="11251" marR="11251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I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3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941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AAA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84.4%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K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AAA </a:t>
                      </a:r>
                    </a:p>
                  </a:txBody>
                  <a:tcPr marL="11251" marR="11251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K</a:t>
                      </a:r>
                    </a:p>
                  </a:txBody>
                  <a:tcPr marL="11251" marR="11251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AAA </a:t>
                      </a:r>
                    </a:p>
                  </a:txBody>
                  <a:tcPr marL="11251" marR="11251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83.33%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K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66FF3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941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AAG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K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AAG </a:t>
                      </a:r>
                    </a:p>
                  </a:txBody>
                  <a:tcPr marL="11251" marR="11251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K</a:t>
                      </a:r>
                    </a:p>
                  </a:txBody>
                  <a:tcPr marL="11251" marR="11251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AAG </a:t>
                      </a:r>
                    </a:p>
                  </a:txBody>
                  <a:tcPr marL="11251" marR="11251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16.67%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K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941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CTA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CTA </a:t>
                      </a:r>
                    </a:p>
                  </a:txBody>
                  <a:tcPr marL="11251" marR="11251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4.17%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L</a:t>
                      </a:r>
                    </a:p>
                  </a:txBody>
                  <a:tcPr marL="11251" marR="11251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CTA </a:t>
                      </a:r>
                    </a:p>
                  </a:txBody>
                  <a:tcPr marL="11251" marR="11251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16.70%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L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941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TTA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TTA </a:t>
                      </a:r>
                    </a:p>
                  </a:txBody>
                  <a:tcPr marL="11251" marR="11251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1.39%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L</a:t>
                      </a:r>
                    </a:p>
                  </a:txBody>
                  <a:tcPr marL="11251" marR="11251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TTA </a:t>
                      </a:r>
                    </a:p>
                  </a:txBody>
                  <a:tcPr marL="11251" marR="11251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26.39%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L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941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TTG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TTG </a:t>
                      </a:r>
                    </a:p>
                  </a:txBody>
                  <a:tcPr marL="11251" marR="11251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9.72%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L</a:t>
                      </a:r>
                    </a:p>
                  </a:txBody>
                  <a:tcPr marL="11251" marR="11251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TTG </a:t>
                      </a:r>
                    </a:p>
                  </a:txBody>
                  <a:tcPr marL="11251" marR="11251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23.61%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L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941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CTT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CTT </a:t>
                      </a:r>
                    </a:p>
                  </a:txBody>
                  <a:tcPr marL="11251" marR="11251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15.28%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L</a:t>
                      </a:r>
                    </a:p>
                  </a:txBody>
                  <a:tcPr marL="11251" marR="11251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CTT </a:t>
                      </a:r>
                    </a:p>
                  </a:txBody>
                  <a:tcPr marL="11251" marR="11251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26.40%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L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941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dirty="0">
                          <a:solidFill>
                            <a:srgbClr val="FFFF00"/>
                          </a:solidFill>
                          <a:effectLst/>
                          <a:latin typeface="Calibri"/>
                        </a:rPr>
                        <a:t>CTG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dirty="0">
                          <a:solidFill>
                            <a:srgbClr val="FFFF00"/>
                          </a:solidFill>
                          <a:effectLst/>
                          <a:latin typeface="Calibri"/>
                        </a:rPr>
                        <a:t>3.7%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dirty="0">
                          <a:solidFill>
                            <a:srgbClr val="FFFF00"/>
                          </a:solidFill>
                          <a:effectLst/>
                          <a:latin typeface="Calibri"/>
                        </a:rPr>
                        <a:t> 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CTG </a:t>
                      </a:r>
                    </a:p>
                  </a:txBody>
                  <a:tcPr marL="11251" marR="11251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51.39%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FFFF00"/>
                          </a:solidFill>
                          <a:latin typeface="Calibri"/>
                        </a:rPr>
                        <a:t> L</a:t>
                      </a:r>
                    </a:p>
                  </a:txBody>
                  <a:tcPr marL="11251" marR="11251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CTG</a:t>
                      </a:r>
                    </a:p>
                  </a:txBody>
                  <a:tcPr marL="11251" marR="11251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5.60%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FFFF00"/>
                        </a:solidFill>
                        <a:latin typeface="Calibri"/>
                      </a:endParaRPr>
                    </a:p>
                  </a:txBody>
                  <a:tcPr marL="11251" marR="11251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941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FFFF00"/>
                          </a:solidFill>
                          <a:effectLst/>
                          <a:latin typeface="Calibri"/>
                        </a:rPr>
                        <a:t>CTC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FFFF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FFFF00"/>
                          </a:solidFill>
                          <a:effectLst/>
                          <a:latin typeface="Calibri"/>
                        </a:rPr>
                        <a:t> 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FFFF00"/>
                          </a:solidFill>
                          <a:latin typeface="Calibri"/>
                        </a:rPr>
                        <a:t>CTC </a:t>
                      </a:r>
                    </a:p>
                  </a:txBody>
                  <a:tcPr marL="11251" marR="11251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FFFF00"/>
                          </a:solidFill>
                          <a:latin typeface="Calibri"/>
                        </a:rPr>
                        <a:t>18.06%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 L</a:t>
                      </a:r>
                    </a:p>
                  </a:txBody>
                  <a:tcPr marL="11251" marR="11251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FFFF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1251" marR="11251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941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ATG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ATG </a:t>
                      </a:r>
                    </a:p>
                  </a:txBody>
                  <a:tcPr marL="11251" marR="11251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M</a:t>
                      </a:r>
                    </a:p>
                  </a:txBody>
                  <a:tcPr marL="11251" marR="11251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ATG </a:t>
                      </a:r>
                    </a:p>
                  </a:txBody>
                  <a:tcPr marL="11251" marR="11251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M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941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AAC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AAC </a:t>
                      </a:r>
                    </a:p>
                  </a:txBody>
                  <a:tcPr marL="11251" marR="11251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71.67%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N</a:t>
                      </a:r>
                    </a:p>
                  </a:txBody>
                  <a:tcPr marL="11251" marR="11251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AAC </a:t>
                      </a:r>
                    </a:p>
                  </a:txBody>
                  <a:tcPr marL="11251" marR="11251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50.83%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N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941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AAT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47.4%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AAT </a:t>
                      </a:r>
                    </a:p>
                  </a:txBody>
                  <a:tcPr marL="11251" marR="11251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28.33%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N</a:t>
                      </a:r>
                    </a:p>
                  </a:txBody>
                  <a:tcPr marL="11251" marR="11251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AAT </a:t>
                      </a:r>
                    </a:p>
                  </a:txBody>
                  <a:tcPr marL="11251" marR="11251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49.17%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N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3"/>
                  </a:ext>
                </a:extLst>
              </a:tr>
              <a:tr h="941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CCT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65.8%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P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CCT </a:t>
                      </a:r>
                    </a:p>
                  </a:txBody>
                  <a:tcPr marL="11251" marR="11251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27.27%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P</a:t>
                      </a:r>
                    </a:p>
                  </a:txBody>
                  <a:tcPr marL="11251" marR="11251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CCT </a:t>
                      </a:r>
                    </a:p>
                  </a:txBody>
                  <a:tcPr marL="11251" marR="11251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59.74%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P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4"/>
                  </a:ext>
                </a:extLst>
              </a:tr>
              <a:tr h="941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CCA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27.8%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P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CCA </a:t>
                      </a:r>
                    </a:p>
                  </a:txBody>
                  <a:tcPr marL="11251" marR="11251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2.60%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P</a:t>
                      </a:r>
                    </a:p>
                  </a:txBody>
                  <a:tcPr marL="11251" marR="11251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CCA </a:t>
                      </a:r>
                    </a:p>
                  </a:txBody>
                  <a:tcPr marL="11251" marR="11251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33.77%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P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5"/>
                  </a:ext>
                </a:extLst>
              </a:tr>
              <a:tr h="941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dirty="0">
                          <a:solidFill>
                            <a:srgbClr val="FFFF00"/>
                          </a:solidFill>
                          <a:effectLst/>
                          <a:latin typeface="Calibri"/>
                        </a:rPr>
                        <a:t>CCG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dirty="0">
                          <a:solidFill>
                            <a:srgbClr val="FFFF00"/>
                          </a:solidFill>
                          <a:effectLst/>
                          <a:latin typeface="Calibri"/>
                        </a:rPr>
                        <a:t>4.5%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FFFF00"/>
                          </a:solidFill>
                          <a:effectLst/>
                          <a:latin typeface="Calibri"/>
                        </a:rPr>
                        <a:t> P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FFFF00"/>
                          </a:solidFill>
                          <a:latin typeface="Calibri"/>
                        </a:rPr>
                        <a:t>CCG </a:t>
                      </a:r>
                    </a:p>
                  </a:txBody>
                  <a:tcPr marL="11251" marR="11251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FFFF00"/>
                          </a:solidFill>
                          <a:latin typeface="Calibri"/>
                        </a:rPr>
                        <a:t>53.25%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FFFF00"/>
                          </a:solidFill>
                          <a:latin typeface="Calibri"/>
                        </a:rPr>
                        <a:t> P</a:t>
                      </a:r>
                    </a:p>
                  </a:txBody>
                  <a:tcPr marL="11251" marR="11251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FFFF00"/>
                          </a:solidFill>
                          <a:latin typeface="Calibri"/>
                        </a:rPr>
                        <a:t>CCG </a:t>
                      </a:r>
                    </a:p>
                  </a:txBody>
                  <a:tcPr marL="11251" marR="11251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6%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 P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6"/>
                  </a:ext>
                </a:extLst>
              </a:tr>
              <a:tr h="941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FFFF00"/>
                          </a:solidFill>
                          <a:effectLst/>
                          <a:latin typeface="Calibri"/>
                        </a:rPr>
                        <a:t>CCC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FFFF00"/>
                          </a:solidFill>
                          <a:effectLst/>
                          <a:latin typeface="Calibri"/>
                        </a:rPr>
                        <a:t>1.9%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dirty="0">
                          <a:solidFill>
                            <a:srgbClr val="FFFF00"/>
                          </a:solidFill>
                          <a:effectLst/>
                          <a:latin typeface="Calibri"/>
                        </a:rPr>
                        <a:t> P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CCC </a:t>
                      </a:r>
                    </a:p>
                  </a:txBody>
                  <a:tcPr marL="11251" marR="11251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16.88%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 P</a:t>
                      </a:r>
                    </a:p>
                  </a:txBody>
                  <a:tcPr marL="11251" marR="11251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1251" marR="11251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7"/>
                  </a:ext>
                </a:extLst>
              </a:tr>
              <a:tr h="941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CAA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Q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CAA </a:t>
                      </a:r>
                    </a:p>
                  </a:txBody>
                  <a:tcPr marL="11251" marR="11251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52.50%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Q</a:t>
                      </a:r>
                    </a:p>
                  </a:txBody>
                  <a:tcPr marL="11251" marR="11251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CAA </a:t>
                      </a:r>
                    </a:p>
                  </a:txBody>
                  <a:tcPr marL="11251" marR="11251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75.00%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Q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8"/>
                  </a:ext>
                </a:extLst>
              </a:tr>
              <a:tr h="941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CAG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Q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CAG </a:t>
                      </a:r>
                    </a:p>
                  </a:txBody>
                  <a:tcPr marL="11251" marR="11251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47.50%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Q</a:t>
                      </a:r>
                    </a:p>
                  </a:txBody>
                  <a:tcPr marL="11251" marR="11251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CAG </a:t>
                      </a:r>
                    </a:p>
                  </a:txBody>
                  <a:tcPr marL="11251" marR="11251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25.00%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Q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9"/>
                  </a:ext>
                </a:extLst>
              </a:tr>
              <a:tr h="941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CGT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CGT </a:t>
                      </a:r>
                    </a:p>
                  </a:txBody>
                  <a:tcPr marL="11251" marR="11251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12.90%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R</a:t>
                      </a:r>
                    </a:p>
                  </a:txBody>
                  <a:tcPr marL="11251" marR="11251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CGT </a:t>
                      </a:r>
                    </a:p>
                  </a:txBody>
                  <a:tcPr marL="11251" marR="11251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61.29%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R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CC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0"/>
                  </a:ext>
                </a:extLst>
              </a:tr>
              <a:tr h="941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CGC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17.8%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CGC </a:t>
                      </a:r>
                    </a:p>
                  </a:txBody>
                  <a:tcPr marL="11251" marR="11251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48.39%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R</a:t>
                      </a:r>
                    </a:p>
                  </a:txBody>
                  <a:tcPr marL="11251" marR="11251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CGC </a:t>
                      </a:r>
                    </a:p>
                  </a:txBody>
                  <a:tcPr marL="11251" marR="11251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25.81%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R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1"/>
                  </a:ext>
                </a:extLst>
              </a:tr>
              <a:tr h="941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AGA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AGA </a:t>
                      </a:r>
                    </a:p>
                  </a:txBody>
                  <a:tcPr marL="11251" marR="11251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6.45%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R</a:t>
                      </a:r>
                    </a:p>
                  </a:txBody>
                  <a:tcPr marL="11251" marR="11251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AGA </a:t>
                      </a:r>
                    </a:p>
                  </a:txBody>
                  <a:tcPr marL="11251" marR="11251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6.45%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R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2"/>
                  </a:ext>
                </a:extLst>
              </a:tr>
              <a:tr h="941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CGA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CGA </a:t>
                      </a:r>
                    </a:p>
                  </a:txBody>
                  <a:tcPr marL="11251" marR="11251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3.23%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R</a:t>
                      </a:r>
                    </a:p>
                  </a:txBody>
                  <a:tcPr marL="11251" marR="11251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CGA </a:t>
                      </a:r>
                    </a:p>
                  </a:txBody>
                  <a:tcPr marL="11251" marR="11251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3.23%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R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3"/>
                  </a:ext>
                </a:extLst>
              </a:tr>
              <a:tr h="941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dirty="0">
                          <a:solidFill>
                            <a:srgbClr val="FFFF00"/>
                          </a:solidFill>
                          <a:effectLst/>
                          <a:latin typeface="Calibri"/>
                        </a:rPr>
                        <a:t>AGG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dirty="0">
                          <a:solidFill>
                            <a:srgbClr val="FFFF00"/>
                          </a:solidFill>
                          <a:effectLst/>
                          <a:latin typeface="Calibri"/>
                        </a:rPr>
                        <a:t>6.9%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dirty="0">
                          <a:solidFill>
                            <a:srgbClr val="FFFF00"/>
                          </a:solidFill>
                          <a:effectLst/>
                          <a:latin typeface="Calibri"/>
                        </a:rPr>
                        <a:t> 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AGG </a:t>
                      </a:r>
                    </a:p>
                  </a:txBody>
                  <a:tcPr marL="11251" marR="11251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6.45%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 R</a:t>
                      </a:r>
                    </a:p>
                  </a:txBody>
                  <a:tcPr marL="11251" marR="11251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AGG </a:t>
                      </a:r>
                    </a:p>
                  </a:txBody>
                  <a:tcPr marL="11251" marR="11251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FFFF00"/>
                          </a:solidFill>
                          <a:latin typeface="Calibri"/>
                        </a:rPr>
                        <a:t>3.23%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FFFF00"/>
                          </a:solidFill>
                          <a:latin typeface="Calibri"/>
                        </a:rPr>
                        <a:t> R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4"/>
                  </a:ext>
                </a:extLst>
              </a:tr>
              <a:tr h="941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FFFF00"/>
                          </a:solidFill>
                          <a:effectLst/>
                          <a:latin typeface="Calibri"/>
                        </a:rPr>
                        <a:t>CGG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FFFF00"/>
                          </a:solidFill>
                          <a:effectLst/>
                          <a:latin typeface="Calibri"/>
                        </a:rPr>
                        <a:t>0.5%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FFFF00"/>
                          </a:solidFill>
                          <a:effectLst/>
                          <a:latin typeface="Calibri"/>
                        </a:rPr>
                        <a:t> 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FFFF00"/>
                          </a:solidFill>
                          <a:latin typeface="Calibri"/>
                        </a:rPr>
                        <a:t>CGG </a:t>
                      </a:r>
                    </a:p>
                  </a:txBody>
                  <a:tcPr marL="11251" marR="11251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FFFF00"/>
                          </a:solidFill>
                          <a:latin typeface="Calibri"/>
                        </a:rPr>
                        <a:t>22.58%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FFFF00"/>
                          </a:solidFill>
                          <a:latin typeface="Calibri"/>
                        </a:rPr>
                        <a:t> R</a:t>
                      </a:r>
                    </a:p>
                  </a:txBody>
                  <a:tcPr marL="11251" marR="11251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1251" marR="11251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5"/>
                  </a:ext>
                </a:extLst>
              </a:tr>
              <a:tr h="941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TCT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TCT </a:t>
                      </a:r>
                    </a:p>
                  </a:txBody>
                  <a:tcPr marL="11251" marR="11251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5.17%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S</a:t>
                      </a:r>
                    </a:p>
                  </a:txBody>
                  <a:tcPr marL="11251" marR="11251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TCT </a:t>
                      </a:r>
                    </a:p>
                  </a:txBody>
                  <a:tcPr marL="11251" marR="11251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46.55%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S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6"/>
                  </a:ext>
                </a:extLst>
              </a:tr>
              <a:tr h="941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AGT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AGT </a:t>
                      </a:r>
                    </a:p>
                  </a:txBody>
                  <a:tcPr marL="11251" marR="11251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1.72%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S</a:t>
                      </a:r>
                    </a:p>
                  </a:txBody>
                  <a:tcPr marL="11251" marR="11251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AGT </a:t>
                      </a:r>
                    </a:p>
                  </a:txBody>
                  <a:tcPr marL="11251" marR="11251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21.55%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S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7"/>
                  </a:ext>
                </a:extLst>
              </a:tr>
              <a:tr h="941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AGC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AGC </a:t>
                      </a:r>
                    </a:p>
                  </a:txBody>
                  <a:tcPr marL="11251" marR="11251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34.48%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S</a:t>
                      </a:r>
                    </a:p>
                  </a:txBody>
                  <a:tcPr marL="11251" marR="11251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AGC </a:t>
                      </a:r>
                    </a:p>
                  </a:txBody>
                  <a:tcPr marL="11251" marR="11251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18.97%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S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8"/>
                  </a:ext>
                </a:extLst>
              </a:tr>
              <a:tr h="941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TCC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TCC </a:t>
                      </a:r>
                    </a:p>
                  </a:txBody>
                  <a:tcPr marL="11251" marR="11251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30.17%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S</a:t>
                      </a:r>
                    </a:p>
                  </a:txBody>
                  <a:tcPr marL="11251" marR="11251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TCC </a:t>
                      </a:r>
                    </a:p>
                  </a:txBody>
                  <a:tcPr marL="11251" marR="11251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10.34%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S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9"/>
                  </a:ext>
                </a:extLst>
              </a:tr>
              <a:tr h="941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dirty="0">
                          <a:solidFill>
                            <a:srgbClr val="FFFF00"/>
                          </a:solidFill>
                          <a:effectLst/>
                          <a:latin typeface="Calibri"/>
                        </a:rPr>
                        <a:t>TCA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dirty="0">
                          <a:solidFill>
                            <a:srgbClr val="FFFF00"/>
                          </a:solidFill>
                          <a:effectLst/>
                          <a:latin typeface="Calibri"/>
                        </a:rPr>
                        <a:t>5.6%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dirty="0">
                          <a:solidFill>
                            <a:srgbClr val="FFFF00"/>
                          </a:solidFill>
                          <a:effectLst/>
                          <a:latin typeface="Calibri"/>
                        </a:rPr>
                        <a:t> 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TCA </a:t>
                      </a:r>
                    </a:p>
                  </a:txBody>
                  <a:tcPr marL="11251" marR="11251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2.59%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FFFF00"/>
                          </a:solidFill>
                          <a:latin typeface="Calibri"/>
                        </a:rPr>
                        <a:t> S</a:t>
                      </a:r>
                    </a:p>
                  </a:txBody>
                  <a:tcPr marL="11251" marR="11251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FFFF00"/>
                          </a:solidFill>
                          <a:latin typeface="Calibri"/>
                        </a:rPr>
                        <a:t>TCA </a:t>
                      </a:r>
                    </a:p>
                  </a:txBody>
                  <a:tcPr marL="11251" marR="11251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FFFF00"/>
                          </a:solidFill>
                          <a:latin typeface="Calibri"/>
                        </a:rPr>
                        <a:t>2.59%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FFFF00"/>
                          </a:solidFill>
                          <a:latin typeface="Calibri"/>
                        </a:rPr>
                        <a:t> S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50"/>
                  </a:ext>
                </a:extLst>
              </a:tr>
              <a:tr h="941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FFFF00"/>
                          </a:solidFill>
                          <a:effectLst/>
                          <a:latin typeface="Calibri"/>
                        </a:rPr>
                        <a:t>TCG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FFFF00"/>
                          </a:solidFill>
                          <a:effectLst/>
                          <a:latin typeface="Calibri"/>
                        </a:rPr>
                        <a:t>1.6%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FFFF00"/>
                          </a:solidFill>
                          <a:effectLst/>
                          <a:latin typeface="Calibri"/>
                        </a:rPr>
                        <a:t> 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FFFF00"/>
                          </a:solidFill>
                          <a:latin typeface="Calibri"/>
                        </a:rPr>
                        <a:t>TCG </a:t>
                      </a:r>
                    </a:p>
                  </a:txBody>
                  <a:tcPr marL="11251" marR="11251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25.86%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 S</a:t>
                      </a:r>
                    </a:p>
                  </a:txBody>
                  <a:tcPr marL="11251" marR="11251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1251" marR="11251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5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TAA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STOP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TAG 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STOP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TAA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STOP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52"/>
                  </a:ext>
                </a:extLst>
              </a:tr>
              <a:tr h="941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ACT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58.7%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ACT </a:t>
                      </a:r>
                    </a:p>
                  </a:txBody>
                  <a:tcPr marL="11251" marR="11251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5.48%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T</a:t>
                      </a:r>
                    </a:p>
                  </a:txBody>
                  <a:tcPr marL="11251" marR="11251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ACT </a:t>
                      </a:r>
                    </a:p>
                  </a:txBody>
                  <a:tcPr marL="11251" marR="11251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60.27%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T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53"/>
                  </a:ext>
                </a:extLst>
              </a:tr>
              <a:tr h="941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ACC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ACC </a:t>
                      </a:r>
                    </a:p>
                  </a:txBody>
                  <a:tcPr marL="11251" marR="11251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32.19%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T</a:t>
                      </a:r>
                    </a:p>
                  </a:txBody>
                  <a:tcPr marL="11251" marR="11251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ACC </a:t>
                      </a:r>
                    </a:p>
                  </a:txBody>
                  <a:tcPr marL="11251" marR="11251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30.14%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T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54"/>
                  </a:ext>
                </a:extLst>
              </a:tr>
              <a:tr h="941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ACA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ACA </a:t>
                      </a:r>
                    </a:p>
                  </a:txBody>
                  <a:tcPr marL="11251" marR="11251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5.48%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T</a:t>
                      </a:r>
                    </a:p>
                  </a:txBody>
                  <a:tcPr marL="11251" marR="11251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ACA </a:t>
                      </a:r>
                    </a:p>
                  </a:txBody>
                  <a:tcPr marL="11251" marR="11251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9.59%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T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55"/>
                  </a:ext>
                </a:extLst>
              </a:tr>
              <a:tr h="941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ACG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ACG </a:t>
                      </a:r>
                    </a:p>
                  </a:txBody>
                  <a:tcPr marL="11251" marR="11251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56.85%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T</a:t>
                      </a:r>
                    </a:p>
                  </a:txBody>
                  <a:tcPr marL="11251" marR="11251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1251" marR="11251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6"/>
                  </a:ext>
                </a:extLst>
              </a:tr>
              <a:tr h="941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GTA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GTA </a:t>
                      </a:r>
                    </a:p>
                  </a:txBody>
                  <a:tcPr marL="11251" marR="11251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V</a:t>
                      </a:r>
                    </a:p>
                  </a:txBody>
                  <a:tcPr marL="11251" marR="11251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GTA </a:t>
                      </a:r>
                    </a:p>
                  </a:txBody>
                  <a:tcPr marL="11251" marR="11251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55.29%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V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57"/>
                  </a:ext>
                </a:extLst>
              </a:tr>
              <a:tr h="941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GTT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44.8%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GTT </a:t>
                      </a:r>
                    </a:p>
                  </a:txBody>
                  <a:tcPr marL="11251" marR="11251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18.82%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V</a:t>
                      </a:r>
                    </a:p>
                  </a:txBody>
                  <a:tcPr marL="11251" marR="11251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GTT </a:t>
                      </a:r>
                    </a:p>
                  </a:txBody>
                  <a:tcPr marL="11251" marR="11251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44.71%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V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58"/>
                  </a:ext>
                </a:extLst>
              </a:tr>
              <a:tr h="941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dirty="0">
                          <a:solidFill>
                            <a:srgbClr val="FFFF00"/>
                          </a:solidFill>
                          <a:effectLst/>
                          <a:latin typeface="Calibri"/>
                        </a:rPr>
                        <a:t>GTC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dirty="0">
                          <a:solidFill>
                            <a:srgbClr val="FFFF00"/>
                          </a:solidFill>
                          <a:effectLst/>
                          <a:latin typeface="Calibri"/>
                        </a:rPr>
                        <a:t>2.2%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dirty="0">
                          <a:solidFill>
                            <a:srgbClr val="FFFF00"/>
                          </a:solidFill>
                          <a:effectLst/>
                          <a:latin typeface="Calibri"/>
                        </a:rPr>
                        <a:t> 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GTC </a:t>
                      </a:r>
                    </a:p>
                  </a:txBody>
                  <a:tcPr marL="11251" marR="11251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35.29%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 V</a:t>
                      </a:r>
                    </a:p>
                  </a:txBody>
                  <a:tcPr marL="11251" marR="11251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 dirty="0">
                        <a:solidFill>
                          <a:srgbClr val="FFFF00"/>
                        </a:solidFill>
                        <a:latin typeface="Calibri"/>
                      </a:endParaRPr>
                    </a:p>
                  </a:txBody>
                  <a:tcPr marL="11251" marR="11251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 dirty="0">
                        <a:solidFill>
                          <a:srgbClr val="FFFF00"/>
                        </a:solidFill>
                        <a:latin typeface="Calibri"/>
                      </a:endParaRP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FFFF00"/>
                        </a:solidFill>
                        <a:latin typeface="Calibri"/>
                      </a:endParaRPr>
                    </a:p>
                  </a:txBody>
                  <a:tcPr marL="11251" marR="11251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59"/>
                  </a:ext>
                </a:extLst>
              </a:tr>
              <a:tr h="941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FFFF00"/>
                          </a:solidFill>
                          <a:effectLst/>
                          <a:latin typeface="Calibri"/>
                        </a:rPr>
                        <a:t>GTG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FFFF00"/>
                          </a:solidFill>
                          <a:effectLst/>
                          <a:latin typeface="Calibri"/>
                        </a:rPr>
                        <a:t>1.7%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FFFF00"/>
                          </a:solidFill>
                          <a:effectLst/>
                          <a:latin typeface="Calibri"/>
                        </a:rPr>
                        <a:t> 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FFFF00"/>
                          </a:solidFill>
                          <a:latin typeface="Calibri"/>
                        </a:rPr>
                        <a:t>GTG </a:t>
                      </a:r>
                    </a:p>
                  </a:txBody>
                  <a:tcPr marL="11251" marR="11251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FFFF00"/>
                          </a:solidFill>
                          <a:latin typeface="Calibri"/>
                        </a:rPr>
                        <a:t>25.88%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FFFF00"/>
                          </a:solidFill>
                          <a:latin typeface="Calibri"/>
                        </a:rPr>
                        <a:t> V</a:t>
                      </a:r>
                    </a:p>
                  </a:txBody>
                  <a:tcPr marL="11251" marR="11251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FFFF00"/>
                        </a:solidFill>
                        <a:latin typeface="Calibri"/>
                      </a:endParaRPr>
                    </a:p>
                  </a:txBody>
                  <a:tcPr marL="11251" marR="11251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 dirty="0">
                        <a:solidFill>
                          <a:srgbClr val="FFFF00"/>
                        </a:solidFill>
                        <a:latin typeface="Calibri"/>
                      </a:endParaRP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 dirty="0">
                        <a:solidFill>
                          <a:srgbClr val="FFFF00"/>
                        </a:solidFill>
                        <a:latin typeface="Calibri"/>
                      </a:endParaRPr>
                    </a:p>
                  </a:txBody>
                  <a:tcPr marL="11251" marR="11251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60"/>
                  </a:ext>
                </a:extLst>
              </a:tr>
              <a:tr h="941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TGG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W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TGG </a:t>
                      </a:r>
                    </a:p>
                  </a:txBody>
                  <a:tcPr marL="11251" marR="11251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W</a:t>
                      </a:r>
                    </a:p>
                  </a:txBody>
                  <a:tcPr marL="11251" marR="11251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TGG </a:t>
                      </a:r>
                    </a:p>
                  </a:txBody>
                  <a:tcPr marL="11251" marR="11251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W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61"/>
                  </a:ext>
                </a:extLst>
              </a:tr>
              <a:tr h="941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TAT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Y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TAT </a:t>
                      </a:r>
                    </a:p>
                  </a:txBody>
                  <a:tcPr marL="11251" marR="11251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30.61%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Y</a:t>
                      </a:r>
                    </a:p>
                  </a:txBody>
                  <a:tcPr marL="11251" marR="11251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TAT </a:t>
                      </a:r>
                    </a:p>
                  </a:txBody>
                  <a:tcPr marL="11251" marR="11251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46.90%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Y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62"/>
                  </a:ext>
                </a:extLst>
              </a:tr>
              <a:tr h="941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TAC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47.4%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Y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TAC </a:t>
                      </a:r>
                    </a:p>
                  </a:txBody>
                  <a:tcPr marL="11251" marR="11251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69.39%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Y</a:t>
                      </a:r>
                    </a:p>
                  </a:txBody>
                  <a:tcPr marL="11251" marR="11251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TAC </a:t>
                      </a:r>
                    </a:p>
                  </a:txBody>
                  <a:tcPr marL="11251" marR="11251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53.06%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Y</a:t>
                      </a:r>
                    </a:p>
                  </a:txBody>
                  <a:tcPr marL="11251" marR="11251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63"/>
                  </a:ext>
                </a:extLst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5347855" y="2912055"/>
            <a:ext cx="6096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sz="1400" b="1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Figure S4 </a:t>
            </a:r>
            <a:r>
              <a:rPr lang="en-US" sz="1400" b="1" i="1" dirty="0" err="1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Paenibacillus</a:t>
            </a:r>
            <a:r>
              <a:rPr lang="en-US" sz="1400" b="1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sp. native </a:t>
            </a:r>
            <a:r>
              <a:rPr lang="en-US" sz="1400" b="1" i="1" dirty="0" err="1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mut</a:t>
            </a:r>
            <a:r>
              <a:rPr lang="en-US" sz="1400" b="1" strike="sngStrike" dirty="0" err="1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mutanase</a:t>
            </a:r>
            <a:r>
              <a:rPr lang="en-US" sz="1400" b="1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gene codon frequency vs. codon optimized </a:t>
            </a:r>
            <a:r>
              <a:rPr lang="en-US" sz="1400" b="1" strike="sngStrike" dirty="0" err="1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mutanase</a:t>
            </a:r>
            <a:r>
              <a:rPr lang="en-US" sz="1400" b="1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gene </a:t>
            </a:r>
            <a:r>
              <a:rPr lang="en-US" sz="1400" b="1" dirty="0" err="1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frquency</a:t>
            </a:r>
            <a:r>
              <a:rPr lang="en-US" sz="1400" b="1" strike="sngStrike" dirty="0" err="1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sequence</a:t>
            </a:r>
            <a:r>
              <a:rPr lang="en-US" sz="1400" b="1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. </a:t>
            </a:r>
            <a:r>
              <a:rPr lang="en-US" sz="14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The gene codon was optimized based on the codon frequency of plant chloroplast </a:t>
            </a:r>
            <a:r>
              <a:rPr lang="en-US" sz="1400" i="1" dirty="0" err="1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psb</a:t>
            </a:r>
            <a:r>
              <a:rPr lang="en-US" sz="1400" dirty="0" err="1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A</a:t>
            </a:r>
            <a:r>
              <a:rPr lang="en-US" sz="14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gene. </a:t>
            </a:r>
            <a:endParaRPr lang="en-IN" sz="1400" dirty="0">
              <a:effectLst/>
              <a:latin typeface="Arial" panose="020B060402020202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90885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56F3CCE8-CF58-4C61-9524-5681189A040E}"/>
              </a:ext>
            </a:extLst>
          </p:cNvPr>
          <p:cNvGrpSpPr/>
          <p:nvPr/>
        </p:nvGrpSpPr>
        <p:grpSpPr>
          <a:xfrm>
            <a:off x="1580152" y="2185941"/>
            <a:ext cx="8601076" cy="1695674"/>
            <a:chOff x="1580152" y="2185941"/>
            <a:chExt cx="8601076" cy="1695674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9156DE25-8601-4714-A718-10CD62298B45}"/>
                </a:ext>
              </a:extLst>
            </p:cNvPr>
            <p:cNvSpPr/>
            <p:nvPr/>
          </p:nvSpPr>
          <p:spPr>
            <a:xfrm>
              <a:off x="1983469" y="2498538"/>
              <a:ext cx="2103566" cy="1307123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AB9CF0B-8476-44DD-810A-75086E503EC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508958" y="2314568"/>
              <a:ext cx="5672270" cy="1567047"/>
            </a:xfrm>
            <a:prstGeom prst="rect">
              <a:avLst/>
            </a:prstGeom>
          </p:spPr>
        </p:pic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6BFEF88-4392-4149-9C76-F4DD150F4AAA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999423" y="2502466"/>
              <a:ext cx="2247862" cy="923855"/>
              <a:chOff x="1080783" y="37730803"/>
              <a:chExt cx="1979679" cy="813632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F1E27028-5C07-4B4D-BF65-55E9A9C0CD9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3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1080783" y="37730803"/>
                <a:ext cx="793383" cy="813632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>
                <a:outerShdw blurRad="63500" sx="102000" sy="102000" algn="ctr" rotWithShape="0">
                  <a:schemeClr val="bg1">
                    <a:alpha val="4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C5397FD-3B6A-4677-9CD6-ACD92372F37A}"/>
                  </a:ext>
                </a:extLst>
              </p:cNvPr>
              <p:cNvSpPr txBox="1"/>
              <p:nvPr/>
            </p:nvSpPr>
            <p:spPr>
              <a:xfrm>
                <a:off x="1749525" y="37931457"/>
                <a:ext cx="1310937" cy="386254"/>
              </a:xfrm>
              <a:prstGeom prst="rect">
                <a:avLst/>
              </a:prstGeom>
              <a:noFill/>
            </p:spPr>
            <p:txBody>
              <a:bodyPr wrap="square" lIns="68576" tIns="34289" rIns="68576" bIns="34289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8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Saliva-coated </a:t>
                </a:r>
              </a:p>
              <a:p>
                <a:pPr algn="ctr"/>
                <a:r>
                  <a:rPr lang="en-US" altLang="zh-Hans" sz="8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</a:t>
                </a:r>
                <a:r>
                  <a:rPr lang="en-US" sz="8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ydroxyapatite (sHA) </a:t>
                </a:r>
              </a:p>
              <a:p>
                <a:pPr algn="ctr"/>
                <a:r>
                  <a:rPr lang="en-US" sz="8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Biofilms</a:t>
                </a:r>
              </a:p>
            </p:txBody>
          </p:sp>
        </p:grpSp>
        <p:pic>
          <p:nvPicPr>
            <p:cNvPr id="10" name="Picture 4" descr=" 5-day">
              <a:extLst>
                <a:ext uri="{FF2B5EF4-FFF2-40B4-BE49-F238E27FC236}">
                  <a16:creationId xmlns:a16="http://schemas.microsoft.com/office/drawing/2014/main" id="{DFFDBD6E-91C4-466D-BB87-D0D22CAA535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1250"/>
            <a:stretch/>
          </p:blipFill>
          <p:spPr bwMode="auto">
            <a:xfrm>
              <a:off x="1978208" y="3432601"/>
              <a:ext cx="1314355" cy="3654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Box 65">
              <a:extLst>
                <a:ext uri="{FF2B5EF4-FFF2-40B4-BE49-F238E27FC236}">
                  <a16:creationId xmlns:a16="http://schemas.microsoft.com/office/drawing/2014/main" id="{3457A511-E16B-4C11-A671-F92A60B2C1B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22207" y="3327293"/>
              <a:ext cx="1191395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altLang="zh-CN" sz="800" b="1" dirty="0">
                  <a:solidFill>
                    <a:schemeClr val="bg1"/>
                  </a:solidFill>
                </a:rPr>
                <a:t>Biofilm</a:t>
              </a:r>
            </a:p>
          </p:txBody>
        </p:sp>
        <p:sp>
          <p:nvSpPr>
            <p:cNvPr id="12" name="TextBox 64">
              <a:extLst>
                <a:ext uri="{FF2B5EF4-FFF2-40B4-BE49-F238E27FC236}">
                  <a16:creationId xmlns:a16="http://schemas.microsoft.com/office/drawing/2014/main" id="{419E6937-6E34-44CD-B72F-264AB2DE783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49384" y="3573093"/>
              <a:ext cx="828600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altLang="zh-CN" sz="800" b="1" dirty="0">
                  <a:solidFill>
                    <a:schemeClr val="bg1"/>
                  </a:solidFill>
                </a:rPr>
                <a:t>sHA</a:t>
              </a:r>
            </a:p>
          </p:txBody>
        </p:sp>
        <p:sp>
          <p:nvSpPr>
            <p:cNvPr id="13" name="Right Bracket 12">
              <a:extLst>
                <a:ext uri="{FF2B5EF4-FFF2-40B4-BE49-F238E27FC236}">
                  <a16:creationId xmlns:a16="http://schemas.microsoft.com/office/drawing/2014/main" id="{FB1D691C-74B4-4C94-90E2-6125F8B23C59}"/>
                </a:ext>
              </a:extLst>
            </p:cNvPr>
            <p:cNvSpPr/>
            <p:nvPr/>
          </p:nvSpPr>
          <p:spPr>
            <a:xfrm>
              <a:off x="3338889" y="3487201"/>
              <a:ext cx="52900" cy="83127"/>
            </a:xfrm>
            <a:prstGeom prst="rightBracket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ight Bracket 13">
              <a:extLst>
                <a:ext uri="{FF2B5EF4-FFF2-40B4-BE49-F238E27FC236}">
                  <a16:creationId xmlns:a16="http://schemas.microsoft.com/office/drawing/2014/main" id="{ABE619D4-B227-4018-B7F3-D60FD9CA03A2}"/>
                </a:ext>
              </a:extLst>
            </p:cNvPr>
            <p:cNvSpPr/>
            <p:nvPr/>
          </p:nvSpPr>
          <p:spPr>
            <a:xfrm>
              <a:off x="3338889" y="3585444"/>
              <a:ext cx="52900" cy="196482"/>
            </a:xfrm>
            <a:prstGeom prst="rightBracket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78015B9-03B6-4B92-8777-7CF90F0641E0}"/>
                </a:ext>
              </a:extLst>
            </p:cNvPr>
            <p:cNvSpPr txBox="1"/>
            <p:nvPr/>
          </p:nvSpPr>
          <p:spPr>
            <a:xfrm>
              <a:off x="1580152" y="2185941"/>
              <a:ext cx="3145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715B457-B578-44F4-B5F7-9735AD18707D}"/>
                </a:ext>
              </a:extLst>
            </p:cNvPr>
            <p:cNvSpPr txBox="1"/>
            <p:nvPr/>
          </p:nvSpPr>
          <p:spPr>
            <a:xfrm>
              <a:off x="4137370" y="2205856"/>
              <a:ext cx="3145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</p:grpSp>
      <p:sp>
        <p:nvSpPr>
          <p:cNvPr id="3" name="Rectangle 2"/>
          <p:cNvSpPr/>
          <p:nvPr/>
        </p:nvSpPr>
        <p:spPr>
          <a:xfrm>
            <a:off x="536847" y="5122017"/>
            <a:ext cx="1142278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Figure S5 </a:t>
            </a:r>
            <a:r>
              <a:rPr lang="en-US" sz="1400" b="1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vitro </a:t>
            </a:r>
            <a:r>
              <a:rPr lang="en-US" sz="1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cariogenic plaque biofilm model and the topical treatment regimen used. (A)</a:t>
            </a:r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Saliva-coated hydroxyapatite (</a:t>
            </a:r>
            <a:r>
              <a:rPr lang="en-US" sz="1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sHA</a:t>
            </a:r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 a tooth surrogate) biofilm model used in this study. In this model, </a:t>
            </a:r>
            <a:r>
              <a:rPr lang="en-US" sz="1400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S. </a:t>
            </a:r>
            <a:r>
              <a:rPr lang="en-US" sz="1400" i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mutans</a:t>
            </a:r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1400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C. </a:t>
            </a:r>
            <a:r>
              <a:rPr lang="en-US" sz="1400" i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albicans</a:t>
            </a:r>
            <a:r>
              <a:rPr lang="en-US" sz="1400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were inoculated on </a:t>
            </a:r>
            <a:r>
              <a:rPr lang="en-US" sz="1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sHA</a:t>
            </a:r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discs and allowed to form a mixed- kingdom biofilm in the presence of sucrose, which mimics bacterial-fungal interactions under cariogenic conditions. </a:t>
            </a:r>
            <a:r>
              <a:rPr lang="en-US" sz="1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(B)</a:t>
            </a:r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Regimen of the topical biofilm treatments using commercial/plant-derived enzymes. We treated the </a:t>
            </a:r>
            <a:r>
              <a:rPr lang="en-US" sz="1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sHA</a:t>
            </a:r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surface with plant-derived enzyme crude extract prior to biofilm formation followed by a second treatment (after 6h) using the same extract to simulate topical oral applications.</a:t>
            </a:r>
            <a:endParaRPr lang="en-IN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53451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D5DD8319-9421-4957-9079-B4CD98ADCEC4}"/>
              </a:ext>
            </a:extLst>
          </p:cNvPr>
          <p:cNvGrpSpPr/>
          <p:nvPr/>
        </p:nvGrpSpPr>
        <p:grpSpPr>
          <a:xfrm>
            <a:off x="1515409" y="548710"/>
            <a:ext cx="9016998" cy="4935888"/>
            <a:chOff x="1515409" y="548710"/>
            <a:chExt cx="9016998" cy="4935888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9294B938-3A92-44F7-8507-F97AB84CC63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515409" y="979597"/>
              <a:ext cx="9016998" cy="4505001"/>
              <a:chOff x="2351198" y="997526"/>
              <a:chExt cx="6289632" cy="3142376"/>
            </a:xfrm>
          </p:grpSpPr>
          <p:pic>
            <p:nvPicPr>
              <p:cNvPr id="4" name="Picture 3">
                <a:extLst>
                  <a:ext uri="{FF2B5EF4-FFF2-40B4-BE49-F238E27FC236}">
                    <a16:creationId xmlns:a16="http://schemas.microsoft.com/office/drawing/2014/main" id="{61AA4B03-7905-4FEF-89AA-C9AA3C05D10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351198" y="997526"/>
                <a:ext cx="3131127" cy="3131127"/>
              </a:xfrm>
              <a:prstGeom prst="rect">
                <a:avLst/>
              </a:prstGeom>
            </p:spPr>
          </p:pic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C5802C86-3E9C-4C4A-AC2B-3AFDF92A35A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509703" y="1008775"/>
                <a:ext cx="3131127" cy="3131127"/>
              </a:xfrm>
              <a:prstGeom prst="rect">
                <a:avLst/>
              </a:prstGeom>
            </p:spPr>
          </p:pic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02827C17-E186-48E2-B7F6-FE2805A54C39}"/>
                </a:ext>
              </a:extLst>
            </p:cNvPr>
            <p:cNvGrpSpPr/>
            <p:nvPr/>
          </p:nvGrpSpPr>
          <p:grpSpPr>
            <a:xfrm>
              <a:off x="5119390" y="5063335"/>
              <a:ext cx="782587" cy="369332"/>
              <a:chOff x="2610366" y="4741510"/>
              <a:chExt cx="782587" cy="369332"/>
            </a:xfrm>
          </p:grpSpPr>
          <p:cxnSp>
            <p:nvCxnSpPr>
              <p:cNvPr id="8" name="Straight Connector 7">
                <a:extLst>
                  <a:ext uri="{FF2B5EF4-FFF2-40B4-BE49-F238E27FC236}">
                    <a16:creationId xmlns:a16="http://schemas.microsoft.com/office/drawing/2014/main" id="{34B553D3-C0C0-4F38-9ABD-E9C14196034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49616" y="4763867"/>
                <a:ext cx="704088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6F1111D-5CF1-4881-9937-A62FFFDEC98B}"/>
                  </a:ext>
                </a:extLst>
              </p:cNvPr>
              <p:cNvSpPr txBox="1"/>
              <p:nvPr/>
            </p:nvSpPr>
            <p:spPr>
              <a:xfrm>
                <a:off x="2610366" y="4741510"/>
                <a:ext cx="78258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chemeClr val="bg1"/>
                    </a:solidFill>
                  </a:rPr>
                  <a:t>50 </a:t>
                </a:r>
                <a:r>
                  <a:rPr lang="en-US" altLang="zh-CN" dirty="0" err="1">
                    <a:solidFill>
                      <a:schemeClr val="bg1"/>
                    </a:solidFill>
                  </a:rPr>
                  <a:t>μ</a:t>
                </a:r>
                <a:r>
                  <a:rPr lang="en-US" dirty="0" err="1">
                    <a:solidFill>
                      <a:schemeClr val="bg1"/>
                    </a:solidFill>
                  </a:rPr>
                  <a:t>m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4F4DD4F3-38DC-4A44-80A7-A036E9B2709F}"/>
                </a:ext>
              </a:extLst>
            </p:cNvPr>
            <p:cNvGrpSpPr/>
            <p:nvPr/>
          </p:nvGrpSpPr>
          <p:grpSpPr>
            <a:xfrm>
              <a:off x="9608264" y="5085692"/>
              <a:ext cx="782587" cy="369332"/>
              <a:chOff x="2610366" y="4741510"/>
              <a:chExt cx="782587" cy="369332"/>
            </a:xfrm>
          </p:grpSpPr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EBA8E98-98D9-4586-A44D-2C8C562B0F5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49616" y="4763867"/>
                <a:ext cx="704088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EE8F762-D837-4379-8A4B-BD9696FFEE1B}"/>
                  </a:ext>
                </a:extLst>
              </p:cNvPr>
              <p:cNvSpPr txBox="1"/>
              <p:nvPr/>
            </p:nvSpPr>
            <p:spPr>
              <a:xfrm>
                <a:off x="2610366" y="4741510"/>
                <a:ext cx="78258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chemeClr val="bg1"/>
                    </a:solidFill>
                  </a:rPr>
                  <a:t>50 </a:t>
                </a:r>
                <a:r>
                  <a:rPr lang="en-US" altLang="zh-CN" dirty="0" err="1">
                    <a:solidFill>
                      <a:schemeClr val="bg1"/>
                    </a:solidFill>
                  </a:rPr>
                  <a:t>μ</a:t>
                </a:r>
                <a:r>
                  <a:rPr lang="en-US" dirty="0" err="1">
                    <a:solidFill>
                      <a:schemeClr val="bg1"/>
                    </a:solidFill>
                  </a:rPr>
                  <a:t>m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5D84859-9BEB-40B9-908A-796C7FA1CAC5}"/>
                </a:ext>
              </a:extLst>
            </p:cNvPr>
            <p:cNvSpPr txBox="1"/>
            <p:nvPr/>
          </p:nvSpPr>
          <p:spPr>
            <a:xfrm>
              <a:off x="2994013" y="548710"/>
              <a:ext cx="18262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atin typeface="Arial" panose="020B0604020202020204" pitchFamily="34" charset="0"/>
                  <a:cs typeface="Arial" panose="020B0604020202020204" pitchFamily="34" charset="0"/>
                </a:rPr>
                <a:t>Vehicle control</a:t>
              </a:r>
              <a:endParaRPr lang="en-US" b="1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C1C80EB5-F06F-4415-94DC-5BD663A73301}"/>
                </a:ext>
              </a:extLst>
            </p:cNvPr>
            <p:cNvSpPr txBox="1"/>
            <p:nvPr/>
          </p:nvSpPr>
          <p:spPr>
            <a:xfrm>
              <a:off x="7659874" y="548710"/>
              <a:ext cx="15381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Lipase treated</a:t>
              </a:r>
              <a:endParaRPr lang="en-US" b="1" i="1" dirty="0"/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B2841B7A-0E91-449F-B7A9-C17EF9268B50}"/>
              </a:ext>
            </a:extLst>
          </p:cNvPr>
          <p:cNvSpPr txBox="1"/>
          <p:nvPr/>
        </p:nvSpPr>
        <p:spPr>
          <a:xfrm>
            <a:off x="1281652" y="5892140"/>
            <a:ext cx="95237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Figure S6 Inhibition of hyphal formation in the </a:t>
            </a:r>
            <a:r>
              <a:rPr lang="en-US" sz="1400" b="1" i="1" dirty="0">
                <a:latin typeface="Arial" panose="020B0604020202020204" pitchFamily="34" charset="0"/>
                <a:cs typeface="Arial" panose="020B0604020202020204" pitchFamily="34" charset="0"/>
              </a:rPr>
              <a:t>C. albicans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monoculture as a result of lipase topical treatment.</a:t>
            </a:r>
          </a:p>
        </p:txBody>
      </p:sp>
    </p:spTree>
    <p:extLst>
      <p:ext uri="{BB962C8B-B14F-4D97-AF65-F5344CB8AC3E}">
        <p14:creationId xmlns:p14="http://schemas.microsoft.com/office/powerpoint/2010/main" val="37137013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875421" y="2490774"/>
            <a:ext cx="159575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6055" marR="5080" indent="-173990">
              <a:spcBef>
                <a:spcPts val="100"/>
              </a:spcBef>
            </a:pPr>
            <a:r>
              <a:rPr sz="1200" b="1" spc="-5" dirty="0">
                <a:latin typeface="Times New Roman"/>
                <a:cs typeface="Times New Roman"/>
              </a:rPr>
              <a:t>25mg Dry Plant Powder  0.45mg</a:t>
            </a:r>
            <a:r>
              <a:rPr sz="1200" b="1" spc="-10" dirty="0">
                <a:latin typeface="Times New Roman"/>
                <a:cs typeface="Times New Roman"/>
              </a:rPr>
              <a:t> </a:t>
            </a:r>
            <a:r>
              <a:rPr sz="1200" b="1" spc="-5" dirty="0">
                <a:latin typeface="Times New Roman"/>
                <a:cs typeface="Times New Roman"/>
              </a:rPr>
              <a:t>GFP/tablet</a:t>
            </a:r>
            <a:endParaRPr sz="1200">
              <a:latin typeface="Times New Roman"/>
              <a:cs typeface="Times New Roman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4096765" y="928117"/>
            <a:ext cx="1690370" cy="1412875"/>
            <a:chOff x="3404615" y="928116"/>
            <a:chExt cx="1690370" cy="1412875"/>
          </a:xfrm>
        </p:grpSpPr>
        <p:sp>
          <p:nvSpPr>
            <p:cNvPr id="4" name="object 4"/>
            <p:cNvSpPr/>
            <p:nvPr/>
          </p:nvSpPr>
          <p:spPr>
            <a:xfrm>
              <a:off x="3413759" y="937260"/>
              <a:ext cx="1676082" cy="139468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3409187" y="932688"/>
              <a:ext cx="1681480" cy="1403985"/>
            </a:xfrm>
            <a:custGeom>
              <a:avLst/>
              <a:gdLst/>
              <a:ahLst/>
              <a:cxnLst/>
              <a:rect l="l" t="t" r="r" b="b"/>
              <a:pathLst>
                <a:path w="1681479" h="1403985">
                  <a:moveTo>
                    <a:pt x="0" y="0"/>
                  </a:moveTo>
                  <a:lnTo>
                    <a:pt x="1680972" y="0"/>
                  </a:lnTo>
                  <a:lnTo>
                    <a:pt x="1680972" y="1403603"/>
                  </a:lnTo>
                  <a:lnTo>
                    <a:pt x="0" y="1403603"/>
                  </a:lnTo>
                  <a:lnTo>
                    <a:pt x="0" y="0"/>
                  </a:lnTo>
                  <a:close/>
                </a:path>
              </a:pathLst>
            </a:custGeom>
            <a:ln w="91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" name="object 6"/>
          <p:cNvGrpSpPr/>
          <p:nvPr/>
        </p:nvGrpSpPr>
        <p:grpSpPr>
          <a:xfrm>
            <a:off x="8559039" y="929640"/>
            <a:ext cx="1792605" cy="1412875"/>
            <a:chOff x="7866888" y="929639"/>
            <a:chExt cx="1792605" cy="1412875"/>
          </a:xfrm>
        </p:grpSpPr>
        <p:sp>
          <p:nvSpPr>
            <p:cNvPr id="7" name="object 7"/>
            <p:cNvSpPr/>
            <p:nvPr/>
          </p:nvSpPr>
          <p:spPr>
            <a:xfrm>
              <a:off x="7876032" y="938783"/>
              <a:ext cx="1773935" cy="1390319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7871460" y="934211"/>
              <a:ext cx="1783080" cy="1403985"/>
            </a:xfrm>
            <a:custGeom>
              <a:avLst/>
              <a:gdLst/>
              <a:ahLst/>
              <a:cxnLst/>
              <a:rect l="l" t="t" r="r" b="b"/>
              <a:pathLst>
                <a:path w="1783079" h="1403985">
                  <a:moveTo>
                    <a:pt x="0" y="0"/>
                  </a:moveTo>
                  <a:lnTo>
                    <a:pt x="1783079" y="0"/>
                  </a:lnTo>
                  <a:lnTo>
                    <a:pt x="1783079" y="1403603"/>
                  </a:lnTo>
                  <a:lnTo>
                    <a:pt x="0" y="1403603"/>
                  </a:lnTo>
                  <a:lnTo>
                    <a:pt x="0" y="0"/>
                  </a:lnTo>
                  <a:close/>
                </a:path>
              </a:pathLst>
            </a:custGeom>
            <a:ln w="91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" name="object 9"/>
          <p:cNvGrpSpPr/>
          <p:nvPr/>
        </p:nvGrpSpPr>
        <p:grpSpPr>
          <a:xfrm>
            <a:off x="1845818" y="929640"/>
            <a:ext cx="1617345" cy="1412875"/>
            <a:chOff x="1153667" y="929639"/>
            <a:chExt cx="1617345" cy="1412875"/>
          </a:xfrm>
        </p:grpSpPr>
        <p:sp>
          <p:nvSpPr>
            <p:cNvPr id="10" name="object 10"/>
            <p:cNvSpPr/>
            <p:nvPr/>
          </p:nvSpPr>
          <p:spPr>
            <a:xfrm>
              <a:off x="1162811" y="938783"/>
              <a:ext cx="1600987" cy="1396111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1158239" y="934211"/>
              <a:ext cx="1607820" cy="1403985"/>
            </a:xfrm>
            <a:custGeom>
              <a:avLst/>
              <a:gdLst/>
              <a:ahLst/>
              <a:cxnLst/>
              <a:rect l="l" t="t" r="r" b="b"/>
              <a:pathLst>
                <a:path w="1607820" h="1403985">
                  <a:moveTo>
                    <a:pt x="0" y="0"/>
                  </a:moveTo>
                  <a:lnTo>
                    <a:pt x="1607820" y="0"/>
                  </a:lnTo>
                  <a:lnTo>
                    <a:pt x="1607820" y="1403603"/>
                  </a:lnTo>
                  <a:lnTo>
                    <a:pt x="0" y="1403603"/>
                  </a:lnTo>
                  <a:lnTo>
                    <a:pt x="0" y="0"/>
                  </a:lnTo>
                  <a:close/>
                </a:path>
              </a:pathLst>
            </a:custGeom>
            <a:ln w="91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4144709" y="2482215"/>
            <a:ext cx="159575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24154" marR="5080" indent="-212090">
              <a:spcBef>
                <a:spcPts val="100"/>
              </a:spcBef>
            </a:pPr>
            <a:r>
              <a:rPr sz="1200" b="1" spc="-5" dirty="0">
                <a:latin typeface="Times New Roman"/>
                <a:cs typeface="Times New Roman"/>
              </a:rPr>
              <a:t>50mg Dry Plant Powder  0.9mg GFP/tablet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440005" y="2474137"/>
            <a:ext cx="159575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6055" marR="5080" indent="-173990">
              <a:spcBef>
                <a:spcPts val="100"/>
              </a:spcBef>
            </a:pPr>
            <a:r>
              <a:rPr sz="1200" b="1" spc="-5" dirty="0">
                <a:latin typeface="Times New Roman"/>
                <a:cs typeface="Times New Roman"/>
              </a:rPr>
              <a:t>75mg Dry Plant Powder  1.35mg</a:t>
            </a:r>
            <a:r>
              <a:rPr sz="1200" b="1" spc="-10" dirty="0">
                <a:latin typeface="Times New Roman"/>
                <a:cs typeface="Times New Roman"/>
              </a:rPr>
              <a:t> </a:t>
            </a:r>
            <a:r>
              <a:rPr sz="1200" b="1" spc="-5" dirty="0">
                <a:latin typeface="Times New Roman"/>
                <a:cs typeface="Times New Roman"/>
              </a:rPr>
              <a:t>GFP/tablet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8620088" y="2482215"/>
            <a:ext cx="167195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62255" marR="5080" indent="-250190">
              <a:spcBef>
                <a:spcPts val="100"/>
              </a:spcBef>
            </a:pPr>
            <a:r>
              <a:rPr sz="1200" b="1" spc="-5" dirty="0">
                <a:latin typeface="Times New Roman"/>
                <a:cs typeface="Times New Roman"/>
              </a:rPr>
              <a:t>100mg Dry Plant Powder  1.8mg GFP/tablet</a:t>
            </a:r>
            <a:endParaRPr sz="1200">
              <a:latin typeface="Times New Roman"/>
              <a:cs typeface="Times New Roman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6378194" y="905255"/>
            <a:ext cx="1719580" cy="1460500"/>
            <a:chOff x="5686044" y="905255"/>
            <a:chExt cx="1719580" cy="1460500"/>
          </a:xfrm>
        </p:grpSpPr>
        <p:sp>
          <p:nvSpPr>
            <p:cNvPr id="16" name="object 16"/>
            <p:cNvSpPr/>
            <p:nvPr/>
          </p:nvSpPr>
          <p:spPr>
            <a:xfrm>
              <a:off x="5695188" y="914399"/>
              <a:ext cx="1700784" cy="1441703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5690616" y="909827"/>
              <a:ext cx="1710055" cy="1450975"/>
            </a:xfrm>
            <a:custGeom>
              <a:avLst/>
              <a:gdLst/>
              <a:ahLst/>
              <a:cxnLst/>
              <a:rect l="l" t="t" r="r" b="b"/>
              <a:pathLst>
                <a:path w="1710054" h="1450975">
                  <a:moveTo>
                    <a:pt x="0" y="0"/>
                  </a:moveTo>
                  <a:lnTo>
                    <a:pt x="1709928" y="0"/>
                  </a:lnTo>
                  <a:lnTo>
                    <a:pt x="1709928" y="1450848"/>
                  </a:lnTo>
                  <a:lnTo>
                    <a:pt x="0" y="1450848"/>
                  </a:lnTo>
                  <a:lnTo>
                    <a:pt x="0" y="0"/>
                  </a:lnTo>
                  <a:close/>
                </a:path>
              </a:pathLst>
            </a:custGeom>
            <a:ln w="91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aphicFrame>
        <p:nvGraphicFramePr>
          <p:cNvPr id="18" name="object 18"/>
          <p:cNvGraphicFramePr>
            <a:graphicFrameLocks noGrp="1"/>
          </p:cNvGraphicFramePr>
          <p:nvPr/>
        </p:nvGraphicFramePr>
        <p:xfrm>
          <a:off x="1041909" y="3266896"/>
          <a:ext cx="10182225" cy="294131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660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525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101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554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981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39">
                <a:tc>
                  <a:txBody>
                    <a:bodyPr/>
                    <a:lstStyle/>
                    <a:p>
                      <a:pPr marL="107950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1800" b="1" spc="-15" dirty="0">
                          <a:latin typeface="Times New Roman"/>
                          <a:cs typeface="Times New Roman"/>
                        </a:rPr>
                        <a:t>Lyophilized</a:t>
                      </a:r>
                      <a:r>
                        <a:rPr sz="1800" b="1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spc="-5" dirty="0">
                          <a:latin typeface="Times New Roman"/>
                          <a:cs typeface="Times New Roman"/>
                        </a:rPr>
                        <a:t>powder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381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1800" b="1" dirty="0">
                          <a:latin typeface="Times New Roman"/>
                          <a:cs typeface="Times New Roman"/>
                        </a:rPr>
                        <a:t>25mg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381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1800" b="1" dirty="0">
                          <a:latin typeface="Times New Roman"/>
                          <a:cs typeface="Times New Roman"/>
                        </a:rPr>
                        <a:t>50mg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381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1800" b="1" dirty="0">
                          <a:latin typeface="Times New Roman"/>
                          <a:cs typeface="Times New Roman"/>
                        </a:rPr>
                        <a:t>75mg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381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1800" b="1" dirty="0">
                          <a:latin typeface="Times New Roman"/>
                          <a:cs typeface="Times New Roman"/>
                        </a:rPr>
                        <a:t>100mg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381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107950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800" b="1" dirty="0">
                          <a:solidFill>
                            <a:srgbClr val="0000FF"/>
                          </a:solidFill>
                          <a:latin typeface="Times New Roman"/>
                          <a:cs typeface="Times New Roman"/>
                        </a:rPr>
                        <a:t>GFP</a:t>
                      </a:r>
                      <a:r>
                        <a:rPr sz="1800" b="1" spc="-114" dirty="0">
                          <a:solidFill>
                            <a:srgbClr val="0000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spc="-5" dirty="0">
                          <a:solidFill>
                            <a:srgbClr val="0000FF"/>
                          </a:solidFill>
                          <a:latin typeface="Times New Roman"/>
                          <a:cs typeface="Times New Roman"/>
                        </a:rPr>
                        <a:t>released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800" b="1" dirty="0">
                          <a:solidFill>
                            <a:srgbClr val="0000FF"/>
                          </a:solidFill>
                          <a:latin typeface="Times New Roman"/>
                          <a:cs typeface="Times New Roman"/>
                        </a:rPr>
                        <a:t>0.45mg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800" b="1" dirty="0">
                          <a:solidFill>
                            <a:srgbClr val="0000FF"/>
                          </a:solidFill>
                          <a:latin typeface="Times New Roman"/>
                          <a:cs typeface="Times New Roman"/>
                        </a:rPr>
                        <a:t>0.9mg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800" b="1" dirty="0">
                          <a:solidFill>
                            <a:srgbClr val="0000FF"/>
                          </a:solidFill>
                          <a:latin typeface="Times New Roman"/>
                          <a:cs typeface="Times New Roman"/>
                        </a:rPr>
                        <a:t>1.35mg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800" b="1" dirty="0">
                          <a:solidFill>
                            <a:srgbClr val="0000FF"/>
                          </a:solidFill>
                          <a:latin typeface="Times New Roman"/>
                          <a:cs typeface="Times New Roman"/>
                        </a:rPr>
                        <a:t>1.8mg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39">
                <a:tc>
                  <a:txBody>
                    <a:bodyPr/>
                    <a:lstStyle/>
                    <a:p>
                      <a:pPr marL="107950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800" spc="-25" dirty="0">
                          <a:latin typeface="Times New Roman"/>
                          <a:cs typeface="Times New Roman"/>
                        </a:rPr>
                        <a:t>Total Weight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of the</a:t>
                      </a:r>
                      <a:r>
                        <a:rPr sz="1800" spc="-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tablet</a:t>
                      </a: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800" dirty="0">
                          <a:latin typeface="Times New Roman"/>
                          <a:cs typeface="Times New Roman"/>
                        </a:rPr>
                        <a:t>̴</a:t>
                      </a:r>
                      <a:r>
                        <a:rPr sz="18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2g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800" dirty="0">
                          <a:latin typeface="Times New Roman"/>
                          <a:cs typeface="Times New Roman"/>
                        </a:rPr>
                        <a:t>̴</a:t>
                      </a:r>
                      <a:r>
                        <a:rPr sz="18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2g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800" dirty="0">
                          <a:latin typeface="Times New Roman"/>
                          <a:cs typeface="Times New Roman"/>
                        </a:rPr>
                        <a:t>̴</a:t>
                      </a:r>
                      <a:r>
                        <a:rPr sz="18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2g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800" dirty="0">
                          <a:latin typeface="Times New Roman"/>
                          <a:cs typeface="Times New Roman"/>
                        </a:rPr>
                        <a:t>̴</a:t>
                      </a:r>
                      <a:r>
                        <a:rPr sz="18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2g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marL="107950" marR="295275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800" spc="-25" dirty="0">
                          <a:latin typeface="Times New Roman"/>
                          <a:cs typeface="Times New Roman"/>
                        </a:rPr>
                        <a:t>Weight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of </a:t>
                      </a:r>
                      <a:r>
                        <a:rPr sz="1800" spc="-5" dirty="0">
                          <a:latin typeface="Times New Roman"/>
                          <a:cs typeface="Times New Roman"/>
                        </a:rPr>
                        <a:t>Sample</a:t>
                      </a:r>
                      <a:r>
                        <a:rPr sz="1800" spc="-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taken  for analysis and </a:t>
                      </a:r>
                      <a:r>
                        <a:rPr sz="1800" spc="-5" dirty="0">
                          <a:latin typeface="Times New Roman"/>
                          <a:cs typeface="Times New Roman"/>
                        </a:rPr>
                        <a:t>GFP 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concentration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5760" marR="349885" indent="-7620">
                        <a:lnSpc>
                          <a:spcPct val="100000"/>
                        </a:lnSpc>
                        <a:spcBef>
                          <a:spcPts val="1375"/>
                        </a:spcBef>
                      </a:pPr>
                      <a:r>
                        <a:rPr sz="1800" dirty="0">
                          <a:latin typeface="Times New Roman"/>
                          <a:cs typeface="Times New Roman"/>
                        </a:rPr>
                        <a:t>250</a:t>
                      </a:r>
                      <a:r>
                        <a:rPr sz="1800" spc="-10" dirty="0">
                          <a:latin typeface="Times New Roman"/>
                          <a:cs typeface="Times New Roman"/>
                        </a:rPr>
                        <a:t>m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g  (56</a:t>
                      </a:r>
                      <a:r>
                        <a:rPr sz="1800" spc="-5" dirty="0">
                          <a:latin typeface="Times New Roman"/>
                          <a:cs typeface="Times New Roman"/>
                        </a:rPr>
                        <a:t>μ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g)</a:t>
                      </a:r>
                    </a:p>
                  </a:txBody>
                  <a:tcPr marL="0" marR="0" marT="1746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02590" marR="396875" indent="43815">
                        <a:lnSpc>
                          <a:spcPct val="100000"/>
                        </a:lnSpc>
                        <a:spcBef>
                          <a:spcPts val="1375"/>
                        </a:spcBef>
                      </a:pPr>
                      <a:r>
                        <a:rPr sz="1800" spc="-5" dirty="0">
                          <a:latin typeface="Times New Roman"/>
                          <a:cs typeface="Times New Roman"/>
                        </a:rPr>
                        <a:t>250mg 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(</a:t>
                      </a:r>
                      <a:r>
                        <a:rPr sz="1800" spc="-7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12</a:t>
                      </a:r>
                      <a:r>
                        <a:rPr sz="1800" spc="-5" dirty="0">
                          <a:latin typeface="Times New Roman"/>
                          <a:cs typeface="Times New Roman"/>
                        </a:rPr>
                        <a:t>μ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g)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1746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53695" marR="346710" indent="48260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800" spc="-5" dirty="0">
                          <a:latin typeface="Times New Roman"/>
                          <a:cs typeface="Times New Roman"/>
                        </a:rPr>
                        <a:t>250mg 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(168</a:t>
                      </a:r>
                      <a:r>
                        <a:rPr sz="1800" spc="-5" dirty="0">
                          <a:latin typeface="Times New Roman"/>
                          <a:cs typeface="Times New Roman"/>
                        </a:rPr>
                        <a:t>μ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g)</a:t>
                      </a:r>
                    </a:p>
                  </a:txBody>
                  <a:tcPr marL="0" marR="0" marT="374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53695" marR="346710" indent="48260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800" spc="-5" dirty="0">
                          <a:latin typeface="Times New Roman"/>
                          <a:cs typeface="Times New Roman"/>
                        </a:rPr>
                        <a:t>250mg 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(225</a:t>
                      </a:r>
                      <a:r>
                        <a:rPr sz="1800" spc="-5" dirty="0">
                          <a:latin typeface="Times New Roman"/>
                          <a:cs typeface="Times New Roman"/>
                        </a:rPr>
                        <a:t>μ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g)</a:t>
                      </a:r>
                    </a:p>
                  </a:txBody>
                  <a:tcPr marL="0" marR="0" marT="374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marL="107950" marR="295275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lang="en-US" sz="1800" dirty="0">
                          <a:latin typeface="Times New Roman"/>
                          <a:cs typeface="Times New Roman"/>
                        </a:rPr>
                        <a:t>Expected GFP amount / tablet (~2g)</a:t>
                      </a: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5760" marR="349885" indent="-7620">
                        <a:lnSpc>
                          <a:spcPct val="100000"/>
                        </a:lnSpc>
                        <a:spcBef>
                          <a:spcPts val="1375"/>
                        </a:spcBef>
                      </a:pPr>
                      <a:r>
                        <a:rPr lang="en-US" sz="1800" dirty="0">
                          <a:latin typeface="Times New Roman"/>
                          <a:cs typeface="Times New Roman"/>
                        </a:rPr>
                        <a:t>448</a:t>
                      </a:r>
                      <a:r>
                        <a:rPr lang="el-GR" sz="1800" spc="-5" dirty="0">
                          <a:latin typeface="Times New Roman"/>
                          <a:cs typeface="Times New Roman"/>
                        </a:rPr>
                        <a:t>μ</a:t>
                      </a:r>
                      <a:r>
                        <a:rPr lang="en-US" sz="1800" dirty="0">
                          <a:latin typeface="Times New Roman"/>
                          <a:cs typeface="Times New Roman"/>
                        </a:rPr>
                        <a:t>g</a:t>
                      </a:r>
                    </a:p>
                    <a:p>
                      <a:pPr marL="365760" marR="349885" indent="-7620">
                        <a:lnSpc>
                          <a:spcPct val="100000"/>
                        </a:lnSpc>
                        <a:spcBef>
                          <a:spcPts val="1375"/>
                        </a:spcBef>
                      </a:pPr>
                      <a:r>
                        <a:rPr lang="en-US" sz="1800" dirty="0">
                          <a:latin typeface="Times New Roman"/>
                          <a:cs typeface="Times New Roman"/>
                        </a:rPr>
                        <a:t>=0.448mg</a:t>
                      </a: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1746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2590" marR="396875" indent="43815">
                        <a:lnSpc>
                          <a:spcPct val="100000"/>
                        </a:lnSpc>
                        <a:spcBef>
                          <a:spcPts val="1375"/>
                        </a:spcBef>
                      </a:pPr>
                      <a:r>
                        <a:rPr lang="en-US" sz="1800" dirty="0">
                          <a:latin typeface="Times New Roman"/>
                          <a:cs typeface="Times New Roman"/>
                        </a:rPr>
                        <a:t>896ug=</a:t>
                      </a:r>
                    </a:p>
                    <a:p>
                      <a:pPr marL="402590" marR="396875" indent="43815">
                        <a:lnSpc>
                          <a:spcPct val="100000"/>
                        </a:lnSpc>
                        <a:spcBef>
                          <a:spcPts val="1375"/>
                        </a:spcBef>
                      </a:pPr>
                      <a:r>
                        <a:rPr lang="en-US" sz="1800" dirty="0">
                          <a:latin typeface="Times New Roman"/>
                          <a:cs typeface="Times New Roman"/>
                        </a:rPr>
                        <a:t>0.896mg</a:t>
                      </a: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1746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53695" marR="346710" indent="48260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lang="en-US" sz="1800" dirty="0">
                          <a:latin typeface="Times New Roman"/>
                          <a:cs typeface="Times New Roman"/>
                        </a:rPr>
                        <a:t>1344ug=1.344mg</a:t>
                      </a: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3746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53695" marR="346710" indent="48260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lang="en-US" sz="1800" dirty="0">
                          <a:latin typeface="Times New Roman"/>
                          <a:cs typeface="Times New Roman"/>
                        </a:rPr>
                        <a:t>1800ug</a:t>
                      </a:r>
                    </a:p>
                    <a:p>
                      <a:pPr marL="353695" marR="346710" indent="48260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lang="en-US" sz="1800" dirty="0">
                          <a:latin typeface="Times New Roman"/>
                          <a:cs typeface="Times New Roman"/>
                        </a:rPr>
                        <a:t>=1.8mg</a:t>
                      </a: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3746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1150520"/>
                  </a:ext>
                </a:extLst>
              </a:tr>
            </a:tbl>
          </a:graphicData>
        </a:graphic>
      </p:graphicFrame>
      <p:sp>
        <p:nvSpPr>
          <p:cNvPr id="19" name="object 19"/>
          <p:cNvSpPr txBox="1"/>
          <p:nvPr/>
        </p:nvSpPr>
        <p:spPr>
          <a:xfrm>
            <a:off x="1222514" y="6404517"/>
            <a:ext cx="9989185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Figure S7: Evaluation of stability of GFP </a:t>
            </a:r>
            <a:r>
              <a:rPr sz="1400" b="1" dirty="0">
                <a:latin typeface="Arial" panose="020B0604020202020204" pitchFamily="34" charset="0"/>
                <a:cs typeface="Arial" panose="020B0604020202020204" pitchFamily="34" charset="0"/>
              </a:rPr>
              <a:t>during</a:t>
            </a:r>
            <a:r>
              <a:rPr sz="1400" b="1" spc="-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spc="-5" dirty="0">
                <a:latin typeface="Arial" panose="020B0604020202020204" pitchFamily="34" charset="0"/>
                <a:cs typeface="Arial" panose="020B0604020202020204" pitchFamily="34" charset="0"/>
              </a:rPr>
              <a:t>preparation</a:t>
            </a:r>
            <a:r>
              <a:rPr sz="1400" b="1" spc="-4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dirty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sz="1400" b="1" spc="-1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dirty="0">
                <a:latin typeface="Arial" panose="020B0604020202020204" pitchFamily="34" charset="0"/>
                <a:cs typeface="Arial" panose="020B0604020202020204" pitchFamily="34" charset="0"/>
              </a:rPr>
              <a:t>gum</a:t>
            </a:r>
            <a:r>
              <a:rPr sz="1400" b="1" spc="-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dirty="0">
                <a:latin typeface="Arial" panose="020B0604020202020204" pitchFamily="34" charset="0"/>
                <a:cs typeface="Arial" panose="020B0604020202020204" pitchFamily="34" charset="0"/>
              </a:rPr>
              <a:t>tablets</a:t>
            </a: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object 20"/>
          <p:cNvSpPr txBox="1">
            <a:spLocks noGrp="1"/>
          </p:cNvSpPr>
          <p:nvPr>
            <p:ph type="title"/>
          </p:nvPr>
        </p:nvSpPr>
        <p:spPr>
          <a:xfrm>
            <a:off x="2206009" y="64860"/>
            <a:ext cx="7559498" cy="566822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" dirty="0"/>
              <a:t>Chewing </a:t>
            </a:r>
            <a:r>
              <a:rPr sz="3600" dirty="0"/>
              <a:t>Gum tablet</a:t>
            </a:r>
            <a:r>
              <a:rPr sz="3600" spc="-45" dirty="0"/>
              <a:t> </a:t>
            </a:r>
            <a:r>
              <a:rPr sz="3600" spc="-10" dirty="0"/>
              <a:t>preparation</a:t>
            </a:r>
          </a:p>
        </p:txBody>
      </p:sp>
      <p:sp>
        <p:nvSpPr>
          <p:cNvPr id="21" name="object 21"/>
          <p:cNvSpPr/>
          <p:nvPr/>
        </p:nvSpPr>
        <p:spPr>
          <a:xfrm>
            <a:off x="1034289" y="587501"/>
            <a:ext cx="10182225" cy="27940"/>
          </a:xfrm>
          <a:custGeom>
            <a:avLst/>
            <a:gdLst/>
            <a:ahLst/>
            <a:cxnLst/>
            <a:rect l="l" t="t" r="r" b="b"/>
            <a:pathLst>
              <a:path w="10182225" h="27940">
                <a:moveTo>
                  <a:pt x="0" y="0"/>
                </a:moveTo>
                <a:lnTo>
                  <a:pt x="10181844" y="0"/>
                </a:lnTo>
                <a:lnTo>
                  <a:pt x="10181844" y="27432"/>
                </a:lnTo>
                <a:lnTo>
                  <a:pt x="0" y="27432"/>
                </a:lnTo>
                <a:lnTo>
                  <a:pt x="0" y="0"/>
                </a:lnTo>
                <a:close/>
              </a:path>
            </a:pathLst>
          </a:custGeom>
          <a:ln w="25908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>
            <a:spLocks noGrp="1"/>
          </p:cNvSpPr>
          <p:nvPr>
            <p:ph type="sldNum" sz="quarter" idx="7"/>
          </p:nvPr>
        </p:nvSpPr>
        <p:spPr>
          <a:xfrm>
            <a:off x="9975151" y="6463734"/>
            <a:ext cx="231775" cy="1784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b="0" i="0" kern="1200">
                <a:solidFill>
                  <a:srgbClr val="888888"/>
                </a:solidFill>
                <a:latin typeface="Carlito"/>
                <a:ea typeface="+mn-ea"/>
                <a:cs typeface="Carlito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lang="en-US" smtClean="0"/>
              <a:pPr marL="38100">
                <a:lnSpc>
                  <a:spcPts val="1240"/>
                </a:lnSpc>
              </a:pPr>
              <a:t>7</a:t>
            </a:fld>
            <a:endParaRPr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77C69F77-F44F-43A8-B949-438D899E65F0}"/>
              </a:ext>
            </a:extLst>
          </p:cNvPr>
          <p:cNvGrpSpPr/>
          <p:nvPr/>
        </p:nvGrpSpPr>
        <p:grpSpPr>
          <a:xfrm>
            <a:off x="2738715" y="871750"/>
            <a:ext cx="5499275" cy="3129800"/>
            <a:chOff x="2693107" y="886816"/>
            <a:chExt cx="4355348" cy="2545882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4F687168-9E5D-420D-90E1-503064ED449D}"/>
                </a:ext>
              </a:extLst>
            </p:cNvPr>
            <p:cNvPicPr/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132" r="12098"/>
            <a:stretch/>
          </p:blipFill>
          <p:spPr bwMode="auto">
            <a:xfrm>
              <a:off x="3156062" y="1137173"/>
              <a:ext cx="1487170" cy="227838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BC46325C-37B4-421E-9E5F-2FE1288F98BA}"/>
                </a:ext>
              </a:extLst>
            </p:cNvPr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2520"/>
            <a:stretch/>
          </p:blipFill>
          <p:spPr bwMode="auto">
            <a:xfrm>
              <a:off x="5513660" y="1137173"/>
              <a:ext cx="1534795" cy="229552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4D82C367-B055-48BA-901E-7F78D01FF44E}"/>
                </a:ext>
              </a:extLst>
            </p:cNvPr>
            <p:cNvSpPr txBox="1"/>
            <p:nvPr/>
          </p:nvSpPr>
          <p:spPr>
            <a:xfrm>
              <a:off x="2693107" y="886817"/>
              <a:ext cx="402771" cy="2503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36EF8DF-386E-4432-9591-F1091CC7B07B}"/>
                </a:ext>
              </a:extLst>
            </p:cNvPr>
            <p:cNvSpPr txBox="1"/>
            <p:nvPr/>
          </p:nvSpPr>
          <p:spPr>
            <a:xfrm>
              <a:off x="5110889" y="886816"/>
              <a:ext cx="402771" cy="2503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</a:p>
          </p:txBody>
        </p:sp>
      </p:grpSp>
      <p:sp>
        <p:nvSpPr>
          <p:cNvPr id="2" name="Rectangle 1"/>
          <p:cNvSpPr/>
          <p:nvPr/>
        </p:nvSpPr>
        <p:spPr>
          <a:xfrm>
            <a:off x="1695344" y="4880177"/>
            <a:ext cx="920947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sz="1400" b="1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Figure S8 Experimental set up showing recessed polycarbonate chamber (A) and loading piston (B).</a:t>
            </a:r>
            <a:endParaRPr lang="en-IN" sz="1400" dirty="0">
              <a:effectLst/>
              <a:latin typeface="Arial" panose="020B060402020202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19206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AD3373C0-898B-4D04-8051-9CBF54C252BB}"/>
              </a:ext>
            </a:extLst>
          </p:cNvPr>
          <p:cNvGrpSpPr/>
          <p:nvPr/>
        </p:nvGrpSpPr>
        <p:grpSpPr>
          <a:xfrm>
            <a:off x="414608" y="530857"/>
            <a:ext cx="11362784" cy="2958962"/>
            <a:chOff x="602713" y="405022"/>
            <a:chExt cx="11362784" cy="2958962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D3DD9DC3-7895-409B-8BA7-2F342DA30AA9}"/>
                </a:ext>
              </a:extLst>
            </p:cNvPr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0079" y="752221"/>
              <a:ext cx="3408820" cy="2578814"/>
            </a:xfrm>
            <a:prstGeom prst="rect">
              <a:avLst/>
            </a:prstGeom>
            <a:noFill/>
            <a:ln w="9525">
              <a:solidFill>
                <a:sysClr val="windowText" lastClr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606E686F-10CF-4346-962A-1B4EA6A4E8C9}"/>
                </a:ext>
              </a:extLst>
            </p:cNvPr>
            <p:cNvSpPr txBox="1"/>
            <p:nvPr/>
          </p:nvSpPr>
          <p:spPr>
            <a:xfrm>
              <a:off x="602713" y="405022"/>
              <a:ext cx="3145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</a:p>
          </p:txBody>
        </p:sp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9E7FC3F0-58CD-491E-A826-2DB10617A622}"/>
                </a:ext>
              </a:extLst>
            </p:cNvPr>
            <p:cNvPicPr/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978" t="30248" r="26196" b="39504"/>
            <a:stretch/>
          </p:blipFill>
          <p:spPr bwMode="auto">
            <a:xfrm>
              <a:off x="4702453" y="785171"/>
              <a:ext cx="3451646" cy="257881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4795FD31-54ED-435B-B720-003A8EDA9E5B}"/>
                </a:ext>
              </a:extLst>
            </p:cNvPr>
            <p:cNvSpPr txBox="1"/>
            <p:nvPr/>
          </p:nvSpPr>
          <p:spPr>
            <a:xfrm>
              <a:off x="4328632" y="405023"/>
              <a:ext cx="30489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</a:p>
          </p:txBody>
        </p: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AE7C3F5F-6480-4316-BEE9-AB88C36D3034}"/>
                </a:ext>
              </a:extLst>
            </p:cNvPr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57653" y="785171"/>
              <a:ext cx="3407844" cy="257881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5473DFD5-8C07-4B28-949F-9C4C3BCE99B8}"/>
                </a:ext>
              </a:extLst>
            </p:cNvPr>
            <p:cNvSpPr txBox="1"/>
            <p:nvPr/>
          </p:nvSpPr>
          <p:spPr>
            <a:xfrm>
              <a:off x="8211096" y="405022"/>
              <a:ext cx="3145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</a:p>
          </p:txBody>
        </p:sp>
      </p:grpSp>
      <p:sp>
        <p:nvSpPr>
          <p:cNvPr id="8" name="Rectangle 7"/>
          <p:cNvSpPr/>
          <p:nvPr/>
        </p:nvSpPr>
        <p:spPr>
          <a:xfrm>
            <a:off x="981433" y="4749882"/>
            <a:ext cx="10795959" cy="375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sz="1400" b="1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Figure S9 Loading and unloading curves for chewing gum at different time intervals (</a:t>
            </a:r>
            <a:r>
              <a:rPr lang="en-IN" sz="1400" b="1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1min (A), 5 min (B), and 7 min(C)).</a:t>
            </a:r>
            <a:endParaRPr lang="en-IN" sz="1400" dirty="0">
              <a:effectLst/>
              <a:latin typeface="Arial" panose="020B060402020202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00227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11340</TotalTime>
  <Words>1496</Words>
  <Application>Microsoft Office PowerPoint</Application>
  <PresentationFormat>Widescreen</PresentationFormat>
  <Paragraphs>636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Calibri Light</vt:lpstr>
      <vt:lpstr>Carlito</vt:lpstr>
      <vt:lpstr>Courier New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Chewing Gum tablet preparation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Rahul Singh</dc:creator>
  <cp:lastModifiedBy>Daniell, Henry</cp:lastModifiedBy>
  <cp:revision>374</cp:revision>
  <dcterms:created xsi:type="dcterms:W3CDTF">2020-02-24T20:50:31Z</dcterms:created>
  <dcterms:modified xsi:type="dcterms:W3CDTF">2021-05-23T19:25:50Z</dcterms:modified>
</cp:coreProperties>
</file>