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40" d="100"/>
          <a:sy n="40" d="100"/>
        </p:scale>
        <p:origin x="112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488740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3729530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3912547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2950215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634177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933366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449053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1823642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2296830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142273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8213903-9EBF-4DF8-B52E-9B787459318E}" type="datetimeFigureOut">
              <a:rPr kumimoji="1" lang="ja-JP" altLang="en-US" smtClean="0"/>
              <a:t>2024/5/26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500841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F8213903-9EBF-4DF8-B52E-9B787459318E}" type="datetimeFigureOut">
              <a:rPr kumimoji="1" lang="ja-JP" altLang="en-US" smtClean="0"/>
              <a:t>2024/5/26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50E94FC1-987A-4ED3-B7BE-1CE2F20103DE}" type="slidenum">
              <a:rPr kumimoji="1" lang="ja-JP" altLang="en-US" smtClean="0"/>
              <a:t>‹#›</a:t>
            </a:fld>
            <a:endParaRPr kumimoji="1" lang="ja-JP" altLang="en-US"/>
          </a:p>
        </p:txBody>
      </p:sp>
    </p:spTree>
    <p:extLst>
      <p:ext uri="{BB962C8B-B14F-4D97-AF65-F5344CB8AC3E}">
        <p14:creationId xmlns:p14="http://schemas.microsoft.com/office/powerpoint/2010/main" val="19645049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D5BF01A7-D47F-EC07-B938-5B82833BDA17}"/>
              </a:ext>
            </a:extLst>
          </p:cNvPr>
          <p:cNvSpPr txBox="1"/>
          <p:nvPr/>
        </p:nvSpPr>
        <p:spPr>
          <a:xfrm>
            <a:off x="232475" y="139485"/>
            <a:ext cx="666427"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(A)</a:t>
            </a:r>
            <a:endParaRPr kumimoji="1" lang="ja-JP" altLang="en-US" dirty="0">
              <a:latin typeface="Arial" panose="020B0604020202020204" pitchFamily="34" charset="0"/>
              <a:cs typeface="Arial" panose="020B0604020202020204" pitchFamily="34" charset="0"/>
            </a:endParaRPr>
          </a:p>
        </p:txBody>
      </p:sp>
      <p:sp>
        <p:nvSpPr>
          <p:cNvPr id="11" name="テキスト ボックス 10">
            <a:extLst>
              <a:ext uri="{FF2B5EF4-FFF2-40B4-BE49-F238E27FC236}">
                <a16:creationId xmlns:a16="http://schemas.microsoft.com/office/drawing/2014/main" id="{4A6FBD87-9722-EAF3-2DDC-7D14F51BF3AB}"/>
              </a:ext>
            </a:extLst>
          </p:cNvPr>
          <p:cNvSpPr txBox="1"/>
          <p:nvPr/>
        </p:nvSpPr>
        <p:spPr>
          <a:xfrm>
            <a:off x="232474" y="2906905"/>
            <a:ext cx="666427"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(B)</a:t>
            </a:r>
            <a:endParaRPr kumimoji="1" lang="ja-JP" altLang="en-US" dirty="0">
              <a:latin typeface="Arial" panose="020B0604020202020204" pitchFamily="34" charset="0"/>
              <a:cs typeface="Arial" panose="020B0604020202020204" pitchFamily="34" charset="0"/>
            </a:endParaRPr>
          </a:p>
        </p:txBody>
      </p:sp>
      <p:sp>
        <p:nvSpPr>
          <p:cNvPr id="12" name="テキスト ボックス 11">
            <a:extLst>
              <a:ext uri="{FF2B5EF4-FFF2-40B4-BE49-F238E27FC236}">
                <a16:creationId xmlns:a16="http://schemas.microsoft.com/office/drawing/2014/main" id="{802D6DF8-5044-67E8-8FED-C070DF40AB1F}"/>
              </a:ext>
            </a:extLst>
          </p:cNvPr>
          <p:cNvSpPr txBox="1"/>
          <p:nvPr/>
        </p:nvSpPr>
        <p:spPr>
          <a:xfrm>
            <a:off x="232474" y="5737279"/>
            <a:ext cx="666427" cy="369332"/>
          </a:xfrm>
          <a:prstGeom prst="rect">
            <a:avLst/>
          </a:prstGeom>
          <a:noFill/>
        </p:spPr>
        <p:txBody>
          <a:bodyPr wrap="square" rtlCol="0">
            <a:spAutoFit/>
          </a:bodyPr>
          <a:lstStyle/>
          <a:p>
            <a:r>
              <a:rPr kumimoji="1" lang="en-US" altLang="ja-JP" dirty="0">
                <a:latin typeface="Arial" panose="020B0604020202020204" pitchFamily="34" charset="0"/>
                <a:cs typeface="Arial" panose="020B0604020202020204" pitchFamily="34" charset="0"/>
              </a:rPr>
              <a:t>(C)</a:t>
            </a:r>
            <a:endParaRPr kumimoji="1" lang="ja-JP" altLang="en-US" dirty="0">
              <a:latin typeface="Arial" panose="020B0604020202020204" pitchFamily="34" charset="0"/>
              <a:cs typeface="Arial" panose="020B0604020202020204" pitchFamily="34" charset="0"/>
            </a:endParaRPr>
          </a:p>
        </p:txBody>
      </p:sp>
      <p:sp>
        <p:nvSpPr>
          <p:cNvPr id="13" name="テキスト ボックス 12">
            <a:extLst>
              <a:ext uri="{FF2B5EF4-FFF2-40B4-BE49-F238E27FC236}">
                <a16:creationId xmlns:a16="http://schemas.microsoft.com/office/drawing/2014/main" id="{E5996E3D-0DCD-92DC-1266-3037B085C6EB}"/>
              </a:ext>
            </a:extLst>
          </p:cNvPr>
          <p:cNvSpPr txBox="1"/>
          <p:nvPr/>
        </p:nvSpPr>
        <p:spPr>
          <a:xfrm>
            <a:off x="276924" y="8637546"/>
            <a:ext cx="6181026" cy="646331"/>
          </a:xfrm>
          <a:prstGeom prst="rect">
            <a:avLst/>
          </a:prstGeom>
          <a:noFill/>
        </p:spPr>
        <p:txBody>
          <a:bodyPr wrap="square" rtlCol="0">
            <a:spAutoFit/>
          </a:bodyPr>
          <a:lstStyle/>
          <a:p>
            <a:r>
              <a:rPr kumimoji="1" lang="en-US" altLang="ja-JP" sz="1200" b="1" dirty="0">
                <a:latin typeface="Times New Roman" panose="02020603050405020304" pitchFamily="18" charset="0"/>
                <a:cs typeface="Times New Roman" panose="02020603050405020304" pitchFamily="18" charset="0"/>
              </a:rPr>
              <a:t>Supplementary Fig. 1. </a:t>
            </a:r>
            <a:r>
              <a:rPr kumimoji="1" lang="en-US" altLang="ja-JP" sz="1200" dirty="0">
                <a:latin typeface="Times New Roman" panose="02020603050405020304" pitchFamily="18" charset="0"/>
                <a:cs typeface="Times New Roman" panose="02020603050405020304" pitchFamily="18" charset="0"/>
              </a:rPr>
              <a:t>Coverage read depth of the contigs of (A) Mayo4, (B) Mayo8oya, and (C) Mayo18. The horizontal axis indicates the length of the contigs, and the vertical axis indicates the coverage depth of the mapped read. </a:t>
            </a:r>
            <a:endParaRPr kumimoji="1" lang="ja-JP" altLang="en-US" sz="1200" dirty="0">
              <a:latin typeface="Times New Roman" panose="02020603050405020304" pitchFamily="18" charset="0"/>
              <a:cs typeface="Times New Roman" panose="02020603050405020304" pitchFamily="18" charset="0"/>
            </a:endParaRPr>
          </a:p>
        </p:txBody>
      </p:sp>
      <p:pic>
        <p:nvPicPr>
          <p:cNvPr id="15" name="図 14">
            <a:extLst>
              <a:ext uri="{FF2B5EF4-FFF2-40B4-BE49-F238E27FC236}">
                <a16:creationId xmlns:a16="http://schemas.microsoft.com/office/drawing/2014/main" id="{0F1C2164-A572-F620-00F2-C2F5E4D54F09}"/>
              </a:ext>
            </a:extLst>
          </p:cNvPr>
          <p:cNvPicPr>
            <a:picLocks noChangeAspect="1"/>
          </p:cNvPicPr>
          <p:nvPr/>
        </p:nvPicPr>
        <p:blipFill>
          <a:blip r:embed="rId2"/>
          <a:stretch>
            <a:fillRect/>
          </a:stretch>
        </p:blipFill>
        <p:spPr>
          <a:xfrm>
            <a:off x="0" y="476655"/>
            <a:ext cx="6858000" cy="2307431"/>
          </a:xfrm>
          <a:prstGeom prst="rect">
            <a:avLst/>
          </a:prstGeom>
        </p:spPr>
      </p:pic>
      <p:pic>
        <p:nvPicPr>
          <p:cNvPr id="17" name="図 16">
            <a:extLst>
              <a:ext uri="{FF2B5EF4-FFF2-40B4-BE49-F238E27FC236}">
                <a16:creationId xmlns:a16="http://schemas.microsoft.com/office/drawing/2014/main" id="{14C7FCA1-75A6-D5F2-1EAE-9F427D4CB1E6}"/>
              </a:ext>
            </a:extLst>
          </p:cNvPr>
          <p:cNvPicPr>
            <a:picLocks noChangeAspect="1"/>
          </p:cNvPicPr>
          <p:nvPr/>
        </p:nvPicPr>
        <p:blipFill>
          <a:blip r:embed="rId3"/>
          <a:stretch>
            <a:fillRect/>
          </a:stretch>
        </p:blipFill>
        <p:spPr>
          <a:xfrm>
            <a:off x="0" y="3323753"/>
            <a:ext cx="6858000" cy="2328596"/>
          </a:xfrm>
          <a:prstGeom prst="rect">
            <a:avLst/>
          </a:prstGeom>
        </p:spPr>
      </p:pic>
      <p:pic>
        <p:nvPicPr>
          <p:cNvPr id="19" name="図 18">
            <a:extLst>
              <a:ext uri="{FF2B5EF4-FFF2-40B4-BE49-F238E27FC236}">
                <a16:creationId xmlns:a16="http://schemas.microsoft.com/office/drawing/2014/main" id="{FAAC764B-8419-660D-B22C-05665A238EF8}"/>
              </a:ext>
            </a:extLst>
          </p:cNvPr>
          <p:cNvPicPr>
            <a:picLocks noChangeAspect="1"/>
          </p:cNvPicPr>
          <p:nvPr/>
        </p:nvPicPr>
        <p:blipFill>
          <a:blip r:embed="rId4"/>
          <a:stretch>
            <a:fillRect/>
          </a:stretch>
        </p:blipFill>
        <p:spPr>
          <a:xfrm>
            <a:off x="0" y="6187283"/>
            <a:ext cx="6858000" cy="2304912"/>
          </a:xfrm>
          <a:prstGeom prst="rect">
            <a:avLst/>
          </a:prstGeom>
        </p:spPr>
      </p:pic>
      <p:sp>
        <p:nvSpPr>
          <p:cNvPr id="20" name="テキスト ボックス 19">
            <a:extLst>
              <a:ext uri="{FF2B5EF4-FFF2-40B4-BE49-F238E27FC236}">
                <a16:creationId xmlns:a16="http://schemas.microsoft.com/office/drawing/2014/main" id="{4ED3C237-F30C-956A-02DB-9497CAA5C685}"/>
              </a:ext>
            </a:extLst>
          </p:cNvPr>
          <p:cNvSpPr txBox="1"/>
          <p:nvPr/>
        </p:nvSpPr>
        <p:spPr>
          <a:xfrm>
            <a:off x="2227370" y="9468276"/>
            <a:ext cx="2510163" cy="276999"/>
          </a:xfrm>
          <a:prstGeom prst="rect">
            <a:avLst/>
          </a:prstGeom>
          <a:noFill/>
        </p:spPr>
        <p:txBody>
          <a:bodyPr wrap="square" rtlCol="0">
            <a:spAutoFit/>
          </a:bodyPr>
          <a:lstStyle/>
          <a:p>
            <a:r>
              <a:rPr kumimoji="1" lang="en-US" altLang="ja-JP" sz="1200" dirty="0">
                <a:latin typeface="Arial" panose="020B0604020202020204" pitchFamily="34" charset="0"/>
                <a:cs typeface="Arial" panose="020B0604020202020204" pitchFamily="34" charset="0"/>
              </a:rPr>
              <a:t>Supplementary Fig. 1. Oba et al. </a:t>
            </a:r>
            <a:endParaRPr kumimoji="1" lang="ja-JP" alt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369923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69</Words>
  <Application>Microsoft Office PowerPoint</Application>
  <PresentationFormat>A4 210 x 297 mm</PresentationFormat>
  <Paragraphs>5</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Aptos</vt:lpstr>
      <vt:lpstr>Aptos Display</vt:lpstr>
      <vt:lpstr>Arial</vt:lpstr>
      <vt:lpstr>Times New Roman</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長井 誠</dc:creator>
  <cp:lastModifiedBy>長井 誠</cp:lastModifiedBy>
  <cp:revision>3</cp:revision>
  <dcterms:created xsi:type="dcterms:W3CDTF">2024-05-25T07:34:48Z</dcterms:created>
  <dcterms:modified xsi:type="dcterms:W3CDTF">2024-05-25T23:12:11Z</dcterms:modified>
</cp:coreProperties>
</file>