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61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033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23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4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338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10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22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6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28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0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72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C5B408-1A5F-4EA9-94E5-FCE9333459C0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C9DBCD-87F9-4EAC-B474-17BC5C3DB6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02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A9B65CA-7779-5471-995F-B77B616A6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900" y="147600"/>
            <a:ext cx="807102" cy="295937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4E59F6A-831B-7CE6-8193-76E96ED28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10" y="117139"/>
            <a:ext cx="832463" cy="298983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CEF0F09-C989-A5AC-9EC4-479854C69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78" y="4115615"/>
            <a:ext cx="778695" cy="297214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07F2A0B-1F50-214E-EB4D-880551D07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4963" y="4389470"/>
            <a:ext cx="1028049" cy="251505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BA3EB5D6-7692-19F6-9C65-05ACFF2359D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3952" y="417313"/>
            <a:ext cx="1186401" cy="1130587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BE819404-1D2B-4443-C5A8-AF3680DEA64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367" y="431268"/>
            <a:ext cx="1187614" cy="1130587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92D87F20-68B4-27EE-10AE-04CF9269CE2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6767" y="4380244"/>
            <a:ext cx="1253163" cy="1062924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D900696-9DAC-FCB6-FBB4-AD8D28421C3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2EFE9"/>
              </a:clrFrom>
              <a:clrTo>
                <a:srgbClr val="F2EFE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142" y="4340065"/>
            <a:ext cx="1179137" cy="1007216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DF9F6A1F-37CF-B233-927A-37C21A9070A1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719" y="4380244"/>
            <a:ext cx="1357424" cy="1123048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58F313A2-D01D-8A25-EBE5-3C0C497837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32551" y="273419"/>
            <a:ext cx="838776" cy="2959375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B3AE1EF9-BF0D-C1A5-90E4-38426EEDE9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38076" y="4115615"/>
            <a:ext cx="891228" cy="3199040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CA30852-3265-0ADA-EAFD-05FB26627F90}"/>
              </a:ext>
            </a:extLst>
          </p:cNvPr>
          <p:cNvSpPr txBox="1"/>
          <p:nvPr/>
        </p:nvSpPr>
        <p:spPr>
          <a:xfrm>
            <a:off x="80808" y="3341922"/>
            <a:ext cx="20083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LC790729 </a:t>
            </a:r>
          </a:p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 ParV/Mayo3/2022/JPN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00120E1-3BA6-814D-5DFE-FFAB9FFA4189}"/>
              </a:ext>
            </a:extLst>
          </p:cNvPr>
          <p:cNvSpPr txBox="1"/>
          <p:nvPr/>
        </p:nvSpPr>
        <p:spPr>
          <a:xfrm>
            <a:off x="2370353" y="3409363"/>
            <a:ext cx="19151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LC650808 </a:t>
            </a:r>
          </a:p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 ParV/Den1/2021/JPN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D3C4E81-BCB7-5D39-BFDB-18332B6F8D22}"/>
              </a:ext>
            </a:extLst>
          </p:cNvPr>
          <p:cNvSpPr txBox="1"/>
          <p:nvPr/>
        </p:nvSpPr>
        <p:spPr>
          <a:xfrm>
            <a:off x="4672572" y="3447682"/>
            <a:ext cx="2068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LC740524 </a:t>
            </a:r>
          </a:p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 ParV/CEP128/2022/JPN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58AA155-964E-4F03-C6A2-5BB48286F7EB}"/>
              </a:ext>
            </a:extLst>
          </p:cNvPr>
          <p:cNvSpPr txBox="1"/>
          <p:nvPr/>
        </p:nvSpPr>
        <p:spPr>
          <a:xfrm>
            <a:off x="34314" y="7564460"/>
            <a:ext cx="230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NC_003976 ParV-B/LV-1/bank voles/87-012/SWE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2E69BC6-053A-4DDB-9317-609650C6DFE5}"/>
              </a:ext>
            </a:extLst>
          </p:cNvPr>
          <p:cNvSpPr txBox="1"/>
          <p:nvPr/>
        </p:nvSpPr>
        <p:spPr>
          <a:xfrm>
            <a:off x="2574474" y="7559243"/>
            <a:ext cx="2137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EU854568 ParV-B/LV-4/64-7855/USA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99F6A96-1AFB-A0C8-A958-2020BA625DDA}"/>
              </a:ext>
            </a:extLst>
          </p:cNvPr>
          <p:cNvSpPr txBox="1"/>
          <p:nvPr/>
        </p:nvSpPr>
        <p:spPr>
          <a:xfrm>
            <a:off x="5081244" y="7555549"/>
            <a:ext cx="19297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KY645497 ParV-E/Falcon/2014/HUN </a:t>
            </a:r>
            <a:endParaRPr lang="ja-JP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AF339365-C28F-0383-D4E1-1F85694A1A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30086" y="1849496"/>
            <a:ext cx="331777" cy="970239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1C0C4176-D54D-B49B-5796-C1D73B1E417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5239" y="1800167"/>
            <a:ext cx="360429" cy="1025613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FD5BE7F0-FE16-5D71-2F7C-BFB783F1265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43964" y="1905978"/>
            <a:ext cx="359067" cy="1054378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60C32BEA-A8D8-B41A-63CA-CF036C02FFF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30086" y="6032215"/>
            <a:ext cx="308243" cy="86308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C073B5F6-4515-D232-3F02-70E910CE7D1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32714" y="6032215"/>
            <a:ext cx="280920" cy="815383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A38B2B47-E751-CBE8-B63A-93B413E591D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200670" y="5730569"/>
            <a:ext cx="256375" cy="934614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CBF9FF8-F713-B829-BD61-AA8434DC81BA}"/>
              </a:ext>
            </a:extLst>
          </p:cNvPr>
          <p:cNvSpPr txBox="1"/>
          <p:nvPr/>
        </p:nvSpPr>
        <p:spPr>
          <a:xfrm>
            <a:off x="400346" y="6933696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I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E260BD57-34C7-F2DD-2E30-3BEE072477B4}"/>
              </a:ext>
            </a:extLst>
          </p:cNvPr>
          <p:cNvSpPr txBox="1"/>
          <p:nvPr/>
        </p:nvSpPr>
        <p:spPr>
          <a:xfrm>
            <a:off x="1476212" y="6966829"/>
            <a:ext cx="499424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75F0E44-F21D-E948-B153-B8C2EE1916A7}"/>
              </a:ext>
            </a:extLst>
          </p:cNvPr>
          <p:cNvSpPr txBox="1"/>
          <p:nvPr/>
        </p:nvSpPr>
        <p:spPr>
          <a:xfrm>
            <a:off x="918950" y="4843673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J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B403057-0A8D-D51A-1DED-160F1E4D556E}"/>
              </a:ext>
            </a:extLst>
          </p:cNvPr>
          <p:cNvSpPr txBox="1"/>
          <p:nvPr/>
        </p:nvSpPr>
        <p:spPr>
          <a:xfrm>
            <a:off x="1798438" y="5387450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K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3E42B3C-4BD7-BB55-EDC6-21BFD3196432}"/>
              </a:ext>
            </a:extLst>
          </p:cNvPr>
          <p:cNvSpPr/>
          <p:nvPr/>
        </p:nvSpPr>
        <p:spPr>
          <a:xfrm>
            <a:off x="1390650" y="5943600"/>
            <a:ext cx="584986" cy="127586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4843D27-FCFD-EE98-9D18-670C61C0852E}"/>
              </a:ext>
            </a:extLst>
          </p:cNvPr>
          <p:cNvSpPr txBox="1"/>
          <p:nvPr/>
        </p:nvSpPr>
        <p:spPr>
          <a:xfrm>
            <a:off x="2668011" y="7092217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I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1CC39AA-149A-54B7-55CF-01D750909FA6}"/>
              </a:ext>
            </a:extLst>
          </p:cNvPr>
          <p:cNvSpPr txBox="1"/>
          <p:nvPr/>
        </p:nvSpPr>
        <p:spPr>
          <a:xfrm>
            <a:off x="3869795" y="6901161"/>
            <a:ext cx="499424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9A7DCFF9-3F6E-79CA-75FC-1FEC5C1C602A}"/>
              </a:ext>
            </a:extLst>
          </p:cNvPr>
          <p:cNvSpPr txBox="1"/>
          <p:nvPr/>
        </p:nvSpPr>
        <p:spPr>
          <a:xfrm>
            <a:off x="3167421" y="4908422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J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038C98D0-625D-AFBE-01F5-08375B34B0F5}"/>
              </a:ext>
            </a:extLst>
          </p:cNvPr>
          <p:cNvSpPr/>
          <p:nvPr/>
        </p:nvSpPr>
        <p:spPr>
          <a:xfrm>
            <a:off x="3784233" y="5877932"/>
            <a:ext cx="584986" cy="127586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71B1E81-EC64-DACE-3394-EFAF78ED276D}"/>
              </a:ext>
            </a:extLst>
          </p:cNvPr>
          <p:cNvSpPr txBox="1"/>
          <p:nvPr/>
        </p:nvSpPr>
        <p:spPr>
          <a:xfrm>
            <a:off x="4150265" y="5402822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K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B6E9DD2-6CB8-8CFB-ECCB-3F34F36A08AC}"/>
              </a:ext>
            </a:extLst>
          </p:cNvPr>
          <p:cNvSpPr txBox="1"/>
          <p:nvPr/>
        </p:nvSpPr>
        <p:spPr>
          <a:xfrm>
            <a:off x="4921714" y="6856239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I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8D26974-8501-9B35-8262-E0022A86E985}"/>
              </a:ext>
            </a:extLst>
          </p:cNvPr>
          <p:cNvSpPr txBox="1"/>
          <p:nvPr/>
        </p:nvSpPr>
        <p:spPr>
          <a:xfrm>
            <a:off x="6123498" y="6665183"/>
            <a:ext cx="499424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F582FEF-B463-BB6C-D939-AC1125060D0E}"/>
              </a:ext>
            </a:extLst>
          </p:cNvPr>
          <p:cNvSpPr txBox="1"/>
          <p:nvPr/>
        </p:nvSpPr>
        <p:spPr>
          <a:xfrm>
            <a:off x="5344803" y="4781767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J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AEAE451B-CE82-13EA-AFF2-36B5C9E136F8}"/>
              </a:ext>
            </a:extLst>
          </p:cNvPr>
          <p:cNvSpPr/>
          <p:nvPr/>
        </p:nvSpPr>
        <p:spPr>
          <a:xfrm>
            <a:off x="6037936" y="5641954"/>
            <a:ext cx="584986" cy="127586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B9FBE1-86F3-3D75-E966-3134279E21B9}"/>
              </a:ext>
            </a:extLst>
          </p:cNvPr>
          <p:cNvSpPr txBox="1"/>
          <p:nvPr/>
        </p:nvSpPr>
        <p:spPr>
          <a:xfrm>
            <a:off x="6009395" y="5162926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K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C411585-4745-1A0B-0E54-7691FD730789}"/>
              </a:ext>
            </a:extLst>
          </p:cNvPr>
          <p:cNvSpPr txBox="1"/>
          <p:nvPr/>
        </p:nvSpPr>
        <p:spPr>
          <a:xfrm>
            <a:off x="378798" y="2870010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I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5448DB3-6733-9830-ABB7-93FFB2C8E54F}"/>
              </a:ext>
            </a:extLst>
          </p:cNvPr>
          <p:cNvSpPr txBox="1"/>
          <p:nvPr/>
        </p:nvSpPr>
        <p:spPr>
          <a:xfrm>
            <a:off x="1510636" y="2824289"/>
            <a:ext cx="499424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4B6CC4E-5EB0-7A5F-0A24-97BB1081C481}"/>
              </a:ext>
            </a:extLst>
          </p:cNvPr>
          <p:cNvSpPr txBox="1"/>
          <p:nvPr/>
        </p:nvSpPr>
        <p:spPr>
          <a:xfrm>
            <a:off x="835222" y="938501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J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F5EE435-7534-1F64-B8E2-7FC6F2FF61F6}"/>
              </a:ext>
            </a:extLst>
          </p:cNvPr>
          <p:cNvSpPr/>
          <p:nvPr/>
        </p:nvSpPr>
        <p:spPr>
          <a:xfrm>
            <a:off x="1403481" y="1736766"/>
            <a:ext cx="584986" cy="134157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BCAF4ED-5207-CDBD-D838-264323A142DE}"/>
              </a:ext>
            </a:extLst>
          </p:cNvPr>
          <p:cNvSpPr txBox="1"/>
          <p:nvPr/>
        </p:nvSpPr>
        <p:spPr>
          <a:xfrm>
            <a:off x="1898765" y="1313380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K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D054026-8BA5-A7EF-1655-FDA7547B2982}"/>
              </a:ext>
            </a:extLst>
          </p:cNvPr>
          <p:cNvSpPr txBox="1"/>
          <p:nvPr/>
        </p:nvSpPr>
        <p:spPr>
          <a:xfrm>
            <a:off x="2791475" y="2958732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I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78F3FB9-0E56-F350-0941-810AA9CB499A}"/>
              </a:ext>
            </a:extLst>
          </p:cNvPr>
          <p:cNvSpPr txBox="1"/>
          <p:nvPr/>
        </p:nvSpPr>
        <p:spPr>
          <a:xfrm>
            <a:off x="3786063" y="2996959"/>
            <a:ext cx="499424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1700FEC-5002-2863-FAFF-62AC7C485AA3}"/>
              </a:ext>
            </a:extLst>
          </p:cNvPr>
          <p:cNvSpPr txBox="1"/>
          <p:nvPr/>
        </p:nvSpPr>
        <p:spPr>
          <a:xfrm>
            <a:off x="3083689" y="1004220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J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5B00300-560B-FAA4-F5C6-A6A5EEDDC54A}"/>
              </a:ext>
            </a:extLst>
          </p:cNvPr>
          <p:cNvSpPr/>
          <p:nvPr/>
        </p:nvSpPr>
        <p:spPr>
          <a:xfrm>
            <a:off x="3700501" y="1695500"/>
            <a:ext cx="584986" cy="15540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098EBCF-A239-D29C-B907-976E961E4ADE}"/>
              </a:ext>
            </a:extLst>
          </p:cNvPr>
          <p:cNvSpPr txBox="1"/>
          <p:nvPr/>
        </p:nvSpPr>
        <p:spPr>
          <a:xfrm>
            <a:off x="4091695" y="1244869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K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B2E84A4-81CE-96D6-196A-8FFFFA6135A2}"/>
              </a:ext>
            </a:extLst>
          </p:cNvPr>
          <p:cNvSpPr txBox="1"/>
          <p:nvPr/>
        </p:nvSpPr>
        <p:spPr>
          <a:xfrm>
            <a:off x="4853768" y="2521013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I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EAB6756-2555-32FA-D86D-9279CAD176B7}"/>
              </a:ext>
            </a:extLst>
          </p:cNvPr>
          <p:cNvSpPr txBox="1"/>
          <p:nvPr/>
        </p:nvSpPr>
        <p:spPr>
          <a:xfrm>
            <a:off x="5933022" y="2970795"/>
            <a:ext cx="499424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53D24D63-3F34-32EE-6216-17FDCEF549AB}"/>
              </a:ext>
            </a:extLst>
          </p:cNvPr>
          <p:cNvSpPr txBox="1"/>
          <p:nvPr/>
        </p:nvSpPr>
        <p:spPr>
          <a:xfrm>
            <a:off x="5235881" y="970693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J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FF1915E2-DA88-8FD3-3C1C-D9DD04D13ED2}"/>
              </a:ext>
            </a:extLst>
          </p:cNvPr>
          <p:cNvSpPr/>
          <p:nvPr/>
        </p:nvSpPr>
        <p:spPr>
          <a:xfrm>
            <a:off x="5850442" y="1783165"/>
            <a:ext cx="584986" cy="146643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E065A03-6188-5A2C-5FB4-48B01BE00CE2}"/>
              </a:ext>
            </a:extLst>
          </p:cNvPr>
          <p:cNvSpPr txBox="1"/>
          <p:nvPr/>
        </p:nvSpPr>
        <p:spPr>
          <a:xfrm>
            <a:off x="6046081" y="1359341"/>
            <a:ext cx="778695" cy="25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Domain K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FB4ECF31-B93E-6148-0B5B-8CCF91E24647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5730" y="493202"/>
            <a:ext cx="1232501" cy="1137578"/>
          </a:xfrm>
          <a:prstGeom prst="rect">
            <a:avLst/>
          </a:prstGeom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4929EA2-9D75-FA17-A6FF-FD6DE827508F}"/>
              </a:ext>
            </a:extLst>
          </p:cNvPr>
          <p:cNvSpPr txBox="1"/>
          <p:nvPr/>
        </p:nvSpPr>
        <p:spPr>
          <a:xfrm>
            <a:off x="27963" y="8257904"/>
            <a:ext cx="676012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</a:t>
            </a:r>
            <a:r>
              <a:rPr lang="en-US" altLang="ja-JP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Oba et al. Secondary structure prediction of the internal ribosomal entry site (IRES) domain I, J, and K within the 5′ UTR and putative cis-replication element (cre) (indicated in an open box) of Bo ParV/Mayo3/2022/JPN, Bo ParV/Den1/2021/JPN, Bo ParV/CEP128/2022/JPN, ParV-B/LV-1/bank, ParV-B/LV-1/bank voles/87-012/SWE, B/LV-4/64-7855/USA, and ParV-E/Falcon/2014/HUN. Secondary structure analysis was performed using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RNAfold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altLang="ja-JP" sz="1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].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068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504</TotalTime>
  <Words>202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長井 誠</dc:creator>
  <cp:lastModifiedBy>長井 誠</cp:lastModifiedBy>
  <cp:revision>6</cp:revision>
  <dcterms:created xsi:type="dcterms:W3CDTF">2024-05-24T22:15:06Z</dcterms:created>
  <dcterms:modified xsi:type="dcterms:W3CDTF">2024-07-04T12:03:34Z</dcterms:modified>
</cp:coreProperties>
</file>