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8" r:id="rId6"/>
    <p:sldId id="267" r:id="rId7"/>
    <p:sldId id="269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4"/>
    <p:restoredTop sz="94660"/>
  </p:normalViewPr>
  <p:slideViewPr>
    <p:cSldViewPr>
      <p:cViewPr varScale="1">
        <p:scale>
          <a:sx n="64" d="100"/>
          <a:sy n="64" d="100"/>
        </p:scale>
        <p:origin x="161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9/12/2024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562600" y="3886200"/>
            <a:ext cx="2057400" cy="16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24276" y="3886200"/>
            <a:ext cx="2052323" cy="16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Head shot of author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required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1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200" dirty="0"/>
              <a:t>Evaluation of the effect of reducing administered activity on assessment of function in cardiac gated SPECT</a:t>
            </a:r>
            <a:endParaRPr lang="en-US" altLang="en-US" sz="2200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1219200" y="2514600"/>
            <a:ext cx="64008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800" b="1" dirty="0"/>
              <a:t>Albert Juan Ramon</a:t>
            </a:r>
            <a:r>
              <a:rPr lang="en-US" sz="800" dirty="0"/>
              <a:t>: Illinois Institute of Technology, Medical Imaging Research Center, Chicago, IL </a:t>
            </a:r>
          </a:p>
          <a:p>
            <a:r>
              <a:rPr lang="en-US" sz="800" dirty="0" err="1"/>
              <a:t>Yongyi</a:t>
            </a:r>
            <a:r>
              <a:rPr lang="en-US" sz="800" dirty="0"/>
              <a:t> Yang, PhD: Illinois Institute of Technology, Medical Imaging Research Center, Chicago, IL </a:t>
            </a:r>
          </a:p>
          <a:p>
            <a:r>
              <a:rPr lang="en-US" sz="800" dirty="0"/>
              <a:t>P. </a:t>
            </a:r>
            <a:r>
              <a:rPr lang="en-US" sz="800" dirty="0" err="1"/>
              <a:t>Hendrik</a:t>
            </a:r>
            <a:r>
              <a:rPr lang="en-US" sz="800" dirty="0"/>
              <a:t> Pretorius, PhD: University of Massachusetts Medical School, Dept. of Radiology, Worcester, MA </a:t>
            </a:r>
          </a:p>
          <a:p>
            <a:r>
              <a:rPr lang="en-US" sz="800" dirty="0" err="1"/>
              <a:t>Piotr</a:t>
            </a:r>
            <a:r>
              <a:rPr lang="en-US" sz="800" dirty="0"/>
              <a:t> J. </a:t>
            </a:r>
            <a:r>
              <a:rPr lang="en-US" sz="800" dirty="0" err="1"/>
              <a:t>Slomka</a:t>
            </a:r>
            <a:r>
              <a:rPr lang="en-US" sz="800" dirty="0"/>
              <a:t>, PhD: Dept. of Medicine, Cedars-Sinai Medical Center, Los Angeles, CA</a:t>
            </a:r>
          </a:p>
          <a:p>
            <a:r>
              <a:rPr lang="en-US" sz="800" dirty="0"/>
              <a:t>Karen L. Johnson: University of Massachusetts Medical School, Dept. of Radiology, Worcester, MA</a:t>
            </a:r>
          </a:p>
          <a:p>
            <a:r>
              <a:rPr lang="en-US" sz="800" dirty="0"/>
              <a:t>Michael A King, PhD: University of Massachusetts Medical School, Dept. of Radiology, Worcester, MA</a:t>
            </a:r>
          </a:p>
          <a:p>
            <a:r>
              <a:rPr lang="en-US" sz="800" dirty="0"/>
              <a:t>Miles N. </a:t>
            </a:r>
            <a:r>
              <a:rPr lang="en-US" sz="800" dirty="0" err="1"/>
              <a:t>Wernick</a:t>
            </a:r>
            <a:r>
              <a:rPr lang="en-US" sz="800" dirty="0"/>
              <a:t>, PhD: Illinois Institute of Technology, Medical Imaging Research Center, Chicago, IL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MIRC-LOGO-Side-by-side-v2.1_2000x285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962400"/>
            <a:ext cx="1905001" cy="271463"/>
          </a:xfrm>
          <a:prstGeom prst="rect">
            <a:avLst/>
          </a:prstGeom>
        </p:spPr>
      </p:pic>
      <p:pic>
        <p:nvPicPr>
          <p:cNvPr id="6" name="Imagen 5" descr="IIT_Logo_stack_186_blk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336266"/>
            <a:ext cx="1752600" cy="388134"/>
          </a:xfrm>
          <a:prstGeom prst="rect">
            <a:avLst/>
          </a:prstGeom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76179"/>
            <a:ext cx="492716" cy="534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4BF606-A6D5-DF48-A882-B183E52E53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437" y="3924300"/>
            <a:ext cx="1524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We previously optimized several reconstruction strategies in SPECT myocardial perfusion imaging (MPI) with low dose for perfusion-defect detection. Here we investigate whether reducing the administered activity (uniformly across patients or personalizing dose levels) can also maintain the diagnostic accuracy in evaluating cardiac function.</a:t>
            </a: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Study type:</a:t>
            </a:r>
            <a:endParaRPr lang="en-US" altLang="en-US" sz="2400" dirty="0"/>
          </a:p>
          <a:p>
            <a:pPr marL="400050" lvl="1" indent="0">
              <a:buNone/>
            </a:pPr>
            <a:r>
              <a:rPr lang="en-US" altLang="en-US" sz="1600" dirty="0"/>
              <a:t>Comprehensive</a:t>
            </a:r>
            <a:r>
              <a:rPr lang="en-US" altLang="en-US" sz="1800" dirty="0"/>
              <a:t> study</a:t>
            </a:r>
          </a:p>
          <a:p>
            <a:pPr marL="0" indent="0">
              <a:buNone/>
            </a:pPr>
            <a:r>
              <a:rPr lang="en-US" altLang="en-US" sz="2800" dirty="0"/>
              <a:t>Study subjects: </a:t>
            </a:r>
          </a:p>
          <a:p>
            <a:pPr marL="400050" lvl="1" indent="0">
              <a:buNone/>
            </a:pPr>
            <a:r>
              <a:rPr lang="en-US" altLang="en-US" sz="1600" dirty="0"/>
              <a:t>163 subjects acquired by a Philips BrightView SPECT/CT system. 96 read as having normal wall motion/thickening by expert nuclear cardiology/medicine physicians; 67 patients read as having various degrees of motion and thickening abnormalities.</a:t>
            </a:r>
          </a:p>
          <a:p>
            <a:pPr marL="0" indent="0">
              <a:buNone/>
            </a:pPr>
            <a:r>
              <a:rPr lang="en-US" altLang="en-US" sz="2800" dirty="0"/>
              <a:t>Study endpoints:</a:t>
            </a:r>
          </a:p>
          <a:p>
            <a:pPr marL="400050" lvl="1" indent="0">
              <a:buNone/>
            </a:pPr>
            <a:r>
              <a:rPr lang="en-US" sz="1600" dirty="0"/>
              <a:t>Evaluated the agreement of motion/thickening and ejection fraction (EF) measures at various reduced dose levels (uniform across patients or personalized dose) with full dose. Quantified the detectability of abnormal motion via a receiver-operating characteristics (ROC) study.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805914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8F76A8-D15B-914E-A273-6A26B534DD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742124"/>
              </p:ext>
            </p:extLst>
          </p:nvPr>
        </p:nvGraphicFramePr>
        <p:xfrm>
          <a:off x="691988" y="1600200"/>
          <a:ext cx="7836222" cy="3520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7050">
                  <a:extLst>
                    <a:ext uri="{9D8B030D-6E8A-4147-A177-3AD203B41FA5}">
                      <a16:colId xmlns:a16="http://schemas.microsoft.com/office/drawing/2014/main" val="2930695821"/>
                    </a:ext>
                  </a:extLst>
                </a:gridCol>
                <a:gridCol w="688362">
                  <a:extLst>
                    <a:ext uri="{9D8B030D-6E8A-4147-A177-3AD203B41FA5}">
                      <a16:colId xmlns:a16="http://schemas.microsoft.com/office/drawing/2014/main" val="2932145199"/>
                    </a:ext>
                  </a:extLst>
                </a:gridCol>
                <a:gridCol w="1294162">
                  <a:extLst>
                    <a:ext uri="{9D8B030D-6E8A-4147-A177-3AD203B41FA5}">
                      <a16:colId xmlns:a16="http://schemas.microsoft.com/office/drawing/2014/main" val="768121449"/>
                    </a:ext>
                  </a:extLst>
                </a:gridCol>
                <a:gridCol w="1294162">
                  <a:extLst>
                    <a:ext uri="{9D8B030D-6E8A-4147-A177-3AD203B41FA5}">
                      <a16:colId xmlns:a16="http://schemas.microsoft.com/office/drawing/2014/main" val="3584479783"/>
                    </a:ext>
                  </a:extLst>
                </a:gridCol>
                <a:gridCol w="1294162">
                  <a:extLst>
                    <a:ext uri="{9D8B030D-6E8A-4147-A177-3AD203B41FA5}">
                      <a16:colId xmlns:a16="http://schemas.microsoft.com/office/drawing/2014/main" val="3264292468"/>
                    </a:ext>
                  </a:extLst>
                </a:gridCol>
                <a:gridCol w="1294162">
                  <a:extLst>
                    <a:ext uri="{9D8B030D-6E8A-4147-A177-3AD203B41FA5}">
                      <a16:colId xmlns:a16="http://schemas.microsoft.com/office/drawing/2014/main" val="2043690099"/>
                    </a:ext>
                  </a:extLst>
                </a:gridCol>
                <a:gridCol w="1294162">
                  <a:extLst>
                    <a:ext uri="{9D8B030D-6E8A-4147-A177-3AD203B41FA5}">
                      <a16:colId xmlns:a16="http://schemas.microsoft.com/office/drawing/2014/main" val="3232229481"/>
                    </a:ext>
                  </a:extLst>
                </a:gridCol>
              </a:tblGrid>
              <a:tr h="502920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100% dose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50% dose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25% dose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12.5% dose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Personalized dose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7413077"/>
                  </a:ext>
                </a:extLst>
              </a:tr>
              <a:tr h="502920">
                <a:tc row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FBP</a:t>
                      </a:r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SMS</a:t>
                      </a:r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300"/>
                        </a:spcBef>
                      </a:pPr>
                      <a:r>
                        <a:rPr lang="en-US" sz="1100" dirty="0">
                          <a:effectLst/>
                        </a:rPr>
                        <a:t>5.42 ± 8.63</a:t>
                      </a:r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5.55 ± 8.59</a:t>
                      </a:r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5.81 ± 8.48</a:t>
                      </a:r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7.66 ± 9.27*</a:t>
                      </a:r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300"/>
                        </a:spcBef>
                      </a:pPr>
                      <a:r>
                        <a:rPr lang="en-US" sz="1100">
                          <a:effectLst/>
                        </a:rPr>
                        <a:t>5.44 ± 8.56</a:t>
                      </a:r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0092729"/>
                  </a:ext>
                </a:extLst>
              </a:tr>
              <a:tr h="502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3.50 ± 6.16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3.68 ± 6.19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4.26 ± 6.54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5.69 ± 7.16*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3.51 ± 6.13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5030809"/>
                  </a:ext>
                </a:extLst>
              </a:tr>
              <a:tr h="502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51.22 ± 12.26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51.35 ± 12.27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51.54 ± 12.24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50.32 ± 12.39*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51.30 ± 12.30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5453361"/>
                  </a:ext>
                </a:extLst>
              </a:tr>
              <a:tr h="502920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OSEM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SMS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5.89 ± 9.39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6.15 ± 9.59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6.51 ± 9.69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7.93 ± 10.59*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5.92 ± 9.44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81077576"/>
                  </a:ext>
                </a:extLst>
              </a:tr>
              <a:tr h="502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STS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3.92 ± 6.24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4.37 ± 6.57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4.79 ± 6.66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6.04 ± 7.64*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4.12 ± 6.48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5515845"/>
                  </a:ext>
                </a:extLst>
              </a:tr>
              <a:tr h="502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EF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49.31 ± 11.88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49.39 ± 11.97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49.95 ± 12.10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50.31 ± 13.68*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49.35 ± 11.95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1015851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32D8600-06FA-5642-827C-D49AEE645281}"/>
              </a:ext>
            </a:extLst>
          </p:cNvPr>
          <p:cNvSpPr/>
          <p:nvPr/>
        </p:nvSpPr>
        <p:spPr>
          <a:xfrm>
            <a:off x="609600" y="5120640"/>
            <a:ext cx="807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</a:rPr>
              <a:t>The mean and standard deviation values of global motion scores (SMS), global thickening scores (STS), and ejection fraction (EF) obtained with FBP and OS-EM reconstruction. The asterisk (*) signifies a statistically significant difference from full dose at level &lt; 0.001 (paired </a:t>
            </a:r>
            <a:r>
              <a:rPr lang="en-US" sz="1400" i="1" dirty="0">
                <a:latin typeface="Arial" panose="020B0604020202020204" pitchFamily="34" charset="0"/>
                <a:ea typeface="SimSun" panose="02010600030101010101" pitchFamily="2" charset="-122"/>
              </a:rPr>
              <a:t>t</a:t>
            </a: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</a:rPr>
              <a:t>-test).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A9792D-B200-9F49-8973-5BB7C855386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14400" y="1622324"/>
            <a:ext cx="7315199" cy="32544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7E66118-1545-A342-8D43-972117ECEEB0}"/>
              </a:ext>
            </a:extLst>
          </p:cNvPr>
          <p:cNvSpPr/>
          <p:nvPr/>
        </p:nvSpPr>
        <p:spPr>
          <a:xfrm>
            <a:off x="571500" y="4876800"/>
            <a:ext cx="82279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just">
              <a:spcBef>
                <a:spcPts val="1000"/>
              </a:spcBef>
              <a:spcAft>
                <a:spcPts val="0"/>
              </a:spcAft>
            </a:pP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</a:rPr>
              <a:t>ROC study results on abnormal motion detection based on the summed motion percentage score (SM%) (Left) and summed thickening percentage score (ST%) (Right). Results are shown for both FBP and OS-EM reconstruction at different dose levels (i.e., 100%, 50%, 25%, 12.5% dose, and personalized dose). </a:t>
            </a:r>
            <a:endParaRPr lang="en-US" sz="14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marR="0" indent="0" algn="just"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sz="1400" cap="small" dirty="0">
                <a:latin typeface="Arial" panose="020B0604020202020204" pitchFamily="34" charset="0"/>
                <a:ea typeface="SimSun" panose="02010600030101010101" pitchFamily="2" charset="-122"/>
              </a:rPr>
              <a:t> </a:t>
            </a:r>
            <a:endParaRPr lang="en-US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6879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1800" dirty="0"/>
              <a:t>1- </a:t>
            </a:r>
            <a:r>
              <a:rPr lang="en-US" sz="1800" dirty="0"/>
              <a:t>Similar reduced dose levels for perfusion-defect detection in SPECT-MPI were found to be also suitable for function assessment.</a:t>
            </a:r>
          </a:p>
          <a:p>
            <a:pPr marL="0" indent="0">
              <a:buNone/>
            </a:pPr>
            <a:endParaRPr lang="en-US" altLang="en-US" sz="1800" dirty="0"/>
          </a:p>
          <a:p>
            <a:pPr marL="0" indent="0">
              <a:buNone/>
            </a:pPr>
            <a:r>
              <a:rPr lang="en-US" altLang="en-US" sz="1800" dirty="0"/>
              <a:t>2- R</a:t>
            </a:r>
            <a:r>
              <a:rPr lang="en-US" sz="1800" dirty="0"/>
              <a:t>educing the dose down to 25% of full dose does not have a statistically significant impact on the regional or global motion/thickening measures.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3- At 12.5% of full dose</a:t>
            </a:r>
            <a:r>
              <a:rPr lang="en-US" sz="1800"/>
              <a:t>, LV </a:t>
            </a:r>
            <a:r>
              <a:rPr lang="en-US" sz="1800" dirty="0"/>
              <a:t>basal segments were found to be sources of difference in motion/thickening scores from the 100% dose.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4- The detection performance with personalized dose was equivalent to that with full dose. </a:t>
            </a:r>
            <a:endParaRPr lang="en-US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755</Words>
  <Application>Microsoft Office PowerPoint</Application>
  <PresentationFormat>On-screen Show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Evaluation of the effect of reducing administered activity on assessment of function in cardiac gated SPECT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King, Michael</cp:lastModifiedBy>
  <cp:revision>110</cp:revision>
  <dcterms:created xsi:type="dcterms:W3CDTF">2011-04-18T21:44:13Z</dcterms:created>
  <dcterms:modified xsi:type="dcterms:W3CDTF">2024-09-12T15:42:17Z</dcterms:modified>
</cp:coreProperties>
</file>