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6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27"/>
  </p:normalViewPr>
  <p:slideViewPr>
    <p:cSldViewPr snapToGrid="0" snapToObjects="1">
      <p:cViewPr varScale="1">
        <p:scale>
          <a:sx n="110" d="100"/>
          <a:sy n="110" d="100"/>
        </p:scale>
        <p:origin x="6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730DEEC-8242-8340-9C78-668B2D2928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8396EC2-1B13-6048-8916-EA8CE354C8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63D840-4C6C-944D-93A7-76068E47E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1138-7E68-6746-8EE4-9AD8682EED1E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74A5D56-8B1C-CD4F-B330-F073BB309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F479929-7676-304E-A4D7-3E8BA5A12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B1EF2-DEA4-6C40-A965-B6A04440DB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605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CA31A0-5BBC-9143-93FF-4F22BC0DD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A8C6BA1-8A86-1242-B518-13A85C3C68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B5A4C2D-621B-7E4B-AD68-2A38635B5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1138-7E68-6746-8EE4-9AD8682EED1E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7D8B45B-4CCC-ED45-9365-DF3F5740B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95E1E71-41EE-0D40-9650-F843D20EB2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B1EF2-DEA4-6C40-A965-B6A04440DB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0776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6D15D291-CCDF-2247-8840-90DE2000599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0B40594-D853-9641-B181-EFD64B0143F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E17176C-FA87-364E-8FB8-676D47E694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1138-7E68-6746-8EE4-9AD8682EED1E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E1CB9E-7C2A-4A4C-8BB3-7A67FF944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BDA4E9-86D5-2143-8BDF-3803C156D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B1EF2-DEA4-6C40-A965-B6A04440DB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325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8A1C8F3-6754-6C45-94CD-0EBA3ABCA3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CE1C273-730A-504A-8C76-AD869227E7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9FE1020-9D3A-5F47-B599-5B2E575D8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1138-7E68-6746-8EE4-9AD8682EED1E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B05C9D7-B597-6341-82EC-766CEB877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E792EE1-38F6-6E4E-8A6C-57029557A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B1EF2-DEA4-6C40-A965-B6A04440DB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74644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6FD9EF-75E4-354D-A037-0E33FB5BFB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0C5850E-DE05-5349-8315-AF6785E24C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EBF3708-FA8D-7F40-A0DF-8EA65AAB83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1138-7E68-6746-8EE4-9AD8682EED1E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72D0740-2F01-9643-A805-BF15FD495A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4C629D1-92A5-D140-910F-D1C699B57A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B1EF2-DEA4-6C40-A965-B6A04440DB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349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0F3F420-F56D-CF4D-95BA-3ECBD73C20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4D92922-6E95-C844-879F-FBAEB2B06E5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8067769-BE3E-BE48-BC18-459B9E9ED0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A6C024A-C20E-1F49-A1FF-8780FE8601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1138-7E68-6746-8EE4-9AD8682EED1E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4CC6AE2-8505-0C40-9BED-C3BD38002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E445709-7FB4-EE40-97E7-6673D3E68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B1EF2-DEA4-6C40-A965-B6A04440DB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391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CB39A9-2175-2C40-8F72-9E2667BEEF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3CCC2F3-DEF4-C048-9A3B-0F71C975FB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FE50117-B62B-B44E-8FD1-66330EF54E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368CEEA-709A-EA4A-B513-890AC60A88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9F3C203-B7D9-0744-AA33-D6FD22E3A8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CABA0A86-EB9C-9D4C-895A-066C47E52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1138-7E68-6746-8EE4-9AD8682EED1E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E33889B0-3394-BC4D-80C9-6735E295D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E5DDA2F-B8C5-B240-8801-A0D916827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B1EF2-DEA4-6C40-A965-B6A04440DB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2382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228E93D-B692-7946-8B84-4D4858F993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BD2A69C-873A-DD46-9D5C-0588C1BC69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1138-7E68-6746-8EE4-9AD8682EED1E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BEE4194-414B-D544-AD25-1BB8C5A01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E59C849-92E4-1F41-B795-26A73A163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B1EF2-DEA4-6C40-A965-B6A04440DB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7719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154000A-7AA9-C541-B3E2-6BA1536FB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1138-7E68-6746-8EE4-9AD8682EED1E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470FD58-99B4-714C-BE2D-BD3BB1423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396EC06-7502-1C4C-B315-F02EBC823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B1EF2-DEA4-6C40-A965-B6A04440DB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0733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29A0120-8795-8841-863E-A8FF0B33B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3A159FB-6947-3A44-94DD-B6F415A58D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21648DD-F148-E041-898F-8CA08CC8B6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900B02A-4087-3244-8B01-A189F551D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1138-7E68-6746-8EE4-9AD8682EED1E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B80BD63-BA43-5842-953B-D2951A019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AD97D01-592C-8C4E-8727-3BC2DE68D6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B1EF2-DEA4-6C40-A965-B6A04440DB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5480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83B1E1-5CA2-4A4D-A209-AAC5A15B4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66D27A5C-F21D-5140-8DFA-6E26EA555D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16C9F0F-B90D-2745-A62B-6669FEF685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2B0C5DE-63B5-8949-9024-454CEB056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B1138-7E68-6746-8EE4-9AD8682EED1E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BB3860F-AB69-BE4C-81C8-4DBE7E7A20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91ECEB66-21B9-2548-9B9C-81BE05A0C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6B1EF2-DEA4-6C40-A965-B6A04440DB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84791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D6750F3-4644-CC41-9D98-2E1118A387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2FB4724-C572-2A42-A027-B3D6A330FD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3DFB145-B4F7-2740-811B-723B36F66D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B1138-7E68-6746-8EE4-9AD8682EED1E}" type="datetimeFigureOut">
              <a:rPr lang="fr-FR" smtClean="0"/>
              <a:t>13/09/2024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2588345-DD34-E843-92AC-3E3549BA9A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0D5C8A-E4CC-704B-9804-956D602290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6B1EF2-DEA4-6C40-A965-B6A04440DB4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2403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BFDA43C2-72AE-2C4E-B4C4-B2319FFE03BF}"/>
              </a:ext>
            </a:extLst>
          </p:cNvPr>
          <p:cNvSpPr txBox="1"/>
          <p:nvPr/>
        </p:nvSpPr>
        <p:spPr>
          <a:xfrm>
            <a:off x="1249311" y="161595"/>
            <a:ext cx="969337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1" i="0" u="none" strike="noStrike" dirty="0">
                <a:effectLst/>
                <a:latin typeface="Times New Roman" panose="02020603050405020304" pitchFamily="18" charset="0"/>
              </a:rPr>
              <a:t>Supplementary Figure 1. 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Density plot of propensity score of included patients according to </a:t>
            </a:r>
            <a:r>
              <a:rPr lang="fr-FR" sz="1400" dirty="0">
                <a:latin typeface="Times New Roman" panose="02020603050405020304" pitchFamily="18" charset="0"/>
              </a:rPr>
              <a:t>COVID-19 </a:t>
            </a:r>
            <a:r>
              <a:rPr lang="fr-FR" sz="1400" dirty="0" err="1">
                <a:latin typeface="Times New Roman" panose="02020603050405020304" pitchFamily="18" charset="0"/>
              </a:rPr>
              <a:t>status</a:t>
            </a:r>
            <a:r>
              <a:rPr lang="fr-FR" sz="1400" dirty="0">
                <a:latin typeface="Times New Roman" panose="02020603050405020304" pitchFamily="18" charset="0"/>
              </a:rPr>
              <a:t> (The X-axis displays the value of the </a:t>
            </a:r>
            <a:r>
              <a:rPr lang="fr-FR" sz="1400" dirty="0" err="1">
                <a:latin typeface="Times New Roman" panose="02020603050405020304" pitchFamily="18" charset="0"/>
              </a:rPr>
              <a:t>propensity</a:t>
            </a:r>
            <a:r>
              <a:rPr lang="fr-FR" sz="1400" dirty="0">
                <a:latin typeface="Times New Roman" panose="02020603050405020304" pitchFamily="18" charset="0"/>
              </a:rPr>
              <a:t> score and the Y-axis displays the proportion of the </a:t>
            </a:r>
            <a:r>
              <a:rPr lang="fr-FR" sz="1400" dirty="0" err="1">
                <a:latin typeface="Times New Roman" panose="02020603050405020304" pitchFamily="18" charset="0"/>
              </a:rPr>
              <a:t>sample</a:t>
            </a:r>
            <a:r>
              <a:rPr lang="fr-FR" sz="1400" dirty="0">
                <a:latin typeface="Times New Roman" panose="02020603050405020304" pitchFamily="18" charset="0"/>
              </a:rPr>
              <a:t> at </a:t>
            </a:r>
            <a:r>
              <a:rPr lang="fr-FR" sz="1400" dirty="0" err="1">
                <a:latin typeface="Times New Roman" panose="02020603050405020304" pitchFamily="18" charset="0"/>
              </a:rPr>
              <a:t>that</a:t>
            </a:r>
            <a:r>
              <a:rPr lang="fr-FR" sz="1400" dirty="0">
                <a:latin typeface="Times New Roman" panose="02020603050405020304" pitchFamily="18" charset="0"/>
              </a:rPr>
              <a:t> </a:t>
            </a:r>
            <a:r>
              <a:rPr lang="fr-FR" sz="1400" dirty="0" err="1">
                <a:latin typeface="Times New Roman" panose="02020603050405020304" pitchFamily="18" charset="0"/>
              </a:rPr>
              <a:t>covariate</a:t>
            </a:r>
            <a:r>
              <a:rPr lang="fr-FR" sz="1400" dirty="0">
                <a:latin typeface="Times New Roman" panose="02020603050405020304" pitchFamily="18" charset="0"/>
              </a:rPr>
              <a:t>. The  </a:t>
            </a:r>
            <a:r>
              <a:rPr lang="fr-FR" sz="1400" dirty="0" err="1">
                <a:latin typeface="Times New Roman" panose="02020603050405020304" pitchFamily="18" charset="0"/>
              </a:rPr>
              <a:t>overlapping</a:t>
            </a:r>
            <a:r>
              <a:rPr lang="fr-FR" sz="1400" dirty="0">
                <a:latin typeface="Times New Roman" panose="02020603050405020304" pitchFamily="18" charset="0"/>
              </a:rPr>
              <a:t> area </a:t>
            </a:r>
            <a:r>
              <a:rPr lang="fr-FR" sz="1400" dirty="0" err="1">
                <a:latin typeface="Times New Roman" panose="02020603050405020304" pitchFamily="18" charset="0"/>
              </a:rPr>
              <a:t>represents</a:t>
            </a:r>
            <a:r>
              <a:rPr lang="fr-FR" sz="1400" dirty="0">
                <a:latin typeface="Times New Roman" panose="02020603050405020304" pitchFamily="18" charset="0"/>
              </a:rPr>
              <a:t> COVID-19 patients </a:t>
            </a:r>
            <a:r>
              <a:rPr lang="fr-FR" sz="1400" dirty="0" err="1">
                <a:latin typeface="Times New Roman" panose="02020603050405020304" pitchFamily="18" charset="0"/>
              </a:rPr>
              <a:t>with</a:t>
            </a:r>
            <a:r>
              <a:rPr lang="fr-FR" sz="1400" dirty="0">
                <a:latin typeface="Times New Roman" panose="02020603050405020304" pitchFamily="18" charset="0"/>
              </a:rPr>
              <a:t> </a:t>
            </a:r>
            <a:r>
              <a:rPr lang="fr-FR" sz="1400" dirty="0" err="1">
                <a:latin typeface="Times New Roman" panose="02020603050405020304" pitchFamily="18" charset="0"/>
              </a:rPr>
              <a:t>similar</a:t>
            </a:r>
            <a:r>
              <a:rPr lang="fr-FR" sz="1400" dirty="0">
                <a:latin typeface="Times New Roman" panose="02020603050405020304" pitchFamily="18" charset="0"/>
              </a:rPr>
              <a:t> </a:t>
            </a:r>
            <a:r>
              <a:rPr lang="fr-FR" sz="1400" dirty="0" err="1">
                <a:latin typeface="Times New Roman" panose="02020603050405020304" pitchFamily="18" charset="0"/>
              </a:rPr>
              <a:t>propensity</a:t>
            </a:r>
            <a:r>
              <a:rPr lang="fr-FR" sz="1400" dirty="0">
                <a:latin typeface="Times New Roman" panose="02020603050405020304" pitchFamily="18" charset="0"/>
              </a:rPr>
              <a:t> scores </a:t>
            </a:r>
            <a:r>
              <a:rPr lang="fr-FR" sz="1400" dirty="0" err="1">
                <a:latin typeface="Times New Roman" panose="02020603050405020304" pitchFamily="18" charset="0"/>
              </a:rPr>
              <a:t>available</a:t>
            </a:r>
            <a:r>
              <a:rPr lang="fr-FR" sz="1400" dirty="0">
                <a:latin typeface="Times New Roman" panose="02020603050405020304" pitchFamily="18" charset="0"/>
              </a:rPr>
              <a:t> for close matches, distance </a:t>
            </a:r>
            <a:r>
              <a:rPr lang="fr-FR" sz="1400" dirty="0" err="1">
                <a:latin typeface="Times New Roman" panose="02020603050405020304" pitchFamily="18" charset="0"/>
              </a:rPr>
              <a:t>refers</a:t>
            </a:r>
            <a:r>
              <a:rPr lang="fr-FR" sz="1400" dirty="0">
                <a:latin typeface="Times New Roman" panose="02020603050405020304" pitchFamily="18" charset="0"/>
              </a:rPr>
              <a:t> to the </a:t>
            </a:r>
            <a:r>
              <a:rPr lang="fr-FR" sz="1400" dirty="0" err="1">
                <a:latin typeface="Times New Roman" panose="02020603050405020304" pitchFamily="18" charset="0"/>
              </a:rPr>
              <a:t>difference</a:t>
            </a:r>
            <a:r>
              <a:rPr lang="fr-FR" sz="1400" dirty="0">
                <a:latin typeface="Times New Roman" panose="02020603050405020304" pitchFamily="18" charset="0"/>
              </a:rPr>
              <a:t> </a:t>
            </a:r>
            <a:r>
              <a:rPr lang="fr-FR" sz="1400" dirty="0" err="1">
                <a:latin typeface="Times New Roman" panose="02020603050405020304" pitchFamily="18" charset="0"/>
              </a:rPr>
              <a:t>between</a:t>
            </a:r>
            <a:r>
              <a:rPr lang="fr-FR" sz="1400" dirty="0">
                <a:latin typeface="Times New Roman" panose="02020603050405020304" pitchFamily="18" charset="0"/>
              </a:rPr>
              <a:t> </a:t>
            </a:r>
            <a:r>
              <a:rPr lang="fr-FR" sz="1400" dirty="0" err="1">
                <a:latin typeface="Times New Roman" panose="02020603050405020304" pitchFamily="18" charset="0"/>
              </a:rPr>
              <a:t>two</a:t>
            </a:r>
            <a:r>
              <a:rPr lang="fr-FR" sz="1400" dirty="0">
                <a:latin typeface="Times New Roman" panose="02020603050405020304" pitchFamily="18" charset="0"/>
              </a:rPr>
              <a:t> </a:t>
            </a:r>
            <a:r>
              <a:rPr lang="fr-FR" sz="1400" dirty="0" err="1">
                <a:latin typeface="Times New Roman" panose="02020603050405020304" pitchFamily="18" charset="0"/>
              </a:rPr>
              <a:t>individuals</a:t>
            </a:r>
            <a:r>
              <a:rPr lang="fr-FR" sz="1400" dirty="0">
                <a:latin typeface="Times New Roman" panose="02020603050405020304" pitchFamily="18" charset="0"/>
              </a:rPr>
              <a:t>)</a:t>
            </a:r>
            <a:endParaRPr lang="fr-FR" sz="1400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4EBA573-7D69-024E-803F-2A19AEB38681}"/>
              </a:ext>
            </a:extLst>
          </p:cNvPr>
          <p:cNvSpPr/>
          <p:nvPr/>
        </p:nvSpPr>
        <p:spPr>
          <a:xfrm>
            <a:off x="9246484" y="3220656"/>
            <a:ext cx="823732" cy="20834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21DC8C6-CFA5-0843-9AC1-0A81C66A4A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9333" y="1177966"/>
            <a:ext cx="4851400" cy="47625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7443F9E-8562-BD4E-87E7-2A870D95F710}"/>
              </a:ext>
            </a:extLst>
          </p:cNvPr>
          <p:cNvSpPr/>
          <p:nvPr/>
        </p:nvSpPr>
        <p:spPr>
          <a:xfrm>
            <a:off x="7702894" y="3228940"/>
            <a:ext cx="823732" cy="20834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7DBA0B27-9E3A-6F45-8071-A5E6904EFD4B}"/>
              </a:ext>
            </a:extLst>
          </p:cNvPr>
          <p:cNvSpPr txBox="1"/>
          <p:nvPr/>
        </p:nvSpPr>
        <p:spPr>
          <a:xfrm>
            <a:off x="7639530" y="3194612"/>
            <a:ext cx="25381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COVID-19</a:t>
            </a:r>
          </a:p>
        </p:txBody>
      </p:sp>
    </p:spTree>
    <p:extLst>
      <p:ext uri="{BB962C8B-B14F-4D97-AF65-F5344CB8AC3E}">
        <p14:creationId xmlns:p14="http://schemas.microsoft.com/office/powerpoint/2010/main" val="51896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66DCEBCA-6E93-0F4B-83BB-D9A4C19E7649}"/>
              </a:ext>
            </a:extLst>
          </p:cNvPr>
          <p:cNvSpPr txBox="1"/>
          <p:nvPr/>
        </p:nvSpPr>
        <p:spPr>
          <a:xfrm>
            <a:off x="952985" y="1330125"/>
            <a:ext cx="3262620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Distance</a:t>
            </a:r>
          </a:p>
          <a:p>
            <a:pPr algn="r"/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Age</a:t>
            </a:r>
          </a:p>
          <a:p>
            <a:pPr algn="r"/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ECMO center</a:t>
            </a:r>
          </a:p>
          <a:p>
            <a:pPr algn="r"/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Sexe</a:t>
            </a:r>
          </a:p>
          <a:p>
            <a:pPr algn="r"/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Neutropenia</a:t>
            </a:r>
            <a:endParaRPr lang="fr-F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immunodepression</a:t>
            </a:r>
            <a:endParaRPr lang="fr-F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immunodepression</a:t>
            </a:r>
            <a:endParaRPr lang="fr-FR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Mechanical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ventilation</a:t>
            </a:r>
          </a:p>
          <a:p>
            <a:pPr algn="r"/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Central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venous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cateheter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ICAC</a:t>
            </a:r>
          </a:p>
          <a:p>
            <a:pPr algn="r"/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SAPSII</a:t>
            </a:r>
          </a:p>
          <a:p>
            <a:pPr algn="r"/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Surgical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ICU</a:t>
            </a:r>
          </a:p>
          <a:p>
            <a:pPr algn="r"/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Medical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ICU</a:t>
            </a:r>
          </a:p>
          <a:p>
            <a:pPr algn="r"/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Medical-Surgical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ICU</a:t>
            </a:r>
          </a:p>
          <a:p>
            <a:pPr algn="r"/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Admission from home</a:t>
            </a:r>
          </a:p>
          <a:p>
            <a:pPr algn="r"/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Antibiotherapy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at ICU admission</a:t>
            </a:r>
          </a:p>
          <a:p>
            <a:pPr algn="r"/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admission 2020</a:t>
            </a:r>
          </a:p>
          <a:p>
            <a:pPr algn="r"/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admission 2021</a:t>
            </a:r>
          </a:p>
          <a:p>
            <a:pPr algn="r"/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admission 2022</a:t>
            </a:r>
          </a:p>
          <a:p>
            <a:pPr algn="r"/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ICU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length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stay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before</a:t>
            </a:r>
            <a:r>
              <a:rPr lang="fr-FR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ICAC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355B4EA-AC46-1445-95AC-3CF1FA84BD0F}"/>
              </a:ext>
            </a:extLst>
          </p:cNvPr>
          <p:cNvSpPr txBox="1"/>
          <p:nvPr/>
        </p:nvSpPr>
        <p:spPr>
          <a:xfrm>
            <a:off x="453512" y="272385"/>
            <a:ext cx="1144670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1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Supplementary Figure 2. </a:t>
            </a:r>
            <a:r>
              <a:rPr lang="fr-FR" sz="1400" b="0" i="0" u="none" strike="noStrike" dirty="0">
                <a:solidFill>
                  <a:srgbClr val="000000"/>
                </a:solidFill>
                <a:effectLst/>
                <a:latin typeface="Times New Roman" panose="02020603050405020304" pitchFamily="18" charset="0"/>
              </a:rPr>
              <a:t>S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tandardized mean differences of baseline characteristics in unmatched and 1:1 propensity adjusted </a:t>
            </a:r>
            <a:r>
              <a:rPr lang="fr-FR" sz="1400" b="0" i="0" u="none" strike="noStrike" dirty="0" err="1">
                <a:effectLst/>
                <a:latin typeface="Times New Roman" panose="02020603050405020304" pitchFamily="18" charset="0"/>
              </a:rPr>
              <a:t>cohorts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. The first </a:t>
            </a:r>
            <a:r>
              <a:rPr lang="fr-FR" sz="1400" b="0" i="0" u="none" strike="noStrike" dirty="0" err="1">
                <a:effectLst/>
                <a:latin typeface="Times New Roman" panose="02020603050405020304" pitchFamily="18" charset="0"/>
              </a:rPr>
              <a:t>row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 displays an </a:t>
            </a:r>
            <a:r>
              <a:rPr lang="fr-FR" sz="1400" b="0" i="0" u="none" strike="noStrike" dirty="0" err="1">
                <a:effectLst/>
                <a:latin typeface="Times New Roman" panose="02020603050405020304" pitchFamily="18" charset="0"/>
              </a:rPr>
              <a:t>overall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  </a:t>
            </a:r>
            <a:r>
              <a:rPr lang="fr-FR" sz="1400" b="0" i="0" u="none" strike="noStrike" dirty="0" err="1">
                <a:effectLst/>
                <a:latin typeface="Times New Roman" panose="02020603050405020304" pitchFamily="18" charset="0"/>
              </a:rPr>
              <a:t>standardized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 </a:t>
            </a:r>
            <a:r>
              <a:rPr lang="fr-FR" sz="1400" b="0" i="0" u="none" strike="noStrike" dirty="0" err="1">
                <a:effectLst/>
                <a:latin typeface="Times New Roman" panose="02020603050405020304" pitchFamily="18" charset="0"/>
              </a:rPr>
              <a:t>mean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 </a:t>
            </a:r>
            <a:r>
              <a:rPr lang="fr-FR" sz="1400" b="0" i="0" u="none" strike="noStrike" dirty="0" err="1">
                <a:effectLst/>
                <a:latin typeface="Times New Roman" panose="02020603050405020304" pitchFamily="18" charset="0"/>
              </a:rPr>
              <a:t>difference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 and </a:t>
            </a:r>
            <a:r>
              <a:rPr lang="fr-FR" sz="1400" b="0" i="0" u="none" strike="noStrike" dirty="0" err="1">
                <a:effectLst/>
                <a:latin typeface="Times New Roman" panose="02020603050405020304" pitchFamily="18" charset="0"/>
              </a:rPr>
              <a:t>each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 </a:t>
            </a:r>
            <a:r>
              <a:rPr lang="fr-FR" sz="1400" b="0" i="0" u="none" strike="noStrike" dirty="0" err="1">
                <a:effectLst/>
                <a:latin typeface="Times New Roman" panose="02020603050405020304" pitchFamily="18" charset="0"/>
              </a:rPr>
              <a:t>subsequent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 </a:t>
            </a:r>
            <a:r>
              <a:rPr lang="fr-FR" sz="1400" b="0" i="0" u="none" strike="noStrike" dirty="0" err="1">
                <a:effectLst/>
                <a:latin typeface="Times New Roman" panose="02020603050405020304" pitchFamily="18" charset="0"/>
              </a:rPr>
              <a:t>row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 </a:t>
            </a:r>
            <a:r>
              <a:rPr lang="fr-FR" sz="1400" b="0" i="0" u="none" strike="noStrike" dirty="0" err="1">
                <a:effectLst/>
                <a:latin typeface="Times New Roman" panose="02020603050405020304" pitchFamily="18" charset="0"/>
              </a:rPr>
              <a:t>represents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 a single </a:t>
            </a:r>
            <a:r>
              <a:rPr lang="fr-FR" sz="1400" b="0" i="0" u="none" strike="noStrike" dirty="0" err="1">
                <a:effectLst/>
                <a:latin typeface="Times New Roman" panose="02020603050405020304" pitchFamily="18" charset="0"/>
              </a:rPr>
              <a:t>standardized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 </a:t>
            </a:r>
            <a:r>
              <a:rPr lang="fr-FR" sz="1400" b="0" i="0" u="none" strike="noStrike" dirty="0" err="1">
                <a:effectLst/>
                <a:latin typeface="Times New Roman" panose="02020603050405020304" pitchFamily="18" charset="0"/>
              </a:rPr>
              <a:t>mean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 </a:t>
            </a:r>
            <a:r>
              <a:rPr lang="fr-FR" sz="1400" b="0" i="0" u="none" strike="noStrike" dirty="0" err="1">
                <a:effectLst/>
                <a:latin typeface="Times New Roman" panose="02020603050405020304" pitchFamily="18" charset="0"/>
              </a:rPr>
              <a:t>difference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 </a:t>
            </a:r>
            <a:r>
              <a:rPr lang="fr-FR" sz="1400" b="0" i="0" u="none" strike="noStrike" dirty="0" err="1">
                <a:effectLst/>
                <a:latin typeface="Times New Roman" panose="02020603050405020304" pitchFamily="18" charset="0"/>
              </a:rPr>
              <a:t>before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 (</a:t>
            </a:r>
            <a:r>
              <a:rPr lang="fr-FR" sz="1400" b="0" i="0" u="none" strike="noStrike" dirty="0" err="1">
                <a:effectLst/>
                <a:latin typeface="Times New Roman" panose="02020603050405020304" pitchFamily="18" charset="0"/>
              </a:rPr>
              <a:t>red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) and </a:t>
            </a:r>
            <a:r>
              <a:rPr lang="fr-FR" sz="1400" b="0" i="0" u="none" strike="noStrike" dirty="0" err="1">
                <a:effectLst/>
                <a:latin typeface="Times New Roman" panose="02020603050405020304" pitchFamily="18" charset="0"/>
              </a:rPr>
              <a:t>after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 (</a:t>
            </a:r>
            <a:r>
              <a:rPr lang="fr-FR" sz="1400" b="0" i="0" u="none" strike="noStrike" dirty="0" err="1">
                <a:effectLst/>
                <a:latin typeface="Times New Roman" panose="02020603050405020304" pitchFamily="18" charset="0"/>
              </a:rPr>
              <a:t>blue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) </a:t>
            </a:r>
            <a:r>
              <a:rPr lang="fr-FR" sz="1400" b="0" i="0" u="none" strike="noStrike" dirty="0" err="1">
                <a:effectLst/>
                <a:latin typeface="Times New Roman" panose="02020603050405020304" pitchFamily="18" charset="0"/>
              </a:rPr>
              <a:t>propensity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 score </a:t>
            </a:r>
            <a:r>
              <a:rPr lang="fr-FR" sz="1400" b="0" i="0" u="none" strike="noStrike" dirty="0" err="1">
                <a:effectLst/>
                <a:latin typeface="Times New Roman" panose="02020603050405020304" pitchFamily="18" charset="0"/>
              </a:rPr>
              <a:t>matching</a:t>
            </a:r>
            <a:r>
              <a:rPr lang="fr-FR" sz="1400" b="0" i="0" u="none" strike="noStrike" dirty="0">
                <a:effectLst/>
                <a:latin typeface="Times New Roman" panose="02020603050405020304" pitchFamily="18" charset="0"/>
              </a:rPr>
              <a:t>.</a:t>
            </a:r>
            <a:endParaRPr lang="fr-FR" sz="14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39C0FB6-F232-6E4E-AE0D-5662D144FD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3864"/>
          <a:stretch/>
        </p:blipFill>
        <p:spPr>
          <a:xfrm>
            <a:off x="4192454" y="1111170"/>
            <a:ext cx="3208515" cy="4109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29216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12748</TotalTime>
  <Words>163</Words>
  <Application>Microsoft Macintosh PowerPoint</Application>
  <PresentationFormat>Grand écran</PresentationFormat>
  <Paragraphs>22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Math Bess</dc:creator>
  <cp:lastModifiedBy>Math Bess</cp:lastModifiedBy>
  <cp:revision>14</cp:revision>
  <dcterms:created xsi:type="dcterms:W3CDTF">2023-10-20T12:56:45Z</dcterms:created>
  <dcterms:modified xsi:type="dcterms:W3CDTF">2024-09-13T16:30:12Z</dcterms:modified>
</cp:coreProperties>
</file>