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1" r:id="rId3"/>
    <p:sldId id="264" r:id="rId4"/>
    <p:sldId id="266" r:id="rId5"/>
    <p:sldId id="262" r:id="rId6"/>
    <p:sldId id="263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 varScale="1">
        <p:scale>
          <a:sx n="97" d="100"/>
          <a:sy n="97" d="100"/>
        </p:scale>
        <p:origin x="68" y="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A23816-C85D-41CB-AB77-D40E2A8E1D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07B54DD-C2F6-4C06-B943-BB1DD64DCC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75DF3F-5C6A-483B-92FB-0B93CE8FC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FD11-9EEF-45E8-A0C5-5F7638731017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A5F9944-F357-4714-AB7D-8652447E8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1DC57B-A650-45F0-BCCB-79E67363A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F8FC4-AA11-4453-B5A9-491EB5D6D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162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09D62A-3F8E-4B60-BEA3-E4D6BA661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32FA2B6-5535-4709-B842-B76AB32C43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53FC4D-B31C-4A51-9589-86225A252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FD11-9EEF-45E8-A0C5-5F7638731017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6AAAD1-92F0-4C8A-8A92-288971E93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E44D316-A74F-489A-B86C-FECF57F09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F8FC4-AA11-4453-B5A9-491EB5D6D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381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F119463-4280-40F8-8687-797C226580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981EBD7-E4B9-4188-A68A-D07C9BF0DF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24ABC4-5E0B-4B67-8961-992CD7591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FD11-9EEF-45E8-A0C5-5F7638731017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59198E-E3C0-4854-B739-B385362AD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94C1D9-04ED-4131-9F1E-B2F1F3BE3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F8FC4-AA11-4453-B5A9-491EB5D6D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138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BA6957-FF2C-40D4-B331-3F1BEC9C2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7AC7CA-8CD5-4A1E-B24B-E078B6A4BC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6ED822-FB26-4E40-B1F3-A709AB11F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FD11-9EEF-45E8-A0C5-5F7638731017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5598B9-944C-460B-A660-2D382455A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1C0953-8D88-4D54-B301-A8938164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F8FC4-AA11-4453-B5A9-491EB5D6D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25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9B0FD0-4284-493F-A117-223D4C390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E09A02A-6725-4947-9876-9EEBC23551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9B6E66-1D21-414E-B05D-313BCF85F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FD11-9EEF-45E8-A0C5-5F7638731017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640F90-5F31-49C7-841F-B1FA6EAF9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88D084-A00A-4158-AE87-FFD7D1A96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F8FC4-AA11-4453-B5A9-491EB5D6D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90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E409E5-3710-437B-BA19-DE13F90F1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81C96BC-A176-4334-A568-B50CDBB2EF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C4196E7-FE6A-45A0-BBB3-44C23298CC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6743F55-A052-4081-8271-5517251CC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FD11-9EEF-45E8-A0C5-5F7638731017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4C0CFAE-39FD-4D8F-856F-72A65D9F4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FACF345-A6DB-4207-B385-3A4E1DF55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F8FC4-AA11-4453-B5A9-491EB5D6D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187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014D7D-6826-48D5-BD93-74FD70CB6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AE9DDB0-9D1E-4BB5-88CC-A601046F52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EFE49F0-4E14-422E-B166-69248D5AC3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C1F5F1F-7654-476D-89B3-8710ACAE1F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B1CD2CE-11AB-4548-BA4D-2F97E9838B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979973-B4C7-460A-88A0-CAE9FB2A3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FD11-9EEF-45E8-A0C5-5F7638731017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3E177E3-5E63-491A-A5E7-BDE530982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B63CA10-C185-4370-9DF7-31CBEE6D7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F8FC4-AA11-4453-B5A9-491EB5D6D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927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542000-8899-4DF4-BED1-37978812B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224C984-C0BE-425B-A67A-A98BE2908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FD11-9EEF-45E8-A0C5-5F7638731017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95C70FA-109F-429A-B5F5-BEFFD90CD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0B734BE-F741-4B28-AFCC-38CFC5A14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F8FC4-AA11-4453-B5A9-491EB5D6D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822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0995D94-CFFA-436D-9AC8-C44C0C45B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FD11-9EEF-45E8-A0C5-5F7638731017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F6648F7-79E3-4CCA-B8DF-4A09F68BF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CE2EE25-F8FC-4E29-AB7D-41FC4B66B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F8FC4-AA11-4453-B5A9-491EB5D6D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805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32C736-9CC6-4BD6-AB4B-8F9DBB99B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EBE9C2-F3E5-4109-987C-F3E84F955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BBC6DD-BBC5-4073-9627-EA4F147E26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E44204C-19F4-4BB2-BE79-6F7786464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FD11-9EEF-45E8-A0C5-5F7638731017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D66935-D97C-4AB9-A7DC-2E2A50A84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5E4676-6D04-42C0-92A8-113A4B232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F8FC4-AA11-4453-B5A9-491EB5D6D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4975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E3761C-2D04-4BA6-9C1A-3A9873B7B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67859FA-E01C-4CD3-92E2-E710F2BF2D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EA3C061-2F3D-45DA-8ECF-439480EB9B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C7A028-1706-43A7-AD48-20A9F708A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FD11-9EEF-45E8-A0C5-5F7638731017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B19E5A-7123-4B15-B1B5-9DEBF9F68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1471351-DEDE-4189-8466-1FAC8019D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F8FC4-AA11-4453-B5A9-491EB5D6D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4652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2C75772-39CE-4392-B733-6EC4CB350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AE328F5-EF3A-45FA-A8AE-7B7D6F2833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77EC6B-E6A4-4AE4-8507-6E3E379AE2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8FD11-9EEF-45E8-A0C5-5F7638731017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446182-0C2C-4817-B990-ABB2B10C7D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559952-71BF-4256-AA1C-56AABE20D6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F8FC4-AA11-4453-B5A9-491EB5D6D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031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6D4F13B-985E-94BC-EE85-2A567EBFF1D0}"/>
              </a:ext>
            </a:extLst>
          </p:cNvPr>
          <p:cNvSpPr txBox="1"/>
          <p:nvPr/>
        </p:nvSpPr>
        <p:spPr>
          <a:xfrm>
            <a:off x="697312" y="542126"/>
            <a:ext cx="10663614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Applied Microbiology and Biotechnology</a:t>
            </a:r>
            <a:endParaRPr lang="en-US" altLang="ja-JP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altLang="ja-JP" kern="0" dirty="0">
              <a:solidFill>
                <a:srgbClr val="000000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l"/>
            <a:r>
              <a:rPr lang="en-US" altLang="ja-JP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Random mutagenesis and disulfide bond formation improved thermostability in microbial transglutaminase </a:t>
            </a:r>
            <a:endParaRPr lang="ja-JP" altLang="ja-JP" sz="1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800" kern="1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ja-JP" sz="1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l"/>
            <a:r>
              <a:rPr lang="en-US" altLang="ja-JP" sz="1800" b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Mototaka</a:t>
            </a:r>
            <a:r>
              <a:rPr lang="en-US" altLang="ja-JP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 Suzuki</a:t>
            </a:r>
            <a:r>
              <a:rPr lang="en-US" altLang="ja-JP" sz="1800" b="1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1</a:t>
            </a:r>
            <a:r>
              <a:rPr lang="en-US" altLang="ja-JP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, Masayo Date</a:t>
            </a:r>
            <a:r>
              <a:rPr lang="en-US" altLang="ja-JP" sz="1800" b="1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1</a:t>
            </a:r>
            <a:r>
              <a:rPr lang="en-US" altLang="ja-JP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, </a:t>
            </a:r>
            <a:r>
              <a:rPr lang="en-US" altLang="ja-JP" sz="1800" b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Tatsuki</a:t>
            </a:r>
            <a:r>
              <a:rPr lang="en-US" altLang="ja-JP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 Kashiwagi</a:t>
            </a:r>
            <a:r>
              <a:rPr lang="en-US" altLang="ja-JP" sz="1800" b="1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1</a:t>
            </a:r>
            <a:r>
              <a:rPr lang="en-US" altLang="ja-JP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, </a:t>
            </a:r>
            <a:r>
              <a:rPr lang="en-US" altLang="ja-JP" sz="1800" b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Kazutoshi</a:t>
            </a:r>
            <a:r>
              <a:rPr lang="en-US" altLang="ja-JP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 Takahashi</a:t>
            </a:r>
            <a:r>
              <a:rPr lang="en-US" altLang="ja-JP" sz="1800" b="1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1</a:t>
            </a:r>
            <a:r>
              <a:rPr lang="en-US" altLang="ja-JP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, Akira Nakamura</a:t>
            </a:r>
            <a:r>
              <a:rPr lang="en-US" altLang="ja-JP" sz="1800" b="1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2</a:t>
            </a:r>
            <a:r>
              <a:rPr lang="en-US" altLang="ja-JP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, Masaru Tanokura</a:t>
            </a:r>
            <a:r>
              <a:rPr lang="en-US" altLang="ja-JP" sz="1800" b="1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2</a:t>
            </a:r>
            <a:r>
              <a:rPr lang="en-US" altLang="ja-JP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, </a:t>
            </a:r>
            <a:r>
              <a:rPr lang="en-US" altLang="ja-JP" sz="1800" b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Eiichiro</a:t>
            </a:r>
            <a:r>
              <a:rPr lang="en-US" altLang="ja-JP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 Suzuki</a:t>
            </a:r>
            <a:r>
              <a:rPr lang="en-US" altLang="ja-JP" sz="1800" b="1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1##</a:t>
            </a:r>
            <a:r>
              <a:rPr lang="en-US" altLang="ja-JP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, and Keiichi Yokoyama</a:t>
            </a:r>
            <a:r>
              <a:rPr lang="en-US" altLang="ja-JP" sz="1800" b="1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1#</a:t>
            </a:r>
            <a:endParaRPr lang="ja-JP" altLang="ja-JP" sz="1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l"/>
            <a:r>
              <a:rPr lang="en-US" altLang="ja-JP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 </a:t>
            </a:r>
            <a:endParaRPr lang="ja-JP" altLang="ja-JP" sz="1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l"/>
            <a:r>
              <a:rPr lang="en-US" altLang="ja-JP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1. Institute for Innovation, Ajinomoto Co., Inc., 1-1, Suzuki-</a:t>
            </a:r>
            <a:r>
              <a:rPr lang="en-US" altLang="ja-JP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cho</a:t>
            </a:r>
            <a:r>
              <a:rPr lang="en-US" altLang="ja-JP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, Kawasaki-</a:t>
            </a:r>
            <a:r>
              <a:rPr lang="en-US" altLang="ja-JP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shi</a:t>
            </a:r>
            <a:r>
              <a:rPr lang="en-US" altLang="ja-JP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, Kanagawa 210-8681, Japan</a:t>
            </a:r>
            <a:endParaRPr lang="ja-JP" altLang="ja-JP" sz="1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l"/>
            <a:r>
              <a:rPr lang="en-US" altLang="ja-JP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2. Department of Applied Biological Chemistry, Graduate School of Agricultural and Life Sciences, The University of Tokyo, 1-1-1 Yayoi, Bunkyo-</a:t>
            </a:r>
            <a:r>
              <a:rPr lang="en-US" altLang="ja-JP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ku</a:t>
            </a:r>
            <a:r>
              <a:rPr lang="en-US" altLang="ja-JP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, Tokyo 113-8657, Japan.</a:t>
            </a:r>
            <a:endParaRPr lang="ja-JP" altLang="ja-JP" sz="1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l"/>
            <a:r>
              <a:rPr lang="en-US" altLang="ja-JP" sz="1800" b="1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##</a:t>
            </a:r>
            <a:r>
              <a:rPr lang="en-US" altLang="ja-JP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 Present address: </a:t>
            </a:r>
            <a:r>
              <a:rPr lang="en-US" altLang="ja-JP" sz="1800" kern="100" dirty="0" err="1">
                <a:effectLst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Kihara</a:t>
            </a:r>
            <a:r>
              <a:rPr lang="en-US" altLang="ja-JP" sz="1800" kern="100" dirty="0">
                <a:effectLst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 Memorial Yokohama Foundation for the Advancement of Life Sciences Yokohama Bio Industry Center, 1-6 </a:t>
            </a:r>
            <a:r>
              <a:rPr lang="en-US" altLang="ja-JP" sz="1800" kern="100" dirty="0" err="1">
                <a:effectLst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Suehiro-cho</a:t>
            </a:r>
            <a:r>
              <a:rPr lang="en-US" altLang="ja-JP" sz="1800" kern="100" dirty="0">
                <a:effectLst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, Tsurumi-</a:t>
            </a:r>
            <a:r>
              <a:rPr lang="en-US" altLang="ja-JP" sz="1800" kern="100" dirty="0" err="1">
                <a:effectLst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ku</a:t>
            </a:r>
            <a:r>
              <a:rPr lang="en-US" altLang="ja-JP" sz="1800" kern="100" dirty="0">
                <a:effectLst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, Yokohama, 230-0045, Japan</a:t>
            </a:r>
            <a:endParaRPr lang="ja-JP" altLang="ja-JP" sz="1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l"/>
            <a:r>
              <a:rPr lang="en-US" altLang="ja-JP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Corresponding author: Keiichi Yokoyama; </a:t>
            </a:r>
            <a:r>
              <a:rPr lang="en-US" altLang="ja-JP" sz="18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#</a:t>
            </a:r>
            <a:r>
              <a:rPr lang="en-US" altLang="ja-JP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Present address: R&amp;B Planning Dept., Ajinomoto Co., Inc., Tokyo 104-8315, Japan; </a:t>
            </a:r>
            <a:r>
              <a:rPr lang="de-DE" altLang="ja-JP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E-mail: keiichia.yokoyama.d7e@asv.ajinomoto.com</a:t>
            </a:r>
            <a:endParaRPr lang="ja-JP" altLang="ja-JP" sz="1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l"/>
            <a:r>
              <a:rPr lang="de-DE" altLang="ja-JP" sz="1800" kern="100" dirty="0"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Tatsuki Kashiwagi; E-mail: kashiwagi.tatsuki@cocoa.plala.or.jp</a:t>
            </a:r>
            <a:endParaRPr lang="ja-JP" altLang="ja-JP" sz="1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867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97216C8-E671-4D25-9E23-6BDB0D8AB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077" y="978201"/>
            <a:ext cx="8801150" cy="557106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64771B4-3E39-463F-A406-24B5E5C6E3AF}"/>
              </a:ext>
            </a:extLst>
          </p:cNvPr>
          <p:cNvSpPr txBox="1"/>
          <p:nvPr/>
        </p:nvSpPr>
        <p:spPr>
          <a:xfrm>
            <a:off x="124990" y="138455"/>
            <a:ext cx="1101584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Century" panose="02040604050505020304" pitchFamily="18" charset="0"/>
              </a:rPr>
              <a:t>Fig S1</a:t>
            </a:r>
            <a:endParaRPr kumimoji="1" lang="ja-JP" altLang="en-US" sz="2400" dirty="0">
              <a:latin typeface="Century" panose="020406040505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2400A12-2A4B-AAB1-CBF5-516998FC5ADF}"/>
              </a:ext>
            </a:extLst>
          </p:cNvPr>
          <p:cNvSpPr txBox="1"/>
          <p:nvPr/>
        </p:nvSpPr>
        <p:spPr>
          <a:xfrm>
            <a:off x="1408041" y="369288"/>
            <a:ext cx="96872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kern="1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The flowchart shows the process of adding mutation points. Letters and numbers in the square boxes indicate amino acid substitutions in wild-type MTG in each of the site-directed mutagenesis.</a:t>
            </a:r>
            <a:endParaRPr lang="ja-JP" altLang="ja-JP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13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C9764FB-2E0B-0F21-0E22-18F14A323F74}"/>
              </a:ext>
            </a:extLst>
          </p:cNvPr>
          <p:cNvSpPr txBox="1"/>
          <p:nvPr/>
        </p:nvSpPr>
        <p:spPr>
          <a:xfrm>
            <a:off x="2349535" y="131296"/>
            <a:ext cx="76884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</a:rPr>
              <a:t>Seven mutation points where mutants with improved thermostability are </a:t>
            </a:r>
          </a:p>
          <a:p>
            <a:r>
              <a:rPr lang="en-US" altLang="ja-JP" sz="20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</a:rPr>
              <a:t>obtained by random mutagenesis of wild-type MTG (Marx et al. 2008)</a:t>
            </a:r>
            <a:endParaRPr lang="ja-JP" altLang="en-US" sz="2000" dirty="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917B4478-1D5F-7765-F7CD-27F9B9C56F4F}"/>
              </a:ext>
            </a:extLst>
          </p:cNvPr>
          <p:cNvSpPr txBox="1"/>
          <p:nvPr/>
        </p:nvSpPr>
        <p:spPr>
          <a:xfrm>
            <a:off x="1868323" y="5557153"/>
            <a:ext cx="8650853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</a:rPr>
              <a:t>The structures of wild-type MTG and D3C/G283C MTG are shown in green and purple ribbon models, respectively. </a:t>
            </a:r>
          </a:p>
          <a:p>
            <a:r>
              <a:rPr lang="en-US" altLang="ja-JP" sz="14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</a:rPr>
              <a:t>Overall structures (rear views) of the MTG molecules B in both crystal structures are superimposed. </a:t>
            </a:r>
          </a:p>
          <a:p>
            <a:r>
              <a:rPr lang="en-US" altLang="ja-JP" sz="14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</a:rPr>
              <a:t>The residues C3 and C283 in D3C/G283C MTG and the catalytic residue C64 in wild-type MTG are shown with </a:t>
            </a:r>
          </a:p>
          <a:p>
            <a:r>
              <a:rPr lang="en-US" altLang="ja-JP" sz="14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</a:rPr>
              <a:t>sphere models colored by atom species. The residues at which mutants with improved thermostability are obtained </a:t>
            </a:r>
          </a:p>
          <a:p>
            <a:r>
              <a:rPr lang="en-US" altLang="ja-JP" sz="14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</a:rPr>
              <a:t>by random mutagenesis of wild-type MTG are shown with green sphere models.</a:t>
            </a:r>
            <a:endParaRPr lang="ja-JP" altLang="ja-JP" sz="14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121" name="図 120">
            <a:extLst>
              <a:ext uri="{FF2B5EF4-FFF2-40B4-BE49-F238E27FC236}">
                <a16:creationId xmlns:a16="http://schemas.microsoft.com/office/drawing/2014/main" id="{93D49769-280A-FEDD-FB55-DE971220C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6018" y="831133"/>
            <a:ext cx="6275462" cy="4808941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BFA11E8-7E03-B49A-DEDD-89841B7E18E9}"/>
              </a:ext>
            </a:extLst>
          </p:cNvPr>
          <p:cNvSpPr txBox="1"/>
          <p:nvPr/>
        </p:nvSpPr>
        <p:spPr>
          <a:xfrm>
            <a:off x="124990" y="138455"/>
            <a:ext cx="1101584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Century" panose="02040604050505020304" pitchFamily="18" charset="0"/>
              </a:rPr>
              <a:t>Fig S2</a:t>
            </a:r>
            <a:endParaRPr kumimoji="1" lang="ja-JP" altLang="en-US" sz="24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890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BFA11E8-7E03-B49A-DEDD-89841B7E18E9}"/>
              </a:ext>
            </a:extLst>
          </p:cNvPr>
          <p:cNvSpPr txBox="1"/>
          <p:nvPr/>
        </p:nvSpPr>
        <p:spPr>
          <a:xfrm>
            <a:off x="124990" y="138455"/>
            <a:ext cx="1101584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Century" panose="02040604050505020304" pitchFamily="18" charset="0"/>
              </a:rPr>
              <a:t>Fig S3</a:t>
            </a:r>
            <a:endParaRPr kumimoji="1" lang="ja-JP" altLang="en-US" sz="2400" dirty="0">
              <a:latin typeface="Century" panose="02040604050505020304" pitchFamily="18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004F55A-148A-AEB3-018C-AAB17FEE0A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127" y="1296085"/>
            <a:ext cx="5805011" cy="3959066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780525EB-0982-511E-1212-B653485EFD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617" y="1377727"/>
            <a:ext cx="5805011" cy="3934778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6FA774C-6E61-78A8-D61F-61BE7C52A1B8}"/>
              </a:ext>
            </a:extLst>
          </p:cNvPr>
          <p:cNvSpPr txBox="1"/>
          <p:nvPr/>
        </p:nvSpPr>
        <p:spPr>
          <a:xfrm>
            <a:off x="1865064" y="600120"/>
            <a:ext cx="9907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The amino acid alignment data of the mutants with a FRAP  and the  Ab2c2 mutant </a:t>
            </a:r>
            <a:endParaRPr lang="en-US" altLang="ja-JP" sz="2000" dirty="0">
              <a:effectLst/>
              <a:latin typeface="Times New Roman" panose="02020603050405020304" pitchFamily="18" charset="0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1393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AB02AAC-764C-4FB8-9714-899165BA19D1}"/>
              </a:ext>
            </a:extLst>
          </p:cNvPr>
          <p:cNvSpPr txBox="1"/>
          <p:nvPr/>
        </p:nvSpPr>
        <p:spPr>
          <a:xfrm>
            <a:off x="192851" y="210509"/>
            <a:ext cx="1414298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Century" panose="02040604050505020304" pitchFamily="18" charset="0"/>
              </a:rPr>
              <a:t>Table</a:t>
            </a:r>
            <a:r>
              <a:rPr kumimoji="1" lang="en-US" altLang="ja-JP" sz="2400" dirty="0">
                <a:latin typeface="Century" panose="02040604050505020304" pitchFamily="18" charset="0"/>
              </a:rPr>
              <a:t> S1</a:t>
            </a:r>
            <a:endParaRPr kumimoji="1" lang="ja-JP" altLang="en-US" sz="2400" dirty="0">
              <a:latin typeface="Century" panose="020406040505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4F98178-EC7C-6090-5C1C-0F8ACDF350BE}"/>
              </a:ext>
            </a:extLst>
          </p:cNvPr>
          <p:cNvSpPr txBox="1"/>
          <p:nvPr/>
        </p:nvSpPr>
        <p:spPr>
          <a:xfrm>
            <a:off x="1882957" y="112539"/>
            <a:ext cx="84122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2000" kern="1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Data collection and crystallographic refinement statistics of D3C/G283C MTG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EC817BB-D99B-F6E9-CFDA-FCBAC46470C9}"/>
              </a:ext>
            </a:extLst>
          </p:cNvPr>
          <p:cNvSpPr txBox="1"/>
          <p:nvPr/>
        </p:nvSpPr>
        <p:spPr>
          <a:xfrm>
            <a:off x="2454866" y="5947710"/>
            <a:ext cx="726839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400" kern="1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Data collection and crystallographic refinement statistics of D3C/G283C MTG.</a:t>
            </a:r>
            <a:endParaRPr lang="ja-JP" altLang="ja-JP" sz="14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400" kern="1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# XDS (</a:t>
            </a:r>
            <a:r>
              <a:rPr lang="en-US" altLang="ja-JP" sz="1400" kern="100" dirty="0" err="1"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Kabsch</a:t>
            </a:r>
            <a:r>
              <a:rPr lang="en-US" altLang="ja-JP" sz="1400" kern="1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. 1993), § Refmac5 (</a:t>
            </a:r>
            <a:r>
              <a:rPr lang="en-US" altLang="ja-JP" sz="1400" kern="100" dirty="0" err="1"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Murshudov</a:t>
            </a:r>
            <a:r>
              <a:rPr lang="en-US" altLang="ja-JP" sz="1400" kern="1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 et al. </a:t>
            </a:r>
            <a:r>
              <a:rPr lang="en-US" altLang="ja-JP" sz="1400" kern="100"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1997), </a:t>
            </a:r>
            <a:r>
              <a:rPr lang="en-US" altLang="ja-JP" sz="1400" kern="1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$ PROCHECK (Winn et al. 2011).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ja-JP" sz="1400" kern="1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The numerical value in parentheses indicates the value of the outer shell.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ja-JP" sz="1400" kern="1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** The numerical value in parentheses indicates the weight.</a:t>
            </a:r>
            <a:endParaRPr lang="ja-JP" altLang="ja-JP" sz="14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FBAF8B5-ED98-902A-2C46-4E80BE7FCB03}"/>
              </a:ext>
            </a:extLst>
          </p:cNvPr>
          <p:cNvGrpSpPr/>
          <p:nvPr/>
        </p:nvGrpSpPr>
        <p:grpSpPr>
          <a:xfrm>
            <a:off x="2590526" y="584955"/>
            <a:ext cx="6997072" cy="5321935"/>
            <a:chOff x="2556643" y="584955"/>
            <a:chExt cx="6997072" cy="5321935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0476C635-C941-42D6-06D7-A5F1A4349C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31407" y="584955"/>
              <a:ext cx="3222308" cy="5321935"/>
            </a:xfrm>
            <a:prstGeom prst="rect">
              <a:avLst/>
            </a:prstGeom>
          </p:spPr>
        </p:pic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2BD27C65-58DB-645D-6262-26DCA658E2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6643" y="584955"/>
              <a:ext cx="3222308" cy="33302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7599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EF13616-02D3-B51F-E953-40FF9E997265}"/>
              </a:ext>
            </a:extLst>
          </p:cNvPr>
          <p:cNvSpPr txBox="1"/>
          <p:nvPr/>
        </p:nvSpPr>
        <p:spPr>
          <a:xfrm>
            <a:off x="1007546" y="4174817"/>
            <a:ext cx="1054825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6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</a:rPr>
              <a:t>Numerical values for the crystal structure of wild-type MTG and for the crystal structure of D3C/G283C MTG are described in the region on the upper right side of the diagonal and in the region on the lower left side of the diagonal, respectively. </a:t>
            </a:r>
          </a:p>
          <a:p>
            <a:pPr algn="just"/>
            <a:r>
              <a:rPr lang="en-US" altLang="ja-JP" sz="16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</a:rPr>
              <a:t>The number of atomic contacts of less than 3.4 Å between the non-hydrogen atoms contained in residues 2-4 and 282-284 of the MTG molecule X and the non-hydrogen atoms of neighboring MTG molecules in the crystal structure is described in the X = Y cell. The RMSD value of Cα displacement for the residues 2-4 and 282-284 between MTG molecules X and Y is described in the X ≠ Y cell. The values in the parenthesis are the RMSD values of Cα displacement for all residues of MTG.</a:t>
            </a:r>
            <a:endParaRPr lang="ja-JP" altLang="en-US" sz="16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283FF5B-DD86-5A44-6461-2E17F03BF023}"/>
              </a:ext>
            </a:extLst>
          </p:cNvPr>
          <p:cNvSpPr txBox="1"/>
          <p:nvPr/>
        </p:nvSpPr>
        <p:spPr>
          <a:xfrm>
            <a:off x="1675656" y="718050"/>
            <a:ext cx="921203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2200" kern="1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Effect of the crystal packing of MTG on the structure around the mutation sites</a:t>
            </a:r>
          </a:p>
          <a:p>
            <a:pPr algn="just"/>
            <a:r>
              <a:rPr lang="en-US" altLang="ja-JP" sz="2200" kern="100" dirty="0"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 (residues 2-4 and 282-284)</a:t>
            </a:r>
            <a:endParaRPr lang="ja-JP" altLang="ja-JP" sz="22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4D7AC07-6DB3-75CF-1B40-08701DDC8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737" y="1576597"/>
            <a:ext cx="10175875" cy="2397125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1FAF935-68BB-5644-B967-24D9E0E34947}"/>
              </a:ext>
            </a:extLst>
          </p:cNvPr>
          <p:cNvSpPr txBox="1"/>
          <p:nvPr/>
        </p:nvSpPr>
        <p:spPr>
          <a:xfrm>
            <a:off x="192851" y="210509"/>
            <a:ext cx="1414298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Century" panose="02040604050505020304" pitchFamily="18" charset="0"/>
              </a:rPr>
              <a:t>Table</a:t>
            </a:r>
            <a:r>
              <a:rPr kumimoji="1" lang="en-US" altLang="ja-JP" sz="2400" dirty="0">
                <a:latin typeface="Century" panose="02040604050505020304" pitchFamily="18" charset="0"/>
              </a:rPr>
              <a:t> S2</a:t>
            </a:r>
            <a:endParaRPr kumimoji="1" lang="ja-JP" altLang="en-US" sz="24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518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578</Words>
  <Application>Microsoft Office PowerPoint</Application>
  <PresentationFormat>ワイド画面</PresentationFormat>
  <Paragraphs>34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Meiryo UI</vt:lpstr>
      <vt:lpstr>游ゴシック</vt:lpstr>
      <vt:lpstr>游ゴシック Light</vt:lpstr>
      <vt:lpstr>Arial</vt:lpstr>
      <vt:lpstr>Century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 基孝</dc:creator>
  <cp:lastModifiedBy>晴也 横山</cp:lastModifiedBy>
  <cp:revision>7</cp:revision>
  <dcterms:created xsi:type="dcterms:W3CDTF">2021-10-13T08:37:49Z</dcterms:created>
  <dcterms:modified xsi:type="dcterms:W3CDTF">2024-09-09T12:51:48Z</dcterms:modified>
</cp:coreProperties>
</file>