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6"/>
  </p:notesMasterIdLst>
  <p:handoutMasterIdLst>
    <p:handoutMasterId r:id="rId7"/>
  </p:handoutMasterIdLst>
  <p:sldIdLst>
    <p:sldId id="374" r:id="rId3"/>
    <p:sldId id="373" r:id="rId4"/>
    <p:sldId id="375" r:id="rId5"/>
  </p:sldIdLst>
  <p:sldSz cx="9144000" cy="6858000" type="screen4x3"/>
  <p:notesSz cx="6797675" cy="9926638"/>
  <p:defaultTextStyle>
    <a:defPPr>
      <a:defRPr lang="nl-NL"/>
    </a:defPPr>
    <a:lvl1pPr algn="ctr" rtl="0" fontAlgn="base">
      <a:lnSpc>
        <a:spcPts val="3700"/>
      </a:lnSpc>
      <a:spcBef>
        <a:spcPct val="20000"/>
      </a:spcBef>
      <a:spcAft>
        <a:spcPct val="0"/>
      </a:spcAft>
      <a:buFont typeface="Wingdings" pitchFamily="2" charset="2"/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ctr" rtl="0" fontAlgn="base">
      <a:lnSpc>
        <a:spcPts val="3700"/>
      </a:lnSpc>
      <a:spcBef>
        <a:spcPct val="20000"/>
      </a:spcBef>
      <a:spcAft>
        <a:spcPct val="0"/>
      </a:spcAft>
      <a:buFont typeface="Wingdings" pitchFamily="2" charset="2"/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ctr" rtl="0" fontAlgn="base">
      <a:lnSpc>
        <a:spcPts val="3700"/>
      </a:lnSpc>
      <a:spcBef>
        <a:spcPct val="20000"/>
      </a:spcBef>
      <a:spcAft>
        <a:spcPct val="0"/>
      </a:spcAft>
      <a:buFont typeface="Wingdings" pitchFamily="2" charset="2"/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ctr" rtl="0" fontAlgn="base">
      <a:lnSpc>
        <a:spcPts val="3700"/>
      </a:lnSpc>
      <a:spcBef>
        <a:spcPct val="20000"/>
      </a:spcBef>
      <a:spcAft>
        <a:spcPct val="0"/>
      </a:spcAft>
      <a:buFont typeface="Wingdings" pitchFamily="2" charset="2"/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ctr" rtl="0" fontAlgn="base">
      <a:lnSpc>
        <a:spcPts val="3700"/>
      </a:lnSpc>
      <a:spcBef>
        <a:spcPct val="20000"/>
      </a:spcBef>
      <a:spcAft>
        <a:spcPct val="0"/>
      </a:spcAft>
      <a:buFont typeface="Wingdings" pitchFamily="2" charset="2"/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2398" autoAdjust="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32" y="-84"/>
      </p:cViewPr>
      <p:guideLst>
        <p:guide orient="horz" pos="3156"/>
        <p:guide pos="217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endParaRPr lang="nl-NL" alt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fld id="{0D555170-A83D-4192-98D3-8E53CBA7AF8F}" type="datetime2">
              <a:rPr lang="nl-NL" altLang="nl-NL"/>
              <a:pPr/>
              <a:t>woensdag 13 december 2023</a:t>
            </a:fld>
            <a:endParaRPr lang="nl-NL" altLang="nl-NL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endParaRPr lang="nl-NL" altLang="nl-NL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fld id="{3DB0F14C-BE32-4D17-9FCE-221D7EDA1D0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804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fld id="{DD82AAE5-B73D-445E-980D-ABCA5850BFBE}" type="datetime2">
              <a:rPr lang="nl-NL" altLang="nl-NL"/>
              <a:pPr/>
              <a:t>woensdag 13 december 2023</a:t>
            </a:fld>
            <a:endParaRPr lang="nl-NL" alt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endParaRPr lang="nl-NL" alt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6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300">
                <a:latin typeface="Arial" charset="0"/>
              </a:defRPr>
            </a:lvl1pPr>
          </a:lstStyle>
          <a:p>
            <a:fld id="{A463BF9F-6AF3-4047-A3C6-C1F58B0F5E4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5839862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Klik om de titel in te geven (max 3 regels)"/>
          <p:cNvSpPr>
            <a:spLocks noGrp="1" noChangeArrowheads="1"/>
          </p:cNvSpPr>
          <p:nvPr>
            <p:ph type="ctrTitle"/>
          </p:nvPr>
        </p:nvSpPr>
        <p:spPr>
          <a:xfrm>
            <a:off x="0" y="2338388"/>
            <a:ext cx="9144000" cy="1470025"/>
          </a:xfrm>
        </p:spPr>
        <p:txBody>
          <a:bodyPr lIns="720000" tIns="0" rIns="720000"/>
          <a:lstStyle>
            <a:lvl1pPr algn="ctr">
              <a:lnSpc>
                <a:spcPts val="4000"/>
              </a:lnSpc>
              <a:defRPr/>
            </a:lvl1pPr>
          </a:lstStyle>
          <a:p>
            <a:pPr lvl="0"/>
            <a:r>
              <a:rPr lang="nl-NL" altLang="nl-NL" noProof="0"/>
              <a:t>Klik om de stijl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622300"/>
          </a:xfrm>
        </p:spPr>
        <p:txBody>
          <a:bodyPr lIns="91440" rIns="91440"/>
          <a:lstStyle>
            <a:lvl1pPr marL="0" indent="0" algn="ctr">
              <a:buFont typeface="Wingdings" pitchFamily="2" charset="2"/>
              <a:buNone/>
              <a:defRPr sz="1900"/>
            </a:lvl1pPr>
          </a:lstStyle>
          <a:p>
            <a:pPr lvl="0"/>
            <a:r>
              <a:rPr lang="nl-NL" altLang="nl-NL" noProof="0"/>
              <a:t>Klik om de ondertitelstijl van het model te bewerken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673C6D-DDD5-4784-B996-58139759832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8706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908050"/>
            <a:ext cx="2286000" cy="52181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908050"/>
            <a:ext cx="6705600" cy="52181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AB279F-2201-46DB-9E19-F2A31C7D2BF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87695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70941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07869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833684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49589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530508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61984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168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86146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DE4C47-168E-4FB4-87A9-B4EE3E38DE1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173984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441612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544441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15113" y="1600200"/>
            <a:ext cx="2071687" cy="452596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95288" y="1600200"/>
            <a:ext cx="60674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4826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B0E92C-EF9F-4FB1-ABA0-A177F131B48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73136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B80D412-9FB8-4B35-9830-3DDEFDF91ED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1681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0CE546-393E-4E5F-B959-CD8A4DF3C35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6047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61DB0C-3BE3-473F-B578-677BEAB26A2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24080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704C43-128F-4E0A-8331-B0816C58284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8277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01E7DB-1CA0-4FC2-89B6-4E064C7C724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1326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D392C5-5AAF-4252-A0E6-7EC8086095D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0148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908050"/>
            <a:ext cx="91440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4000" tIns="45720" rIns="828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dia titel in te geven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4000" tIns="45720" rIns="828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40488"/>
            <a:ext cx="2960688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400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100"/>
            </a:lvl1pPr>
          </a:lstStyle>
          <a:p>
            <a:fld id="{66D191DF-F1F5-46D5-9FC2-E0E377ACF4EB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2pPr>
      <a:lvl3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3pPr>
      <a:lvl4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4pPr>
      <a:lvl5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5pPr>
      <a:lvl6pPr marL="457200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6pPr>
      <a:lvl7pPr marL="914400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7pPr>
      <a:lvl8pPr marL="1371600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8pPr>
      <a:lvl9pPr marL="1828800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lnSpc>
          <a:spcPts val="37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3700"/>
        </a:lnSpc>
        <a:spcBef>
          <a:spcPct val="20000"/>
        </a:spcBef>
        <a:spcAft>
          <a:spcPct val="0"/>
        </a:spcAft>
        <a:buFont typeface="Lucida Sans" pitchFamily="34" charset="0"/>
        <a:buChar char="–"/>
        <a:defRPr sz="23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3700"/>
        </a:lnSpc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221163"/>
            <a:ext cx="82296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(Eindblad) Klik om de afzender in te geven</a:t>
            </a:r>
            <a:br>
              <a:rPr lang="nl-NL" altLang="nl-NL"/>
            </a:br>
            <a:r>
              <a:rPr lang="nl-NL" altLang="nl-NL"/>
              <a:t>Klik om de datum in te geven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FBF8237-E185-4467-846C-E8D800F35678}"/>
              </a:ext>
            </a:extLst>
          </p:cNvPr>
          <p:cNvSpPr/>
          <p:nvPr/>
        </p:nvSpPr>
        <p:spPr>
          <a:xfrm>
            <a:off x="719572" y="668650"/>
            <a:ext cx="7704856" cy="505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utility of an intervertebral motion metric for deciding on the addition 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instrumented fusion in degenerative spondylolisthesis.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Digital Content 1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examples of stabilized flexion-extension radiographs including the participants’ baseline degree of vertebral rotation (deg), percentage of translation (%) and resulting Sagittal Plane Shear Index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animated GIFs play in presenter mode only</a:t>
            </a:r>
          </a:p>
        </p:txBody>
      </p:sp>
    </p:spTree>
    <p:extLst>
      <p:ext uri="{BB962C8B-B14F-4D97-AF65-F5344CB8AC3E}">
        <p14:creationId xmlns:p14="http://schemas.microsoft.com/office/powerpoint/2010/main" val="328779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FA85A8BC-7AE4-4703-B6C5-3FDE790D5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6" y="94320"/>
            <a:ext cx="4917648" cy="666936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0EFBD27-A835-466E-8449-F2A3D3125BAD}"/>
              </a:ext>
            </a:extLst>
          </p:cNvPr>
          <p:cNvSpPr txBox="1"/>
          <p:nvPr/>
        </p:nvSpPr>
        <p:spPr>
          <a:xfrm>
            <a:off x="3550725" y="188640"/>
            <a:ext cx="204254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nl-NL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58C03DA-6508-4BA9-B6D8-A67728A9057D}"/>
              </a:ext>
            </a:extLst>
          </p:cNvPr>
          <p:cNvSpPr/>
          <p:nvPr/>
        </p:nvSpPr>
        <p:spPr bwMode="auto">
          <a:xfrm>
            <a:off x="2113176" y="6309320"/>
            <a:ext cx="1018664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3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nl-NL" sz="1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B10C27B-D909-4C80-86C6-72BB31EAFA67}"/>
              </a:ext>
            </a:extLst>
          </p:cNvPr>
          <p:cNvSpPr txBox="1"/>
          <p:nvPr/>
        </p:nvSpPr>
        <p:spPr>
          <a:xfrm>
            <a:off x="2072106" y="3298712"/>
            <a:ext cx="1609735" cy="490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SPSI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L4-L5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3.2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F763ECD-A12A-499B-89E6-F346529CEED2}"/>
              </a:ext>
            </a:extLst>
          </p:cNvPr>
          <p:cNvSpPr/>
          <p:nvPr/>
        </p:nvSpPr>
        <p:spPr>
          <a:xfrm>
            <a:off x="2064196" y="2823797"/>
            <a:ext cx="1478290" cy="490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Rotation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5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CB88E52-1B04-405B-9477-11783CBD1AA9}"/>
              </a:ext>
            </a:extLst>
          </p:cNvPr>
          <p:cNvSpPr/>
          <p:nvPr/>
        </p:nvSpPr>
        <p:spPr>
          <a:xfrm>
            <a:off x="2051720" y="3053549"/>
            <a:ext cx="1740668" cy="490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Translation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(%): 4.6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76EEEEA8-C79A-48C5-8F86-A37F40C0FE85}"/>
              </a:ext>
            </a:extLst>
          </p:cNvPr>
          <p:cNvSpPr/>
          <p:nvPr/>
        </p:nvSpPr>
        <p:spPr>
          <a:xfrm>
            <a:off x="2113176" y="714517"/>
            <a:ext cx="4917648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example participant, translation-per-degree-of-rotation (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TPDR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was more than 1.96 standard deviations (95% confidence interval) above the average for radiographically normal levels in asymptomatic volunteers.</a:t>
            </a:r>
            <a:endParaRPr lang="nl-NL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367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25B4137F-FDD9-4C27-B8EF-2B4199F27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65" y="44624"/>
            <a:ext cx="4542311" cy="6742493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5418A951-C3C0-4F46-8434-F3145A3B7340}"/>
              </a:ext>
            </a:extLst>
          </p:cNvPr>
          <p:cNvSpPr txBox="1"/>
          <p:nvPr/>
        </p:nvSpPr>
        <p:spPr>
          <a:xfrm>
            <a:off x="3550725" y="188640"/>
            <a:ext cx="204254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nl-NL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8FE7501-4B22-4DF5-86F9-56FEA2809273}"/>
              </a:ext>
            </a:extLst>
          </p:cNvPr>
          <p:cNvSpPr/>
          <p:nvPr/>
        </p:nvSpPr>
        <p:spPr>
          <a:xfrm>
            <a:off x="2298965" y="714517"/>
            <a:ext cx="4542311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example participant, 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TPDR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was close to the average for radiographically normal levels in asymptomatic volunteers.</a:t>
            </a:r>
            <a:endParaRPr lang="nl-NL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2E64CA11-DF74-4D36-87F2-972796ADC408}"/>
              </a:ext>
            </a:extLst>
          </p:cNvPr>
          <p:cNvSpPr txBox="1"/>
          <p:nvPr/>
        </p:nvSpPr>
        <p:spPr>
          <a:xfrm>
            <a:off x="2242184" y="2520352"/>
            <a:ext cx="1609736" cy="490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SPSI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L4-L5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0.4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AF0CD05A-6A69-424A-981D-59E168376DC9}"/>
              </a:ext>
            </a:extLst>
          </p:cNvPr>
          <p:cNvSpPr/>
          <p:nvPr/>
        </p:nvSpPr>
        <p:spPr>
          <a:xfrm>
            <a:off x="2233499" y="2060848"/>
            <a:ext cx="1612941" cy="490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Rotation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8.6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012552B6-4FAA-46D7-A6EC-2D2C0879362B}"/>
              </a:ext>
            </a:extLst>
          </p:cNvPr>
          <p:cNvSpPr/>
          <p:nvPr/>
        </p:nvSpPr>
        <p:spPr>
          <a:xfrm>
            <a:off x="2233499" y="2290600"/>
            <a:ext cx="1606016" cy="490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Translation</a:t>
            </a:r>
            <a:r>
              <a:rPr lang="nl-NL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(%): 5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5B7B33C1-D711-4F05-8EA7-2EBCB72B12EB}"/>
              </a:ext>
            </a:extLst>
          </p:cNvPr>
          <p:cNvSpPr/>
          <p:nvPr/>
        </p:nvSpPr>
        <p:spPr bwMode="auto">
          <a:xfrm>
            <a:off x="2327986" y="6309320"/>
            <a:ext cx="1019877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3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nl-NL" sz="1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02867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37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nl-NL" altLang="nl-NL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37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nl-NL" altLang="nl-NL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Aangepast 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angepast ontwerp">
      <a:majorFont>
        <a:latin typeface="Lucida Sans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37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nl-NL" altLang="nl-NL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37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nl-NL" altLang="nl-NL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Aangepast 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4719</TotalTime>
  <Words>144</Words>
  <Application>Microsoft Office PowerPoint</Application>
  <PresentationFormat>Diavoorstelling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Lucida Sans</vt:lpstr>
      <vt:lpstr>Times New Roman</vt:lpstr>
      <vt:lpstr>Wingdings</vt:lpstr>
      <vt:lpstr>blank</vt:lpstr>
      <vt:lpstr>Aangepast ontwerp</vt:lpstr>
      <vt:lpstr>PowerPoint-presentatie</vt:lpstr>
      <vt:lpstr>PowerPoint-presentatie</vt:lpstr>
      <vt:lpstr>PowerPoint-presentatie</vt:lpstr>
    </vt:vector>
  </TitlesOfParts>
  <Company>Rijnstate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Lex D. de Jong</dc:creator>
  <cp:lastModifiedBy>Jong, Lex de</cp:lastModifiedBy>
  <cp:revision>901</cp:revision>
  <cp:lastPrinted>2020-06-18T11:36:13Z</cp:lastPrinted>
  <dcterms:created xsi:type="dcterms:W3CDTF">2019-01-07T19:04:11Z</dcterms:created>
  <dcterms:modified xsi:type="dcterms:W3CDTF">2023-12-13T13:23:18Z</dcterms:modified>
</cp:coreProperties>
</file>