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420" r:id="rId4"/>
    <p:sldId id="415" r:id="rId5"/>
    <p:sldId id="425" r:id="rId6"/>
    <p:sldId id="423" r:id="rId7"/>
    <p:sldId id="416" r:id="rId8"/>
    <p:sldId id="258" r:id="rId9"/>
    <p:sldId id="417" r:id="rId10"/>
    <p:sldId id="419" r:id="rId11"/>
  </p:sldIdLst>
  <p:sldSz cx="59436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67"/>
    <p:restoredTop sz="96327"/>
  </p:normalViewPr>
  <p:slideViewPr>
    <p:cSldViewPr snapToGrid="0" snapToObjects="1">
      <p:cViewPr varScale="1">
        <p:scale>
          <a:sx n="103" d="100"/>
          <a:sy n="103" d="100"/>
        </p:scale>
        <p:origin x="3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1346836"/>
            <a:ext cx="5052060" cy="2865120"/>
          </a:xfrm>
        </p:spPr>
        <p:txBody>
          <a:bodyPr anchor="b"/>
          <a:lstStyle>
            <a:lvl1pPr algn="ctr"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4322446"/>
            <a:ext cx="4457700" cy="1986914"/>
          </a:xfrm>
        </p:spPr>
        <p:txBody>
          <a:bodyPr/>
          <a:lstStyle>
            <a:lvl1pPr marL="0" indent="0" algn="ctr">
              <a:buNone/>
              <a:defRPr sz="1560"/>
            </a:lvl1pPr>
            <a:lvl2pPr marL="297180" indent="0" algn="ctr">
              <a:buNone/>
              <a:defRPr sz="1300"/>
            </a:lvl2pPr>
            <a:lvl3pPr marL="594360" indent="0" algn="ctr">
              <a:buNone/>
              <a:defRPr sz="1170"/>
            </a:lvl3pPr>
            <a:lvl4pPr marL="891540" indent="0" algn="ctr">
              <a:buNone/>
              <a:defRPr sz="1040"/>
            </a:lvl4pPr>
            <a:lvl5pPr marL="1188720" indent="0" algn="ctr">
              <a:buNone/>
              <a:defRPr sz="1040"/>
            </a:lvl5pPr>
            <a:lvl6pPr marL="1485900" indent="0" algn="ctr">
              <a:buNone/>
              <a:defRPr sz="1040"/>
            </a:lvl6pPr>
            <a:lvl7pPr marL="1783080" indent="0" algn="ctr">
              <a:buNone/>
              <a:defRPr sz="1040"/>
            </a:lvl7pPr>
            <a:lvl8pPr marL="2080260" indent="0" algn="ctr">
              <a:buNone/>
              <a:defRPr sz="1040"/>
            </a:lvl8pPr>
            <a:lvl9pPr marL="2377440" indent="0" algn="ctr">
              <a:buNone/>
              <a:defRPr sz="10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770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1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53389" y="438150"/>
            <a:ext cx="1281589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8623" y="438150"/>
            <a:ext cx="3770471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9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0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527" y="2051688"/>
            <a:ext cx="5126355" cy="3423284"/>
          </a:xfrm>
        </p:spPr>
        <p:txBody>
          <a:bodyPr anchor="b"/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527" y="5507358"/>
            <a:ext cx="5126355" cy="1800224"/>
          </a:xfrm>
        </p:spPr>
        <p:txBody>
          <a:bodyPr/>
          <a:lstStyle>
            <a:lvl1pPr marL="0" indent="0">
              <a:buNone/>
              <a:defRPr sz="1560">
                <a:solidFill>
                  <a:schemeClr val="tx1"/>
                </a:solidFill>
              </a:defRPr>
            </a:lvl1pPr>
            <a:lvl2pPr marL="2971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594360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3pPr>
            <a:lvl4pPr marL="89154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4pPr>
            <a:lvl5pPr marL="118872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5pPr>
            <a:lvl6pPr marL="148590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6pPr>
            <a:lvl7pPr marL="178308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7pPr>
            <a:lvl8pPr marL="208026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8pPr>
            <a:lvl9pPr marL="2377440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90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8623" y="2190750"/>
            <a:ext cx="252603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08948" y="2190750"/>
            <a:ext cx="252603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18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438152"/>
            <a:ext cx="5126355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9397" y="2017396"/>
            <a:ext cx="2514421" cy="988694"/>
          </a:xfrm>
        </p:spPr>
        <p:txBody>
          <a:bodyPr anchor="b"/>
          <a:lstStyle>
            <a:lvl1pPr marL="0" indent="0">
              <a:buNone/>
              <a:defRPr sz="1560" b="1"/>
            </a:lvl1pPr>
            <a:lvl2pPr marL="297180" indent="0">
              <a:buNone/>
              <a:defRPr sz="1300" b="1"/>
            </a:lvl2pPr>
            <a:lvl3pPr marL="594360" indent="0">
              <a:buNone/>
              <a:defRPr sz="1170" b="1"/>
            </a:lvl3pPr>
            <a:lvl4pPr marL="891540" indent="0">
              <a:buNone/>
              <a:defRPr sz="1040" b="1"/>
            </a:lvl4pPr>
            <a:lvl5pPr marL="1188720" indent="0">
              <a:buNone/>
              <a:defRPr sz="1040" b="1"/>
            </a:lvl5pPr>
            <a:lvl6pPr marL="1485900" indent="0">
              <a:buNone/>
              <a:defRPr sz="1040" b="1"/>
            </a:lvl6pPr>
            <a:lvl7pPr marL="1783080" indent="0">
              <a:buNone/>
              <a:defRPr sz="1040" b="1"/>
            </a:lvl7pPr>
            <a:lvl8pPr marL="2080260" indent="0">
              <a:buNone/>
              <a:defRPr sz="1040" b="1"/>
            </a:lvl8pPr>
            <a:lvl9pPr marL="2377440" indent="0">
              <a:buNone/>
              <a:defRPr sz="1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397" y="3006090"/>
            <a:ext cx="2514421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08948" y="2017396"/>
            <a:ext cx="2526804" cy="988694"/>
          </a:xfrm>
        </p:spPr>
        <p:txBody>
          <a:bodyPr anchor="b"/>
          <a:lstStyle>
            <a:lvl1pPr marL="0" indent="0">
              <a:buNone/>
              <a:defRPr sz="1560" b="1"/>
            </a:lvl1pPr>
            <a:lvl2pPr marL="297180" indent="0">
              <a:buNone/>
              <a:defRPr sz="1300" b="1"/>
            </a:lvl2pPr>
            <a:lvl3pPr marL="594360" indent="0">
              <a:buNone/>
              <a:defRPr sz="1170" b="1"/>
            </a:lvl3pPr>
            <a:lvl4pPr marL="891540" indent="0">
              <a:buNone/>
              <a:defRPr sz="1040" b="1"/>
            </a:lvl4pPr>
            <a:lvl5pPr marL="1188720" indent="0">
              <a:buNone/>
              <a:defRPr sz="1040" b="1"/>
            </a:lvl5pPr>
            <a:lvl6pPr marL="1485900" indent="0">
              <a:buNone/>
              <a:defRPr sz="1040" b="1"/>
            </a:lvl6pPr>
            <a:lvl7pPr marL="1783080" indent="0">
              <a:buNone/>
              <a:defRPr sz="1040" b="1"/>
            </a:lvl7pPr>
            <a:lvl8pPr marL="2080260" indent="0">
              <a:buNone/>
              <a:defRPr sz="1040" b="1"/>
            </a:lvl8pPr>
            <a:lvl9pPr marL="2377440" indent="0">
              <a:buNone/>
              <a:defRPr sz="1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08948" y="3006090"/>
            <a:ext cx="25268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01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6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6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548640"/>
            <a:ext cx="1916966" cy="1920240"/>
          </a:xfrm>
        </p:spPr>
        <p:txBody>
          <a:bodyPr anchor="b"/>
          <a:lstStyle>
            <a:lvl1pPr>
              <a:defRPr sz="2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6804" y="1184912"/>
            <a:ext cx="3008948" cy="5848350"/>
          </a:xfrm>
        </p:spPr>
        <p:txBody>
          <a:bodyPr/>
          <a:lstStyle>
            <a:lvl1pPr>
              <a:defRPr sz="2080"/>
            </a:lvl1pPr>
            <a:lvl2pPr>
              <a:defRPr sz="1820"/>
            </a:lvl2pPr>
            <a:lvl3pPr>
              <a:defRPr sz="156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397" y="2468880"/>
            <a:ext cx="1916966" cy="4573906"/>
          </a:xfrm>
        </p:spPr>
        <p:txBody>
          <a:bodyPr/>
          <a:lstStyle>
            <a:lvl1pPr marL="0" indent="0">
              <a:buNone/>
              <a:defRPr sz="1040"/>
            </a:lvl1pPr>
            <a:lvl2pPr marL="297180" indent="0">
              <a:buNone/>
              <a:defRPr sz="910"/>
            </a:lvl2pPr>
            <a:lvl3pPr marL="594360" indent="0">
              <a:buNone/>
              <a:defRPr sz="780"/>
            </a:lvl3pPr>
            <a:lvl4pPr marL="891540" indent="0">
              <a:buNone/>
              <a:defRPr sz="650"/>
            </a:lvl4pPr>
            <a:lvl5pPr marL="1188720" indent="0">
              <a:buNone/>
              <a:defRPr sz="650"/>
            </a:lvl5pPr>
            <a:lvl6pPr marL="1485900" indent="0">
              <a:buNone/>
              <a:defRPr sz="650"/>
            </a:lvl6pPr>
            <a:lvl7pPr marL="1783080" indent="0">
              <a:buNone/>
              <a:defRPr sz="650"/>
            </a:lvl7pPr>
            <a:lvl8pPr marL="2080260" indent="0">
              <a:buNone/>
              <a:defRPr sz="650"/>
            </a:lvl8pPr>
            <a:lvl9pPr marL="2377440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62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397" y="548640"/>
            <a:ext cx="1916966" cy="1920240"/>
          </a:xfrm>
        </p:spPr>
        <p:txBody>
          <a:bodyPr anchor="b"/>
          <a:lstStyle>
            <a:lvl1pPr>
              <a:defRPr sz="2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26804" y="1184912"/>
            <a:ext cx="3008948" cy="5848350"/>
          </a:xfrm>
        </p:spPr>
        <p:txBody>
          <a:bodyPr anchor="t"/>
          <a:lstStyle>
            <a:lvl1pPr marL="0" indent="0">
              <a:buNone/>
              <a:defRPr sz="2080"/>
            </a:lvl1pPr>
            <a:lvl2pPr marL="297180" indent="0">
              <a:buNone/>
              <a:defRPr sz="1820"/>
            </a:lvl2pPr>
            <a:lvl3pPr marL="594360" indent="0">
              <a:buNone/>
              <a:defRPr sz="1560"/>
            </a:lvl3pPr>
            <a:lvl4pPr marL="891540" indent="0">
              <a:buNone/>
              <a:defRPr sz="1300"/>
            </a:lvl4pPr>
            <a:lvl5pPr marL="1188720" indent="0">
              <a:buNone/>
              <a:defRPr sz="1300"/>
            </a:lvl5pPr>
            <a:lvl6pPr marL="1485900" indent="0">
              <a:buNone/>
              <a:defRPr sz="1300"/>
            </a:lvl6pPr>
            <a:lvl7pPr marL="1783080" indent="0">
              <a:buNone/>
              <a:defRPr sz="1300"/>
            </a:lvl7pPr>
            <a:lvl8pPr marL="2080260" indent="0">
              <a:buNone/>
              <a:defRPr sz="1300"/>
            </a:lvl8pPr>
            <a:lvl9pPr marL="2377440" indent="0">
              <a:buNone/>
              <a:defRPr sz="13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9397" y="2468880"/>
            <a:ext cx="1916966" cy="4573906"/>
          </a:xfrm>
        </p:spPr>
        <p:txBody>
          <a:bodyPr/>
          <a:lstStyle>
            <a:lvl1pPr marL="0" indent="0">
              <a:buNone/>
              <a:defRPr sz="1040"/>
            </a:lvl1pPr>
            <a:lvl2pPr marL="297180" indent="0">
              <a:buNone/>
              <a:defRPr sz="910"/>
            </a:lvl2pPr>
            <a:lvl3pPr marL="594360" indent="0">
              <a:buNone/>
              <a:defRPr sz="780"/>
            </a:lvl3pPr>
            <a:lvl4pPr marL="891540" indent="0">
              <a:buNone/>
              <a:defRPr sz="650"/>
            </a:lvl4pPr>
            <a:lvl5pPr marL="1188720" indent="0">
              <a:buNone/>
              <a:defRPr sz="650"/>
            </a:lvl5pPr>
            <a:lvl6pPr marL="1485900" indent="0">
              <a:buNone/>
              <a:defRPr sz="650"/>
            </a:lvl6pPr>
            <a:lvl7pPr marL="1783080" indent="0">
              <a:buNone/>
              <a:defRPr sz="650"/>
            </a:lvl7pPr>
            <a:lvl8pPr marL="2080260" indent="0">
              <a:buNone/>
              <a:defRPr sz="650"/>
            </a:lvl8pPr>
            <a:lvl9pPr marL="2377440" indent="0">
              <a:buNone/>
              <a:defRPr sz="6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31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8623" y="438152"/>
            <a:ext cx="5126355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8623" y="2190750"/>
            <a:ext cx="5126355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8623" y="7627622"/>
            <a:ext cx="133731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DD727-A125-3342-8137-A1A143464313}" type="datetimeFigureOut">
              <a:rPr lang="en-US" smtClean="0"/>
              <a:t>9/1/24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68818" y="7627622"/>
            <a:ext cx="200596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7668" y="7627622"/>
            <a:ext cx="133731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3A022-8ABF-4E4F-BC88-FB92B2A7C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5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94360" rtl="0" eaLnBrk="1" latinLnBrk="0" hangingPunct="1">
        <a:lnSpc>
          <a:spcPct val="90000"/>
        </a:lnSpc>
        <a:spcBef>
          <a:spcPct val="0"/>
        </a:spcBef>
        <a:buNone/>
        <a:defRPr sz="2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590" indent="-148590" algn="l" defTabSz="59436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1820" kern="1200">
          <a:solidFill>
            <a:schemeClr val="tx1"/>
          </a:solidFill>
          <a:latin typeface="+mn-lt"/>
          <a:ea typeface="+mn-ea"/>
          <a:cs typeface="+mn-cs"/>
        </a:defRPr>
      </a:lvl1pPr>
      <a:lvl2pPr marL="44577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560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4013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4pPr>
      <a:lvl5pPr marL="133731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5pPr>
      <a:lvl6pPr marL="163449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6pPr>
      <a:lvl7pPr marL="193167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7pPr>
      <a:lvl8pPr marL="222885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8pPr>
      <a:lvl9pPr marL="2526030" indent="-148590" algn="l" defTabSz="594360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1pPr>
      <a:lvl2pPr marL="29718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2pPr>
      <a:lvl3pPr marL="59436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3pPr>
      <a:lvl4pPr marL="89154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5pPr>
      <a:lvl6pPr marL="148590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7pPr>
      <a:lvl8pPr marL="208026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algn="l" defTabSz="594360" rtl="0" eaLnBrk="1" latinLnBrk="0" hangingPunct="1">
        <a:defRPr sz="11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2.wdp"/><Relationship Id="rId7" Type="http://schemas.openxmlformats.org/officeDocument/2006/relationships/image" Target="../media/image15.t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tif"/><Relationship Id="rId5" Type="http://schemas.microsoft.com/office/2007/relationships/hdphoto" Target="../media/hdphoto1.wdp"/><Relationship Id="rId4" Type="http://schemas.openxmlformats.org/officeDocument/2006/relationships/image" Target="../media/image13.png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7D2255B-4551-9360-D680-CFC07201985E}"/>
              </a:ext>
            </a:extLst>
          </p:cNvPr>
          <p:cNvSpPr txBox="1"/>
          <p:nvPr/>
        </p:nvSpPr>
        <p:spPr>
          <a:xfrm>
            <a:off x="297372" y="5034772"/>
            <a:ext cx="57071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  The brain images without  fluorescent antibody staining following IV injection of PKH26-293EVs.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nuclei are stained with DAPI in the mounting medium. The images were taken using a confocal microscope (Ti2, Nikon, Japan). PBS: PBS injection, PKH26-EVs: HEK293T EVs labeled with red fluorescent dye PKH26.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2CE4F8-414D-FA25-2EB8-550FBA406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664478"/>
            <a:ext cx="5715000" cy="30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01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D66ADE-34A4-0743-A66F-E313F4845F99}"/>
              </a:ext>
            </a:extLst>
          </p:cNvPr>
          <p:cNvSpPr txBox="1"/>
          <p:nvPr/>
        </p:nvSpPr>
        <p:spPr>
          <a:xfrm>
            <a:off x="312164" y="4163230"/>
            <a:ext cx="55889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  Western blot analysis of plasma EVs from mice.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Plasma-derived EVs from sham or CLP mice were fractionated by SDS-PAGEs, and blotted with specific antibodies for EV markers.  Rabbit monoclonal anti-CD81 (Cell Signaling) and rabbit monoclonal anti-CD9 (Abcam)were employed. In each lane, 2x10⁷ particles of EVs isolated from different mice were loaded. S: sham EVs, C: CLP EVs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C318D8-90E5-838E-3DD0-9DCC87619D2A}"/>
              </a:ext>
            </a:extLst>
          </p:cNvPr>
          <p:cNvGrpSpPr/>
          <p:nvPr/>
        </p:nvGrpSpPr>
        <p:grpSpPr>
          <a:xfrm>
            <a:off x="1166400" y="2494219"/>
            <a:ext cx="2783175" cy="1366030"/>
            <a:chOff x="1166400" y="2494219"/>
            <a:chExt cx="2783175" cy="136603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CD6C43C-9819-1545-8C04-3BCA24F3F6D9}"/>
                </a:ext>
              </a:extLst>
            </p:cNvPr>
            <p:cNvGrpSpPr/>
            <p:nvPr/>
          </p:nvGrpSpPr>
          <p:grpSpPr>
            <a:xfrm>
              <a:off x="1166483" y="3137747"/>
              <a:ext cx="480332" cy="461665"/>
              <a:chOff x="555382" y="3055773"/>
              <a:chExt cx="480332" cy="46166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2D24841A-912F-FF49-887C-6CDBA002C4C5}"/>
                  </a:ext>
                </a:extLst>
              </p:cNvPr>
              <p:cNvGrpSpPr/>
              <p:nvPr/>
            </p:nvGrpSpPr>
            <p:grpSpPr>
              <a:xfrm>
                <a:off x="847373" y="3221762"/>
                <a:ext cx="188341" cy="162575"/>
                <a:chOff x="847373" y="3221762"/>
                <a:chExt cx="188341" cy="162575"/>
              </a:xfrm>
            </p:grpSpPr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F3938FCE-0AD3-9345-8EC0-6C4DEB206345}"/>
                    </a:ext>
                  </a:extLst>
                </p:cNvPr>
                <p:cNvCxnSpPr/>
                <p:nvPr/>
              </p:nvCxnSpPr>
              <p:spPr>
                <a:xfrm>
                  <a:off x="1031201" y="3312367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283EDB32-C8A8-584E-849F-FE70A50951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1887" y="3384337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DF538C49-F47F-1B46-9146-C99EE5965E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4" y="3221762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0EC09641-F1AA-6C45-B6B8-7799FB4E56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3" y="3309689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27677C-427F-0748-A64A-F51B8671DBA8}"/>
                  </a:ext>
                </a:extLst>
              </p:cNvPr>
              <p:cNvSpPr txBox="1"/>
              <p:nvPr/>
            </p:nvSpPr>
            <p:spPr>
              <a:xfrm>
                <a:off x="555382" y="3055773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31K</a:t>
                </a:r>
              </a:p>
              <a:p>
                <a:r>
                  <a:rPr lang="en-US" sz="800" dirty="0"/>
                  <a:t>24K</a:t>
                </a:r>
              </a:p>
              <a:p>
                <a:r>
                  <a:rPr lang="en-US" sz="800" dirty="0"/>
                  <a:t>17K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34985D6-3F07-D34B-B65E-60891E5FB3F9}"/>
                </a:ext>
              </a:extLst>
            </p:cNvPr>
            <p:cNvGrpSpPr/>
            <p:nvPr/>
          </p:nvGrpSpPr>
          <p:grpSpPr>
            <a:xfrm>
              <a:off x="1166400" y="2667238"/>
              <a:ext cx="480332" cy="461665"/>
              <a:chOff x="555382" y="3037111"/>
              <a:chExt cx="480332" cy="461665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F435297B-1C6F-0E4A-8EC6-13A89C7897D5}"/>
                  </a:ext>
                </a:extLst>
              </p:cNvPr>
              <p:cNvGrpSpPr/>
              <p:nvPr/>
            </p:nvGrpSpPr>
            <p:grpSpPr>
              <a:xfrm>
                <a:off x="847373" y="3184438"/>
                <a:ext cx="188341" cy="162575"/>
                <a:chOff x="847373" y="3184438"/>
                <a:chExt cx="188341" cy="162575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8FEB521E-CF7B-5543-B53F-833C59BD62FF}"/>
                    </a:ext>
                  </a:extLst>
                </p:cNvPr>
                <p:cNvCxnSpPr/>
                <p:nvPr/>
              </p:nvCxnSpPr>
              <p:spPr>
                <a:xfrm>
                  <a:off x="1031201" y="3312367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4BC11865-0B96-7D47-919F-1CF925AB01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1887" y="3347013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77FDFC9D-4FAC-184C-9E44-2B10C3980D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4" y="3184438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EF703A11-CA55-424E-BFFF-BE9302AEA2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3" y="3272365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854E010-46CC-7448-8B1A-2A2B871DEA3E}"/>
                  </a:ext>
                </a:extLst>
              </p:cNvPr>
              <p:cNvSpPr txBox="1"/>
              <p:nvPr/>
            </p:nvSpPr>
            <p:spPr>
              <a:xfrm>
                <a:off x="555382" y="3037111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31K</a:t>
                </a:r>
              </a:p>
              <a:p>
                <a:r>
                  <a:rPr lang="en-US" sz="800" dirty="0"/>
                  <a:t>24K</a:t>
                </a:r>
              </a:p>
              <a:p>
                <a:r>
                  <a:rPr lang="en-US" sz="800" dirty="0"/>
                  <a:t>17K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4DD70C3-B883-B748-95D7-D2F24C565DEE}"/>
                </a:ext>
              </a:extLst>
            </p:cNvPr>
            <p:cNvGrpSpPr/>
            <p:nvPr/>
          </p:nvGrpSpPr>
          <p:grpSpPr>
            <a:xfrm>
              <a:off x="1663558" y="2494219"/>
              <a:ext cx="2286017" cy="1366030"/>
              <a:chOff x="2150723" y="1280288"/>
              <a:chExt cx="2286017" cy="1366030"/>
            </a:xfrm>
          </p:grpSpPr>
          <p:pic>
            <p:nvPicPr>
              <p:cNvPr id="20" name="Picture 19" descr="A black oval on a white background&#10;&#10;Description automatically generated">
                <a:extLst>
                  <a:ext uri="{FF2B5EF4-FFF2-40B4-BE49-F238E27FC236}">
                    <a16:creationId xmlns:a16="http://schemas.microsoft.com/office/drawing/2014/main" id="{E788353C-1619-884A-9F1D-0BB9D3AAA5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104" t="49232" r="44745" b="41953"/>
              <a:stretch/>
            </p:blipFill>
            <p:spPr>
              <a:xfrm>
                <a:off x="2150723" y="1541898"/>
                <a:ext cx="1443091" cy="289834"/>
              </a:xfrm>
              <a:prstGeom prst="rect">
                <a:avLst/>
              </a:prstGeom>
            </p:spPr>
          </p:pic>
          <p:pic>
            <p:nvPicPr>
              <p:cNvPr id="21" name="Picture 20" descr="A rectangular object with black spots&#10;&#10;Description automatically generated with medium confidence">
                <a:extLst>
                  <a:ext uri="{FF2B5EF4-FFF2-40B4-BE49-F238E27FC236}">
                    <a16:creationId xmlns:a16="http://schemas.microsoft.com/office/drawing/2014/main" id="{681B6A2E-B77D-424F-A484-90B3457AD6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627" t="53321" r="47594" b="37326"/>
              <a:stretch/>
            </p:blipFill>
            <p:spPr>
              <a:xfrm>
                <a:off x="2150723" y="1960195"/>
                <a:ext cx="1443090" cy="310846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38FFC50-4CD1-E84F-989E-C110C1E200C0}"/>
                  </a:ext>
                </a:extLst>
              </p:cNvPr>
              <p:cNvSpPr txBox="1"/>
              <p:nvPr/>
            </p:nvSpPr>
            <p:spPr>
              <a:xfrm>
                <a:off x="3616321" y="1481068"/>
                <a:ext cx="64312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CD81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80EFFD9-903A-6E4C-A3FE-7AF5F10667A1}"/>
                  </a:ext>
                </a:extLst>
              </p:cNvPr>
              <p:cNvSpPr txBox="1"/>
              <p:nvPr/>
            </p:nvSpPr>
            <p:spPr>
              <a:xfrm>
                <a:off x="3629606" y="1905139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CD9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6C24600-64F4-0A4E-84FA-8829F18AB467}"/>
                  </a:ext>
                </a:extLst>
              </p:cNvPr>
              <p:cNvSpPr txBox="1"/>
              <p:nvPr/>
            </p:nvSpPr>
            <p:spPr>
              <a:xfrm>
                <a:off x="2173231" y="1280288"/>
                <a:ext cx="142058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S1  C1   S2  C2   S3   C3 </a:t>
                </a:r>
              </a:p>
            </p:txBody>
          </p:sp>
          <p:pic>
            <p:nvPicPr>
              <p:cNvPr id="25" name="Picture 24" descr="A white rectangular object with black lines&#10;&#10;Description automatically generated">
                <a:extLst>
                  <a:ext uri="{FF2B5EF4-FFF2-40B4-BE49-F238E27FC236}">
                    <a16:creationId xmlns:a16="http://schemas.microsoft.com/office/drawing/2014/main" id="{FE077ED4-11E4-684C-BC55-377160F3B9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474" t="52454" r="44999" b="39260"/>
              <a:stretch/>
            </p:blipFill>
            <p:spPr>
              <a:xfrm>
                <a:off x="2150724" y="2385481"/>
                <a:ext cx="1443090" cy="255081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4E97EE3-61FE-E140-A2E1-39DF963D4E0E}"/>
                  </a:ext>
                </a:extLst>
              </p:cNvPr>
              <p:cNvSpPr txBox="1"/>
              <p:nvPr/>
            </p:nvSpPr>
            <p:spPr>
              <a:xfrm>
                <a:off x="3612475" y="2338541"/>
                <a:ext cx="8242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3020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367F883-8DC6-066F-696F-0241A776EDD1}"/>
              </a:ext>
            </a:extLst>
          </p:cNvPr>
          <p:cNvSpPr txBox="1"/>
          <p:nvPr/>
        </p:nvSpPr>
        <p:spPr>
          <a:xfrm>
            <a:off x="184972" y="6470798"/>
            <a:ext cx="506306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S3  </a:t>
            </a:r>
            <a:r>
              <a:rPr lang="en-US" sz="12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Gating strategy for various cell populations by flow cytometry. A 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At designated time points, mice were euthanized and whole body carefully perfused. Brain cells were collected following enzyme digestion and </a:t>
            </a:r>
            <a:r>
              <a:rPr lang="en-US" sz="1200" dirty="0" err="1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percoll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gradient centrifuge. Live cells were gated as Zombie negative population. The following markers were used to differentiate specific cell populations. Microglia: CD45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low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CD11b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; Myeloid cell : CD45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high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CD11b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; Monocyte : CD45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high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CD11b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Ly6C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Ly6G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-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; Neutrophil : CD45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high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CD11b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Ly6C</a:t>
            </a:r>
            <a:r>
              <a:rPr lang="en-US" sz="1200" baseline="300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Ly6G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B. Cytokine gene expression in the hippocampus. n=5/group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62AC9C0-269F-4B47-8FBE-91D0D2D6F928}"/>
              </a:ext>
            </a:extLst>
          </p:cNvPr>
          <p:cNvGrpSpPr/>
          <p:nvPr/>
        </p:nvGrpSpPr>
        <p:grpSpPr>
          <a:xfrm>
            <a:off x="137327" y="0"/>
            <a:ext cx="5668946" cy="4401371"/>
            <a:chOff x="91802" y="385160"/>
            <a:chExt cx="5668946" cy="4401371"/>
          </a:xfrm>
        </p:grpSpPr>
        <p:pic>
          <p:nvPicPr>
            <p:cNvPr id="7" name="Picture 6" descr="A collage of images of different colors&#10;&#10;Description automatically generated">
              <a:extLst>
                <a:ext uri="{FF2B5EF4-FFF2-40B4-BE49-F238E27FC236}">
                  <a16:creationId xmlns:a16="http://schemas.microsoft.com/office/drawing/2014/main" id="{5FD08403-B295-F6CE-0A7D-B8C15C5826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4538" b="65455"/>
            <a:stretch/>
          </p:blipFill>
          <p:spPr>
            <a:xfrm>
              <a:off x="132342" y="512313"/>
              <a:ext cx="1855451" cy="170167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CCEAAFE-A4A1-EFE0-89AB-95A6899D20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9033"/>
            <a:stretch/>
          </p:blipFill>
          <p:spPr>
            <a:xfrm>
              <a:off x="413394" y="2955565"/>
              <a:ext cx="1586381" cy="157611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4DA5A27-6D64-3086-9134-B99AD64EFB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7576"/>
            <a:stretch/>
          </p:blipFill>
          <p:spPr>
            <a:xfrm>
              <a:off x="2254275" y="2912111"/>
              <a:ext cx="1684494" cy="1611701"/>
            </a:xfrm>
            <a:prstGeom prst="rect">
              <a:avLst/>
            </a:prstGeom>
          </p:spPr>
        </p:pic>
        <p:pic>
          <p:nvPicPr>
            <p:cNvPr id="10" name="Picture 9" descr="A collage of images of different colors&#10;&#10;Description automatically generated">
              <a:extLst>
                <a:ext uri="{FF2B5EF4-FFF2-40B4-BE49-F238E27FC236}">
                  <a16:creationId xmlns:a16="http://schemas.microsoft.com/office/drawing/2014/main" id="{486B79A1-9950-55D5-6D1E-D4ED34AE58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312" r="32450" b="65455"/>
            <a:stretch/>
          </p:blipFill>
          <p:spPr>
            <a:xfrm>
              <a:off x="2221103" y="512313"/>
              <a:ext cx="1649706" cy="1664305"/>
            </a:xfrm>
            <a:prstGeom prst="rect">
              <a:avLst/>
            </a:prstGeom>
          </p:spPr>
        </p:pic>
        <p:pic>
          <p:nvPicPr>
            <p:cNvPr id="11" name="Picture 10" descr="A collage of images of different colors&#10;&#10;Description automatically generated">
              <a:extLst>
                <a:ext uri="{FF2B5EF4-FFF2-40B4-BE49-F238E27FC236}">
                  <a16:creationId xmlns:a16="http://schemas.microsoft.com/office/drawing/2014/main" id="{5B759EEA-63B7-37A4-DD79-B8FA723B5B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7355" b="65455"/>
            <a:stretch/>
          </p:blipFill>
          <p:spPr>
            <a:xfrm>
              <a:off x="4047137" y="490812"/>
              <a:ext cx="1713611" cy="170722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0C5E19B-8A05-6EB3-013C-0F2700652E32}"/>
                </a:ext>
              </a:extLst>
            </p:cNvPr>
            <p:cNvSpPr txBox="1"/>
            <p:nvPr/>
          </p:nvSpPr>
          <p:spPr>
            <a:xfrm>
              <a:off x="945933" y="2094743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FSC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A6DED83-BCB4-A97D-1B19-0C43B3468A17}"/>
                </a:ext>
              </a:extLst>
            </p:cNvPr>
            <p:cNvSpPr txBox="1"/>
            <p:nvPr/>
          </p:nvSpPr>
          <p:spPr>
            <a:xfrm rot="16200000">
              <a:off x="-19927" y="1262990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SSC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E6CEA1E-31F2-6E61-97A5-5A85E3E8372A}"/>
                </a:ext>
              </a:extLst>
            </p:cNvPr>
            <p:cNvSpPr txBox="1"/>
            <p:nvPr/>
          </p:nvSpPr>
          <p:spPr>
            <a:xfrm>
              <a:off x="2857214" y="2071287"/>
              <a:ext cx="780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5B2FA8F-41CB-63A0-C62A-15B203425B71}"/>
                </a:ext>
              </a:extLst>
            </p:cNvPr>
            <p:cNvSpPr txBox="1"/>
            <p:nvPr/>
          </p:nvSpPr>
          <p:spPr>
            <a:xfrm rot="16200000">
              <a:off x="1836022" y="1429544"/>
              <a:ext cx="7360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FSC-H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DD274E-3531-62F8-1FD7-AE10E748C27C}"/>
                </a:ext>
              </a:extLst>
            </p:cNvPr>
            <p:cNvSpPr txBox="1"/>
            <p:nvPr/>
          </p:nvSpPr>
          <p:spPr>
            <a:xfrm rot="16200000">
              <a:off x="3639931" y="1478990"/>
              <a:ext cx="7805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E679A8-230A-8265-360B-22D9D2E56693}"/>
                </a:ext>
              </a:extLst>
            </p:cNvPr>
            <p:cNvSpPr txBox="1"/>
            <p:nvPr/>
          </p:nvSpPr>
          <p:spPr>
            <a:xfrm>
              <a:off x="4521132" y="2142191"/>
              <a:ext cx="10272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Zombie-Red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C158DA-3D01-3A67-1A74-51CF74EA06E0}"/>
                </a:ext>
              </a:extLst>
            </p:cNvPr>
            <p:cNvSpPr txBox="1"/>
            <p:nvPr/>
          </p:nvSpPr>
          <p:spPr>
            <a:xfrm>
              <a:off x="549922" y="4509532"/>
              <a:ext cx="1576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eFluor-450-CD45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B87B8F2-7140-36F6-A9A0-44112984C674}"/>
                </a:ext>
              </a:extLst>
            </p:cNvPr>
            <p:cNvSpPr txBox="1"/>
            <p:nvPr/>
          </p:nvSpPr>
          <p:spPr>
            <a:xfrm rot="16200000">
              <a:off x="-481584" y="3257819"/>
              <a:ext cx="1576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BV480-CD11b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AE66413-7DCC-9543-7483-34E6A348542D}"/>
                </a:ext>
              </a:extLst>
            </p:cNvPr>
            <p:cNvSpPr txBox="1"/>
            <p:nvPr/>
          </p:nvSpPr>
          <p:spPr>
            <a:xfrm>
              <a:off x="2556315" y="4495064"/>
              <a:ext cx="15761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BV421 Ly6G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2091092-C276-340D-4BF2-334FFDC6A1D6}"/>
                </a:ext>
              </a:extLst>
            </p:cNvPr>
            <p:cNvSpPr txBox="1"/>
            <p:nvPr/>
          </p:nvSpPr>
          <p:spPr>
            <a:xfrm rot="16200000">
              <a:off x="1355358" y="3299670"/>
              <a:ext cx="18034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PE- Ly6C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A57502A-07A5-18BB-708A-026470CB3BFD}"/>
                </a:ext>
              </a:extLst>
            </p:cNvPr>
            <p:cNvCxnSpPr>
              <a:cxnSpLocks/>
            </p:cNvCxnSpPr>
            <p:nvPr/>
          </p:nvCxnSpPr>
          <p:spPr>
            <a:xfrm>
              <a:off x="1472280" y="1151260"/>
              <a:ext cx="7697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CA79286-EB54-9370-4011-6BB97CF4C328}"/>
                </a:ext>
              </a:extLst>
            </p:cNvPr>
            <p:cNvCxnSpPr>
              <a:cxnSpLocks/>
            </p:cNvCxnSpPr>
            <p:nvPr/>
          </p:nvCxnSpPr>
          <p:spPr>
            <a:xfrm>
              <a:off x="3309872" y="1137889"/>
              <a:ext cx="7697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F9DDB1C-E24B-0860-E927-7FAC515686FB}"/>
                </a:ext>
              </a:extLst>
            </p:cNvPr>
            <p:cNvCxnSpPr>
              <a:cxnSpLocks/>
            </p:cNvCxnSpPr>
            <p:nvPr/>
          </p:nvCxnSpPr>
          <p:spPr>
            <a:xfrm>
              <a:off x="1786355" y="2731771"/>
              <a:ext cx="0" cy="2904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A2A0382-DB39-CBA8-07F8-C499FEBF35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6559" y="2713806"/>
              <a:ext cx="3309009" cy="2422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FD5E0BC-51D8-CE2B-A7BE-1912C75AA39F}"/>
                </a:ext>
              </a:extLst>
            </p:cNvPr>
            <p:cNvCxnSpPr>
              <a:cxnSpLocks/>
            </p:cNvCxnSpPr>
            <p:nvPr/>
          </p:nvCxnSpPr>
          <p:spPr>
            <a:xfrm>
              <a:off x="5085568" y="2459622"/>
              <a:ext cx="0" cy="2541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CF5258E-A3DE-561A-FEE4-C75F9EE3F399}"/>
                </a:ext>
              </a:extLst>
            </p:cNvPr>
            <p:cNvCxnSpPr>
              <a:cxnSpLocks/>
            </p:cNvCxnSpPr>
            <p:nvPr/>
          </p:nvCxnSpPr>
          <p:spPr>
            <a:xfrm>
              <a:off x="1721311" y="3237004"/>
              <a:ext cx="5329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C05101C-EED9-D551-686F-5A33A951E583}"/>
                </a:ext>
              </a:extLst>
            </p:cNvPr>
            <p:cNvSpPr txBox="1"/>
            <p:nvPr/>
          </p:nvSpPr>
          <p:spPr>
            <a:xfrm>
              <a:off x="607405" y="2925118"/>
              <a:ext cx="72648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Microglia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874EA91-8F89-9788-34EE-941E8737546C}"/>
                </a:ext>
              </a:extLst>
            </p:cNvPr>
            <p:cNvSpPr txBox="1"/>
            <p:nvPr/>
          </p:nvSpPr>
          <p:spPr>
            <a:xfrm>
              <a:off x="924462" y="3494276"/>
              <a:ext cx="9589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Myeloid cells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72AD1A8-6029-DEF9-AC00-53948335CCED}"/>
                </a:ext>
              </a:extLst>
            </p:cNvPr>
            <p:cNvSpPr txBox="1"/>
            <p:nvPr/>
          </p:nvSpPr>
          <p:spPr>
            <a:xfrm>
              <a:off x="2430433" y="2970895"/>
              <a:ext cx="76976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Monocyte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742CE2C-0EA6-E921-9216-43DDF97A000B}"/>
                </a:ext>
              </a:extLst>
            </p:cNvPr>
            <p:cNvSpPr txBox="1"/>
            <p:nvPr/>
          </p:nvSpPr>
          <p:spPr>
            <a:xfrm>
              <a:off x="2992486" y="3531386"/>
              <a:ext cx="8018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Neutrophil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BE5F29A-3BB1-A078-B839-79A025463347}"/>
                </a:ext>
              </a:extLst>
            </p:cNvPr>
            <p:cNvSpPr txBox="1"/>
            <p:nvPr/>
          </p:nvSpPr>
          <p:spPr>
            <a:xfrm>
              <a:off x="2556315" y="2739015"/>
              <a:ext cx="12971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Myeloid cells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210C6B0-1443-5253-CE59-CEA00F83FA5D}"/>
                </a:ext>
              </a:extLst>
            </p:cNvPr>
            <p:cNvSpPr txBox="1"/>
            <p:nvPr/>
          </p:nvSpPr>
          <p:spPr>
            <a:xfrm>
              <a:off x="766779" y="431709"/>
              <a:ext cx="10903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Brain cells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548BEF0-3FBC-D94F-CE62-C2DD5EA3B7CC}"/>
                </a:ext>
              </a:extLst>
            </p:cNvPr>
            <p:cNvSpPr txBox="1"/>
            <p:nvPr/>
          </p:nvSpPr>
          <p:spPr>
            <a:xfrm>
              <a:off x="2670980" y="418338"/>
              <a:ext cx="780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Singlet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662357C-5D5A-8A41-4576-A2C7638677F9}"/>
                </a:ext>
              </a:extLst>
            </p:cNvPr>
            <p:cNvSpPr txBox="1"/>
            <p:nvPr/>
          </p:nvSpPr>
          <p:spPr>
            <a:xfrm>
              <a:off x="4465983" y="385160"/>
              <a:ext cx="9893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Live cells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579A2DDF-04F7-994C-9211-3C3E859C7B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190" y="4820134"/>
            <a:ext cx="5499274" cy="1674044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224045A-F07A-C54C-A241-324D6895BA42}"/>
              </a:ext>
            </a:extLst>
          </p:cNvPr>
          <p:cNvSpPr txBox="1"/>
          <p:nvPr/>
        </p:nvSpPr>
        <p:spPr>
          <a:xfrm>
            <a:off x="56243" y="3356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79044A-536F-6A45-AA2E-10D40A28B012}"/>
              </a:ext>
            </a:extLst>
          </p:cNvPr>
          <p:cNvSpPr txBox="1"/>
          <p:nvPr/>
        </p:nvSpPr>
        <p:spPr>
          <a:xfrm>
            <a:off x="0" y="439260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03EB45-EF38-2647-8FC2-F2E8620491FE}"/>
              </a:ext>
            </a:extLst>
          </p:cNvPr>
          <p:cNvSpPr txBox="1"/>
          <p:nvPr/>
        </p:nvSpPr>
        <p:spPr>
          <a:xfrm>
            <a:off x="370753" y="4422909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Hippocampus</a:t>
            </a:r>
          </a:p>
        </p:txBody>
      </p:sp>
    </p:spTree>
    <p:extLst>
      <p:ext uri="{BB962C8B-B14F-4D97-AF65-F5344CB8AC3E}">
        <p14:creationId xmlns:p14="http://schemas.microsoft.com/office/powerpoint/2010/main" val="274980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958826F2-59BA-4D2B-6A90-2D76D7678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1" y="1171347"/>
            <a:ext cx="2458994" cy="33025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8ECB6F-4901-6AD9-9DD3-967553D81A15}"/>
              </a:ext>
            </a:extLst>
          </p:cNvPr>
          <p:cNvSpPr txBox="1"/>
          <p:nvPr/>
        </p:nvSpPr>
        <p:spPr>
          <a:xfrm>
            <a:off x="354633" y="5887938"/>
            <a:ext cx="55889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Figure S4  Fluorescence intensity analysis of Annexin V</a:t>
            </a: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A. The area of FITC-positive cells in each image of Figure 5D was calculated using Fiji Image J. CM: conditioned media.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Baf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bafilomycin A1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Baf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). n=4-10/group. B. The count of Annexin V-positive cells in each group. n=4-10/group.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635B14-7EFE-CA4D-9C19-B2DE0EA6146A}"/>
              </a:ext>
            </a:extLst>
          </p:cNvPr>
          <p:cNvSpPr txBox="1"/>
          <p:nvPr/>
        </p:nvSpPr>
        <p:spPr>
          <a:xfrm>
            <a:off x="36917" y="87302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564CDA-AA2F-C240-9CB4-8163F58EC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1224" y="1180805"/>
            <a:ext cx="1569045" cy="30571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F0E9D5-0CB2-E248-BE60-472CF66E8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269" y="1171347"/>
            <a:ext cx="1540040" cy="28284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CC1F32-882B-1E4E-98E3-66F8CF75EB01}"/>
              </a:ext>
            </a:extLst>
          </p:cNvPr>
          <p:cNvSpPr txBox="1"/>
          <p:nvPr/>
        </p:nvSpPr>
        <p:spPr>
          <a:xfrm>
            <a:off x="2320880" y="87302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870545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6B2D856-BFB1-9B41-A1A9-614F98864EF6}"/>
              </a:ext>
            </a:extLst>
          </p:cNvPr>
          <p:cNvGrpSpPr/>
          <p:nvPr/>
        </p:nvGrpSpPr>
        <p:grpSpPr>
          <a:xfrm>
            <a:off x="-176924" y="5575617"/>
            <a:ext cx="3236945" cy="1946790"/>
            <a:chOff x="182211" y="127864"/>
            <a:chExt cx="3236945" cy="1946790"/>
          </a:xfrm>
        </p:grpSpPr>
        <p:pic>
          <p:nvPicPr>
            <p:cNvPr id="7" name="Picture 6" descr="A rectangular object with black spots&#10;&#10;Description automatically generated with medium confidence">
              <a:extLst>
                <a:ext uri="{FF2B5EF4-FFF2-40B4-BE49-F238E27FC236}">
                  <a16:creationId xmlns:a16="http://schemas.microsoft.com/office/drawing/2014/main" id="{B6CCDC5A-4E09-DD40-853A-F55C140207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95" t="22450" r="16791" b="18971"/>
            <a:stretch/>
          </p:blipFill>
          <p:spPr>
            <a:xfrm>
              <a:off x="522369" y="127864"/>
              <a:ext cx="2896787" cy="1946790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AE5B317-69ED-184E-8547-0011E4BA4520}"/>
                </a:ext>
              </a:extLst>
            </p:cNvPr>
            <p:cNvGrpSpPr/>
            <p:nvPr/>
          </p:nvGrpSpPr>
          <p:grpSpPr>
            <a:xfrm>
              <a:off x="182211" y="1126748"/>
              <a:ext cx="480332" cy="461665"/>
              <a:chOff x="555382" y="3055773"/>
              <a:chExt cx="480332" cy="461665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7DE74900-E34B-C147-9E25-77358A352287}"/>
                  </a:ext>
                </a:extLst>
              </p:cNvPr>
              <p:cNvGrpSpPr/>
              <p:nvPr/>
            </p:nvGrpSpPr>
            <p:grpSpPr>
              <a:xfrm>
                <a:off x="847373" y="3221762"/>
                <a:ext cx="188341" cy="162575"/>
                <a:chOff x="847373" y="3221762"/>
                <a:chExt cx="188341" cy="162575"/>
              </a:xfrm>
            </p:grpSpPr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3DC95A20-AE8A-7344-93A5-D17B4AAF78E7}"/>
                    </a:ext>
                  </a:extLst>
                </p:cNvPr>
                <p:cNvCxnSpPr/>
                <p:nvPr/>
              </p:nvCxnSpPr>
              <p:spPr>
                <a:xfrm>
                  <a:off x="1031201" y="3312367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CC324AF7-9BCE-8C4A-A71C-F2390DD3C7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1887" y="3384337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9E251321-6596-E444-904B-E1176BDBD6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4" y="3221762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BFAAC6B3-EC08-0A44-B654-6532968FB2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3" y="3309689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B060B43-394D-1644-BB6F-75B6DB68DAF5}"/>
                  </a:ext>
                </a:extLst>
              </p:cNvPr>
              <p:cNvSpPr txBox="1"/>
              <p:nvPr/>
            </p:nvSpPr>
            <p:spPr>
              <a:xfrm>
                <a:off x="555382" y="3055773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31K</a:t>
                </a:r>
              </a:p>
              <a:p>
                <a:r>
                  <a:rPr lang="en-US" sz="800" dirty="0"/>
                  <a:t>24K</a:t>
                </a:r>
              </a:p>
              <a:p>
                <a:r>
                  <a:rPr lang="en-US" sz="800" dirty="0"/>
                  <a:t>17K</a:t>
                </a:r>
              </a:p>
            </p:txBody>
          </p: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A87B36B-6261-4E42-B57D-B0F08FE92300}"/>
              </a:ext>
            </a:extLst>
          </p:cNvPr>
          <p:cNvSpPr txBox="1"/>
          <p:nvPr/>
        </p:nvSpPr>
        <p:spPr>
          <a:xfrm>
            <a:off x="243465" y="5399519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CD9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D07C673-10C4-6041-9269-B3E0B195A488}"/>
              </a:ext>
            </a:extLst>
          </p:cNvPr>
          <p:cNvCxnSpPr/>
          <p:nvPr/>
        </p:nvCxnSpPr>
        <p:spPr>
          <a:xfrm flipH="1">
            <a:off x="2588363" y="3405584"/>
            <a:ext cx="232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2BF560D-CDB7-2349-9473-6D877380D29F}"/>
              </a:ext>
            </a:extLst>
          </p:cNvPr>
          <p:cNvCxnSpPr/>
          <p:nvPr/>
        </p:nvCxnSpPr>
        <p:spPr>
          <a:xfrm flipV="1">
            <a:off x="316006" y="3430654"/>
            <a:ext cx="441576" cy="248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C7B77311-5D55-ECB3-1D69-0EE82D4B7129}"/>
              </a:ext>
            </a:extLst>
          </p:cNvPr>
          <p:cNvGrpSpPr/>
          <p:nvPr/>
        </p:nvGrpSpPr>
        <p:grpSpPr>
          <a:xfrm>
            <a:off x="-40309" y="3233377"/>
            <a:ext cx="3095839" cy="1987074"/>
            <a:chOff x="-515678" y="2392007"/>
            <a:chExt cx="3252286" cy="2140073"/>
          </a:xfrm>
        </p:grpSpPr>
        <p:pic>
          <p:nvPicPr>
            <p:cNvPr id="5" name="Picture 4" descr="A black oval on a white background&#10;&#10;Description automatically generated">
              <a:extLst>
                <a:ext uri="{FF2B5EF4-FFF2-40B4-BE49-F238E27FC236}">
                  <a16:creationId xmlns:a16="http://schemas.microsoft.com/office/drawing/2014/main" id="{43768B8C-AE16-6C48-84F4-853EB5871B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4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64" t="15882" r="13268" b="24901"/>
            <a:stretch/>
          </p:blipFill>
          <p:spPr>
            <a:xfrm>
              <a:off x="-258902" y="2585066"/>
              <a:ext cx="2995510" cy="1947014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8291EDA-FAE6-8D4D-A6B7-EE550E94A9C6}"/>
                </a:ext>
              </a:extLst>
            </p:cNvPr>
            <p:cNvSpPr txBox="1"/>
            <p:nvPr/>
          </p:nvSpPr>
          <p:spPr>
            <a:xfrm>
              <a:off x="-143343" y="2392007"/>
              <a:ext cx="684803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CD81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1BF61D3-DDF3-2341-84BC-33DA2767CB5B}"/>
                </a:ext>
              </a:extLst>
            </p:cNvPr>
            <p:cNvGrpSpPr/>
            <p:nvPr/>
          </p:nvGrpSpPr>
          <p:grpSpPr>
            <a:xfrm>
              <a:off x="-515678" y="3609940"/>
              <a:ext cx="480332" cy="461665"/>
              <a:chOff x="555382" y="3037111"/>
              <a:chExt cx="480332" cy="461665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2CBFCB85-F83E-1B4B-8178-7D8B7FDB1915}"/>
                  </a:ext>
                </a:extLst>
              </p:cNvPr>
              <p:cNvGrpSpPr/>
              <p:nvPr/>
            </p:nvGrpSpPr>
            <p:grpSpPr>
              <a:xfrm>
                <a:off x="847373" y="3184438"/>
                <a:ext cx="188341" cy="162575"/>
                <a:chOff x="847373" y="3184438"/>
                <a:chExt cx="188341" cy="162575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3B82BDA8-C77E-DE48-8653-C428C8D50560}"/>
                    </a:ext>
                  </a:extLst>
                </p:cNvPr>
                <p:cNvCxnSpPr/>
                <p:nvPr/>
              </p:nvCxnSpPr>
              <p:spPr>
                <a:xfrm>
                  <a:off x="1031201" y="3312367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FBC2AF10-C50A-B24A-ABEF-76FF214041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1887" y="3347013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7F420E3-61E4-7C4F-A823-FEB09B2CDC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4" y="3184438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98325321-32FB-B84F-BB71-38F8D7411B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3" y="3272365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28F3FE4-9ADC-D744-98E7-C85B64D66421}"/>
                  </a:ext>
                </a:extLst>
              </p:cNvPr>
              <p:cNvSpPr txBox="1"/>
              <p:nvPr/>
            </p:nvSpPr>
            <p:spPr>
              <a:xfrm>
                <a:off x="555382" y="3037111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31K</a:t>
                </a:r>
              </a:p>
              <a:p>
                <a:r>
                  <a:rPr lang="en-US" sz="800" dirty="0"/>
                  <a:t>24K</a:t>
                </a:r>
              </a:p>
              <a:p>
                <a:r>
                  <a:rPr lang="en-US" sz="800" dirty="0"/>
                  <a:t>17K</a:t>
                </a:r>
              </a:p>
            </p:txBody>
          </p: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F44EE53-7592-1D4F-8F8F-50FFF6057094}"/>
                </a:ext>
              </a:extLst>
            </p:cNvPr>
            <p:cNvCxnSpPr/>
            <p:nvPr/>
          </p:nvCxnSpPr>
          <p:spPr>
            <a:xfrm flipH="1">
              <a:off x="2365729" y="4321335"/>
              <a:ext cx="2626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A2EE701-B35B-504B-979F-6E91B4C3BF07}"/>
                </a:ext>
              </a:extLst>
            </p:cNvPr>
            <p:cNvCxnSpPr/>
            <p:nvPr/>
          </p:nvCxnSpPr>
          <p:spPr>
            <a:xfrm flipV="1">
              <a:off x="2647041" y="3955273"/>
              <a:ext cx="0" cy="3660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B6B6F5C-DB02-4542-93D9-21BE63313241}"/>
                </a:ext>
              </a:extLst>
            </p:cNvPr>
            <p:cNvCxnSpPr/>
            <p:nvPr/>
          </p:nvCxnSpPr>
          <p:spPr>
            <a:xfrm flipV="1">
              <a:off x="-61350" y="4091809"/>
              <a:ext cx="0" cy="2769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2795BD6-2D49-7746-979F-2E3503670A10}"/>
                </a:ext>
              </a:extLst>
            </p:cNvPr>
            <p:cNvCxnSpPr/>
            <p:nvPr/>
          </p:nvCxnSpPr>
          <p:spPr>
            <a:xfrm>
              <a:off x="-61350" y="4368762"/>
              <a:ext cx="2340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836808B-DB8A-264A-84AD-F97B910562BE}"/>
                </a:ext>
              </a:extLst>
            </p:cNvPr>
            <p:cNvCxnSpPr/>
            <p:nvPr/>
          </p:nvCxnSpPr>
          <p:spPr>
            <a:xfrm>
              <a:off x="-13417" y="2767106"/>
              <a:ext cx="0" cy="2155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A9DB0B6C-8478-FF43-BD78-FEA5D0863C15}"/>
              </a:ext>
            </a:extLst>
          </p:cNvPr>
          <p:cNvSpPr txBox="1"/>
          <p:nvPr/>
        </p:nvSpPr>
        <p:spPr>
          <a:xfrm rot="18603884">
            <a:off x="445403" y="3720291"/>
            <a:ext cx="320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A0F4CA3-60AC-6043-8BF3-67900AC6A672}"/>
              </a:ext>
            </a:extLst>
          </p:cNvPr>
          <p:cNvSpPr txBox="1"/>
          <p:nvPr/>
        </p:nvSpPr>
        <p:spPr>
          <a:xfrm rot="18603884">
            <a:off x="643181" y="3701099"/>
            <a:ext cx="3321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499DA0B-B956-1549-92C8-CD7FC05508DE}"/>
              </a:ext>
            </a:extLst>
          </p:cNvPr>
          <p:cNvSpPr txBox="1"/>
          <p:nvPr/>
        </p:nvSpPr>
        <p:spPr>
          <a:xfrm rot="18603884">
            <a:off x="816863" y="3705841"/>
            <a:ext cx="320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7F10AC3-47C1-9848-9C88-667E1468FE05}"/>
              </a:ext>
            </a:extLst>
          </p:cNvPr>
          <p:cNvSpPr txBox="1"/>
          <p:nvPr/>
        </p:nvSpPr>
        <p:spPr>
          <a:xfrm rot="18603884">
            <a:off x="1033929" y="3701099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C2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07D8479-8E3B-9145-B63C-5936305837C1}"/>
              </a:ext>
            </a:extLst>
          </p:cNvPr>
          <p:cNvSpPr txBox="1"/>
          <p:nvPr/>
        </p:nvSpPr>
        <p:spPr>
          <a:xfrm rot="18603884">
            <a:off x="1247776" y="3705840"/>
            <a:ext cx="320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8B5E6EF-A935-3A4F-95A8-465B48E62FA7}"/>
              </a:ext>
            </a:extLst>
          </p:cNvPr>
          <p:cNvSpPr txBox="1"/>
          <p:nvPr/>
        </p:nvSpPr>
        <p:spPr>
          <a:xfrm rot="18603884">
            <a:off x="1466065" y="3701100"/>
            <a:ext cx="3321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C3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0B07AA-570B-CAA4-E686-7D2B4F9B4DB3}"/>
              </a:ext>
            </a:extLst>
          </p:cNvPr>
          <p:cNvGrpSpPr/>
          <p:nvPr/>
        </p:nvGrpSpPr>
        <p:grpSpPr>
          <a:xfrm>
            <a:off x="-39298" y="457493"/>
            <a:ext cx="6127833" cy="1878058"/>
            <a:chOff x="-39298" y="457493"/>
            <a:chExt cx="6127833" cy="1878058"/>
          </a:xfrm>
        </p:grpSpPr>
        <p:pic>
          <p:nvPicPr>
            <p:cNvPr id="49" name="Picture 48" descr="A blue rectangular object with a green background&#10;&#10;Description automatically generated">
              <a:extLst>
                <a:ext uri="{FF2B5EF4-FFF2-40B4-BE49-F238E27FC236}">
                  <a16:creationId xmlns:a16="http://schemas.microsoft.com/office/drawing/2014/main" id="{2130F422-B19F-234C-A6ED-7B7004CEEE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15" t="28687" r="15907" b="22572"/>
            <a:stretch/>
          </p:blipFill>
          <p:spPr>
            <a:xfrm>
              <a:off x="587202" y="521996"/>
              <a:ext cx="3059202" cy="1810139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62508C2-6626-BD42-ABD2-DB78D0A3704A}"/>
                </a:ext>
              </a:extLst>
            </p:cNvPr>
            <p:cNvSpPr txBox="1"/>
            <p:nvPr/>
          </p:nvSpPr>
          <p:spPr>
            <a:xfrm flipH="1">
              <a:off x="720090" y="730322"/>
              <a:ext cx="1205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GAPDH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597E0EA-7EF0-AD43-9FEA-D2E408863869}"/>
                </a:ext>
              </a:extLst>
            </p:cNvPr>
            <p:cNvCxnSpPr>
              <a:cxnSpLocks/>
            </p:cNvCxnSpPr>
            <p:nvPr/>
          </p:nvCxnSpPr>
          <p:spPr>
            <a:xfrm>
              <a:off x="428666" y="1496583"/>
              <a:ext cx="17719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8FC070C-7E4F-0246-B95D-29CA313291CF}"/>
                </a:ext>
              </a:extLst>
            </p:cNvPr>
            <p:cNvSpPr txBox="1"/>
            <p:nvPr/>
          </p:nvSpPr>
          <p:spPr>
            <a:xfrm>
              <a:off x="-39298" y="1362321"/>
              <a:ext cx="5565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38KDa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98C9BFA-8356-CE4B-8A01-36C8FFCBD3D6}"/>
                </a:ext>
              </a:extLst>
            </p:cNvPr>
            <p:cNvSpPr txBox="1"/>
            <p:nvPr/>
          </p:nvSpPr>
          <p:spPr>
            <a:xfrm>
              <a:off x="2135708" y="1295997"/>
              <a:ext cx="60305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GAPDH</a:t>
              </a:r>
            </a:p>
            <a:p>
              <a:pPr algn="ctr"/>
              <a:r>
                <a:rPr lang="en-US" sz="1100" dirty="0"/>
                <a:t>37KDa</a:t>
              </a:r>
            </a:p>
          </p:txBody>
        </p:sp>
        <p:pic>
          <p:nvPicPr>
            <p:cNvPr id="60" name="Picture 59" descr="A white rectangular object with black lines&#10;&#10;Description automatically generated">
              <a:extLst>
                <a:ext uri="{FF2B5EF4-FFF2-40B4-BE49-F238E27FC236}">
                  <a16:creationId xmlns:a16="http://schemas.microsoft.com/office/drawing/2014/main" id="{0038208A-07AF-B544-BB09-B73A7CC6A2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52" t="26985" r="44100" b="27365"/>
            <a:stretch/>
          </p:blipFill>
          <p:spPr>
            <a:xfrm>
              <a:off x="3677336" y="457493"/>
              <a:ext cx="2078742" cy="1878058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9853908-264A-EA42-AAFE-2E2720DDC8E2}"/>
                </a:ext>
              </a:extLst>
            </p:cNvPr>
            <p:cNvSpPr txBox="1"/>
            <p:nvPr/>
          </p:nvSpPr>
          <p:spPr>
            <a:xfrm flipH="1">
              <a:off x="3753003" y="683774"/>
              <a:ext cx="1205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GAPDH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8A37CFF-83D6-5F40-A161-952BC5E90680}"/>
                </a:ext>
              </a:extLst>
            </p:cNvPr>
            <p:cNvSpPr txBox="1"/>
            <p:nvPr/>
          </p:nvSpPr>
          <p:spPr>
            <a:xfrm>
              <a:off x="5485485" y="1427065"/>
              <a:ext cx="60305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GAPDH</a:t>
              </a:r>
            </a:p>
            <a:p>
              <a:pPr algn="ctr"/>
              <a:r>
                <a:rPr lang="en-US" sz="1100" dirty="0"/>
                <a:t>37KDa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F754F9C-EEF0-BD47-8797-A81FD3FA7E17}"/>
              </a:ext>
            </a:extLst>
          </p:cNvPr>
          <p:cNvGrpSpPr/>
          <p:nvPr/>
        </p:nvGrpSpPr>
        <p:grpSpPr>
          <a:xfrm>
            <a:off x="2707649" y="6526658"/>
            <a:ext cx="3160148" cy="1756457"/>
            <a:chOff x="1748067" y="395089"/>
            <a:chExt cx="3094546" cy="1827637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3A786BF-D480-F24E-85EE-B7CD69D4F546}"/>
                </a:ext>
              </a:extLst>
            </p:cNvPr>
            <p:cNvGrpSpPr/>
            <p:nvPr/>
          </p:nvGrpSpPr>
          <p:grpSpPr>
            <a:xfrm>
              <a:off x="1748067" y="1427413"/>
              <a:ext cx="480332" cy="461665"/>
              <a:chOff x="555382" y="3037111"/>
              <a:chExt cx="480332" cy="461665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C0F22F2C-6F19-F145-81AA-A9E6FDD87393}"/>
                  </a:ext>
                </a:extLst>
              </p:cNvPr>
              <p:cNvGrpSpPr/>
              <p:nvPr/>
            </p:nvGrpSpPr>
            <p:grpSpPr>
              <a:xfrm>
                <a:off x="847373" y="3184438"/>
                <a:ext cx="188341" cy="162575"/>
                <a:chOff x="847373" y="3184438"/>
                <a:chExt cx="188341" cy="162575"/>
              </a:xfrm>
            </p:grpSpPr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A6A1292F-9445-3748-9326-EFBD63FCFA66}"/>
                    </a:ext>
                  </a:extLst>
                </p:cNvPr>
                <p:cNvCxnSpPr/>
                <p:nvPr/>
              </p:nvCxnSpPr>
              <p:spPr>
                <a:xfrm>
                  <a:off x="1031201" y="3312367"/>
                  <a:ext cx="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305FEF49-A8DF-3042-B628-EC47EFE88E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1887" y="3347013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6EEE3166-098B-B442-A2C4-5F69F09EB2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4" y="3184438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DA976C25-E9D0-BE4D-8A0E-A4BB7E82C0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7373" y="3272365"/>
                  <a:ext cx="183827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E0506DE-B928-A946-AC40-584C8D55B430}"/>
                  </a:ext>
                </a:extLst>
              </p:cNvPr>
              <p:cNvSpPr txBox="1"/>
              <p:nvPr/>
            </p:nvSpPr>
            <p:spPr>
              <a:xfrm>
                <a:off x="555382" y="3037111"/>
                <a:ext cx="340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31K</a:t>
                </a:r>
              </a:p>
              <a:p>
                <a:r>
                  <a:rPr lang="en-US" sz="800" dirty="0"/>
                  <a:t>24K</a:t>
                </a:r>
              </a:p>
              <a:p>
                <a:r>
                  <a:rPr lang="en-US" sz="800" dirty="0"/>
                  <a:t>17K</a:t>
                </a:r>
              </a:p>
            </p:txBody>
          </p:sp>
        </p:grpSp>
        <p:pic>
          <p:nvPicPr>
            <p:cNvPr id="65" name="Picture 64" descr="A plastic case with a blue background&#10;&#10;Description automatically generated">
              <a:extLst>
                <a:ext uri="{FF2B5EF4-FFF2-40B4-BE49-F238E27FC236}">
                  <a16:creationId xmlns:a16="http://schemas.microsoft.com/office/drawing/2014/main" id="{EAFA3C00-2835-4147-ACD5-FBA4F60A7A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Photocopy/>
                      </a14:imgEffect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19" t="21301" r="16428" b="25049"/>
            <a:stretch/>
          </p:blipFill>
          <p:spPr>
            <a:xfrm>
              <a:off x="2122676" y="395089"/>
              <a:ext cx="2719937" cy="1827637"/>
            </a:xfrm>
            <a:prstGeom prst="rect">
              <a:avLst/>
            </a:prstGeom>
          </p:spPr>
        </p:pic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2C0AE78B-651E-C642-8E80-6A95943576C6}"/>
              </a:ext>
            </a:extLst>
          </p:cNvPr>
          <p:cNvSpPr txBox="1"/>
          <p:nvPr/>
        </p:nvSpPr>
        <p:spPr>
          <a:xfrm>
            <a:off x="76604" y="28836"/>
            <a:ext cx="2552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blot of Figure S2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4232A5-1131-262E-44B8-28368A2B94C7}"/>
              </a:ext>
            </a:extLst>
          </p:cNvPr>
          <p:cNvSpPr txBox="1"/>
          <p:nvPr/>
        </p:nvSpPr>
        <p:spPr>
          <a:xfrm rot="18603884">
            <a:off x="424893" y="6137366"/>
            <a:ext cx="320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A2556A-D3E9-E20C-ABA3-1A5190CB2B44}"/>
              </a:ext>
            </a:extLst>
          </p:cNvPr>
          <p:cNvSpPr txBox="1"/>
          <p:nvPr/>
        </p:nvSpPr>
        <p:spPr>
          <a:xfrm rot="18603884">
            <a:off x="622671" y="6118174"/>
            <a:ext cx="3321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F591E7-6597-B0C8-8B17-41E4F493A4EC}"/>
              </a:ext>
            </a:extLst>
          </p:cNvPr>
          <p:cNvSpPr txBox="1"/>
          <p:nvPr/>
        </p:nvSpPr>
        <p:spPr>
          <a:xfrm rot="18603884">
            <a:off x="796353" y="6122916"/>
            <a:ext cx="320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100D6D-B996-6578-F2B6-D5EE8D62CF3A}"/>
              </a:ext>
            </a:extLst>
          </p:cNvPr>
          <p:cNvSpPr txBox="1"/>
          <p:nvPr/>
        </p:nvSpPr>
        <p:spPr>
          <a:xfrm rot="18603884">
            <a:off x="1013419" y="6118174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C2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43BFC7-136F-0BB8-5B2B-D6F8D2A6179D}"/>
              </a:ext>
            </a:extLst>
          </p:cNvPr>
          <p:cNvSpPr txBox="1"/>
          <p:nvPr/>
        </p:nvSpPr>
        <p:spPr>
          <a:xfrm rot="18603884">
            <a:off x="1227266" y="6122915"/>
            <a:ext cx="320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BB3837A-F96A-0D10-25A7-57B2324C650D}"/>
              </a:ext>
            </a:extLst>
          </p:cNvPr>
          <p:cNvSpPr txBox="1"/>
          <p:nvPr/>
        </p:nvSpPr>
        <p:spPr>
          <a:xfrm rot="18603884">
            <a:off x="1445555" y="6118175"/>
            <a:ext cx="3321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41C6F0-7AA0-C0F6-5D35-88C5CF575CEF}"/>
              </a:ext>
            </a:extLst>
          </p:cNvPr>
          <p:cNvSpPr txBox="1"/>
          <p:nvPr/>
        </p:nvSpPr>
        <p:spPr>
          <a:xfrm rot="18603884">
            <a:off x="3829777" y="1216956"/>
            <a:ext cx="320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05D95C3-4161-6716-B0C2-E8B45D5D7A0C}"/>
              </a:ext>
            </a:extLst>
          </p:cNvPr>
          <p:cNvSpPr txBox="1"/>
          <p:nvPr/>
        </p:nvSpPr>
        <p:spPr>
          <a:xfrm rot="18603884">
            <a:off x="4070640" y="1197764"/>
            <a:ext cx="3321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84FA382-2ECD-21B7-E8E4-C045296D92DA}"/>
              </a:ext>
            </a:extLst>
          </p:cNvPr>
          <p:cNvSpPr txBox="1"/>
          <p:nvPr/>
        </p:nvSpPr>
        <p:spPr>
          <a:xfrm rot="18603884">
            <a:off x="4365299" y="1214326"/>
            <a:ext cx="320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D3ECC65-69EC-6A3C-1BFF-C85DF85E1EF2}"/>
              </a:ext>
            </a:extLst>
          </p:cNvPr>
          <p:cNvSpPr txBox="1"/>
          <p:nvPr/>
        </p:nvSpPr>
        <p:spPr>
          <a:xfrm rot="18603884">
            <a:off x="4612453" y="1197764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C2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277A0D1-8567-03BA-092E-64C24B1655C6}"/>
              </a:ext>
            </a:extLst>
          </p:cNvPr>
          <p:cNvSpPr txBox="1"/>
          <p:nvPr/>
        </p:nvSpPr>
        <p:spPr>
          <a:xfrm rot="18603884">
            <a:off x="4942304" y="1214326"/>
            <a:ext cx="320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1771B4B-84AF-50CD-F2A9-4F2C5C021944}"/>
              </a:ext>
            </a:extLst>
          </p:cNvPr>
          <p:cNvSpPr txBox="1"/>
          <p:nvPr/>
        </p:nvSpPr>
        <p:spPr>
          <a:xfrm rot="18603884">
            <a:off x="5229749" y="1210033"/>
            <a:ext cx="3321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C3</a:t>
            </a:r>
          </a:p>
        </p:txBody>
      </p:sp>
    </p:spTree>
    <p:extLst>
      <p:ext uri="{BB962C8B-B14F-4D97-AF65-F5344CB8AC3E}">
        <p14:creationId xmlns:p14="http://schemas.microsoft.com/office/powerpoint/2010/main" val="361531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CAC1A2-B649-6740-A4ED-5F1E2E1E8358}"/>
              </a:ext>
            </a:extLst>
          </p:cNvPr>
          <p:cNvSpPr txBox="1"/>
          <p:nvPr/>
        </p:nvSpPr>
        <p:spPr>
          <a:xfrm>
            <a:off x="297941" y="678094"/>
            <a:ext cx="27432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cs typeface="Calibri"/>
              </a:rPr>
              <a:t>1st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6E07BC8-2861-5B0C-0659-F132CF3786AB}"/>
              </a:ext>
            </a:extLst>
          </p:cNvPr>
          <p:cNvGrpSpPr/>
          <p:nvPr/>
        </p:nvGrpSpPr>
        <p:grpSpPr>
          <a:xfrm>
            <a:off x="970113" y="963751"/>
            <a:ext cx="4089234" cy="6972104"/>
            <a:chOff x="995732" y="335636"/>
            <a:chExt cx="4716899" cy="7895050"/>
          </a:xfrm>
        </p:grpSpPr>
        <p:pic>
          <p:nvPicPr>
            <p:cNvPr id="5" name="Picture 4" descr="A close-up of a white and black grid&#10;&#10;Description automatically generated">
              <a:extLst>
                <a:ext uri="{FF2B5EF4-FFF2-40B4-BE49-F238E27FC236}">
                  <a16:creationId xmlns:a16="http://schemas.microsoft.com/office/drawing/2014/main" id="{17C308F2-F2A6-8F7C-47D7-7EF752B0F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2365" y="335636"/>
              <a:ext cx="4378144" cy="2349330"/>
            </a:xfrm>
            <a:prstGeom prst="rect">
              <a:avLst/>
            </a:prstGeom>
          </p:spPr>
        </p:pic>
        <p:pic>
          <p:nvPicPr>
            <p:cNvPr id="6" name="Picture 5" descr="A close-up of a test&#10;&#10;Description automatically generated">
              <a:extLst>
                <a:ext uri="{FF2B5EF4-FFF2-40B4-BE49-F238E27FC236}">
                  <a16:creationId xmlns:a16="http://schemas.microsoft.com/office/drawing/2014/main" id="{937474EE-18FB-DEDB-1593-586FF7380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732" y="2678649"/>
              <a:ext cx="4686103" cy="2286673"/>
            </a:xfrm>
            <a:prstGeom prst="rect">
              <a:avLst/>
            </a:prstGeom>
          </p:spPr>
        </p:pic>
        <p:pic>
          <p:nvPicPr>
            <p:cNvPr id="8" name="Picture 7" descr="A close-up of a test&#10;&#10;Description automatically generated">
              <a:extLst>
                <a:ext uri="{FF2B5EF4-FFF2-40B4-BE49-F238E27FC236}">
                  <a16:creationId xmlns:a16="http://schemas.microsoft.com/office/drawing/2014/main" id="{333853BD-8678-8B33-8BF7-7D282EC77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8466" y="5392847"/>
              <a:ext cx="4224165" cy="2837839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D413342-6F18-9385-4464-59AED31233AA}"/>
              </a:ext>
            </a:extLst>
          </p:cNvPr>
          <p:cNvSpPr txBox="1"/>
          <p:nvPr/>
        </p:nvSpPr>
        <p:spPr>
          <a:xfrm>
            <a:off x="137864" y="216872"/>
            <a:ext cx="2518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blot of Figure 5B</a:t>
            </a:r>
          </a:p>
        </p:txBody>
      </p:sp>
    </p:spTree>
    <p:extLst>
      <p:ext uri="{BB962C8B-B14F-4D97-AF65-F5344CB8AC3E}">
        <p14:creationId xmlns:p14="http://schemas.microsoft.com/office/powerpoint/2010/main" val="295882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2F00955-DC90-B9B9-D9A5-4483031C692D}"/>
              </a:ext>
            </a:extLst>
          </p:cNvPr>
          <p:cNvSpPr txBox="1"/>
          <p:nvPr/>
        </p:nvSpPr>
        <p:spPr>
          <a:xfrm>
            <a:off x="472620" y="369869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cs typeface="Calibri"/>
              </a:rPr>
              <a:t>2nd</a:t>
            </a:r>
            <a:endParaRPr lang="en-US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5191128-60EB-2D43-9F55-86586DE0B361}"/>
              </a:ext>
            </a:extLst>
          </p:cNvPr>
          <p:cNvGrpSpPr/>
          <p:nvPr/>
        </p:nvGrpSpPr>
        <p:grpSpPr>
          <a:xfrm>
            <a:off x="995732" y="335636"/>
            <a:ext cx="4716899" cy="7895050"/>
            <a:chOff x="995732" y="335636"/>
            <a:chExt cx="4716899" cy="7895050"/>
          </a:xfrm>
        </p:grpSpPr>
        <p:pic>
          <p:nvPicPr>
            <p:cNvPr id="7" name="Picture 6" descr="A close-up of a white and black grid&#10;&#10;Description automatically generated">
              <a:extLst>
                <a:ext uri="{FF2B5EF4-FFF2-40B4-BE49-F238E27FC236}">
                  <a16:creationId xmlns:a16="http://schemas.microsoft.com/office/drawing/2014/main" id="{50EB8F57-2738-B514-019D-108938DD6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2365" y="335636"/>
              <a:ext cx="4378144" cy="2349330"/>
            </a:xfrm>
            <a:prstGeom prst="rect">
              <a:avLst/>
            </a:prstGeom>
          </p:spPr>
        </p:pic>
        <p:pic>
          <p:nvPicPr>
            <p:cNvPr id="8" name="Picture 7" descr="A close-up of a test&#10;&#10;Description automatically generated">
              <a:extLst>
                <a:ext uri="{FF2B5EF4-FFF2-40B4-BE49-F238E27FC236}">
                  <a16:creationId xmlns:a16="http://schemas.microsoft.com/office/drawing/2014/main" id="{55D1CB51-20FB-35D5-28B0-C5E5C10795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732" y="2678649"/>
              <a:ext cx="4686103" cy="2286673"/>
            </a:xfrm>
            <a:prstGeom prst="rect">
              <a:avLst/>
            </a:prstGeom>
          </p:spPr>
        </p:pic>
        <p:pic>
          <p:nvPicPr>
            <p:cNvPr id="9" name="Picture 8" descr="A close-up of a test&#10;&#10;Description automatically generated">
              <a:extLst>
                <a:ext uri="{FF2B5EF4-FFF2-40B4-BE49-F238E27FC236}">
                  <a16:creationId xmlns:a16="http://schemas.microsoft.com/office/drawing/2014/main" id="{842158EF-B2B4-9EAB-93AC-ACC1D470A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88466" y="5392847"/>
              <a:ext cx="4224165" cy="28378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0667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ell phone&#10;&#10;Description automatically generated">
            <a:extLst>
              <a:ext uri="{FF2B5EF4-FFF2-40B4-BE49-F238E27FC236}">
                <a16:creationId xmlns:a16="http://schemas.microsoft.com/office/drawing/2014/main" id="{78045140-BF15-75F7-0605-7D16BFBA3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64" y="1746011"/>
            <a:ext cx="4876143" cy="48144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E591DD-8200-304F-6D8B-4C93C862907C}"/>
              </a:ext>
            </a:extLst>
          </p:cNvPr>
          <p:cNvSpPr txBox="1"/>
          <p:nvPr/>
        </p:nvSpPr>
        <p:spPr>
          <a:xfrm>
            <a:off x="628115" y="576841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cs typeface="Calibri"/>
              </a:rPr>
              <a:t>3rd</a:t>
            </a: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2495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DAE5B8EA34B4B8C7EDD6995A55923" ma:contentTypeVersion="18" ma:contentTypeDescription="Create a new document." ma:contentTypeScope="" ma:versionID="ed187c62a572a037a51a9a9cf532991f">
  <xsd:schema xmlns:xsd="http://www.w3.org/2001/XMLSchema" xmlns:xs="http://www.w3.org/2001/XMLSchema" xmlns:p="http://schemas.microsoft.com/office/2006/metadata/properties" xmlns:ns2="64d5a61e-54b7-410f-9202-a2937d195fe5" xmlns:ns3="aaa0dabf-822c-4c59-9c4b-ce004d21ed81" targetNamespace="http://schemas.microsoft.com/office/2006/metadata/properties" ma:root="true" ma:fieldsID="e16e976de64ae0083bfaef2f5e1f8b27" ns2:_="" ns3:_="">
    <xsd:import namespace="64d5a61e-54b7-410f-9202-a2937d195fe5"/>
    <xsd:import namespace="aaa0dabf-822c-4c59-9c4b-ce004d21ed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d5a61e-54b7-410f-9202-a2937d195f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5e2b2fc-0517-44cc-85bc-21d743cacc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a0dabf-822c-4c59-9c4b-ce004d21ed8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996ac66-0b4b-4207-90d6-46fe442881f9}" ma:internalName="TaxCatchAll" ma:showField="CatchAllData" ma:web="aaa0dabf-822c-4c59-9c4b-ce004d21ed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A1508D-829C-4E5C-B7F1-4141B6371F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d5a61e-54b7-410f-9202-a2937d195fe5"/>
    <ds:schemaRef ds:uri="aaa0dabf-822c-4c59-9c4b-ce004d21ed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8D0CCC-859D-495D-B761-D872865E0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13818</TotalTime>
  <Words>392</Words>
  <Application>Microsoft Macintosh PowerPoint</Application>
  <PresentationFormat>Custom</PresentationFormat>
  <Paragraphs>83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Zou, Lin</dc:creator>
  <cp:lastModifiedBy>Zou, Lin</cp:lastModifiedBy>
  <cp:revision>95</cp:revision>
  <dcterms:created xsi:type="dcterms:W3CDTF">2024-01-10T15:43:25Z</dcterms:created>
  <dcterms:modified xsi:type="dcterms:W3CDTF">2024-09-01T15:41:10Z</dcterms:modified>
</cp:coreProperties>
</file>