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4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857B"/>
    <a:srgbClr val="7ECCD1"/>
    <a:srgbClr val="8DB03B"/>
    <a:srgbClr val="BD84F7"/>
    <a:srgbClr val="EA7669"/>
    <a:srgbClr val="58B8BF"/>
    <a:srgbClr val="5CB752"/>
    <a:srgbClr val="729CF2"/>
    <a:srgbClr val="E88A81"/>
    <a:srgbClr val="E67A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20"/>
    <p:restoredTop sz="95988"/>
  </p:normalViewPr>
  <p:slideViewPr>
    <p:cSldViewPr snapToGrid="0" snapToObjects="1">
      <p:cViewPr varScale="1">
        <p:scale>
          <a:sx n="88" d="100"/>
          <a:sy n="88" d="100"/>
        </p:scale>
        <p:origin x="3608" y="176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8849F-D4A2-5148-A0FE-24DE65623741}" type="datetimeFigureOut">
              <a:rPr lang="en-US" smtClean="0"/>
              <a:t>6/25/24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1346DB-90D1-1041-8927-3F1BEEB50BF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77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3B840B-C214-D94F-A381-8E0951C6147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783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6/25/24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163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6/25/24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6/25/24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26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6/25/24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3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6/25/24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71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6/25/24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31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6/25/24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6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6/25/24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69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6/25/24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360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6/25/24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269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6/25/24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28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5F763-48A5-1E4F-BE35-0C709FD22053}" type="datetimeFigureOut">
              <a:rPr lang="en-US" smtClean="0"/>
              <a:t>6/25/24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9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"/><Relationship Id="rId13" Type="http://schemas.openxmlformats.org/officeDocument/2006/relationships/image" Target="../media/image11.Tif"/><Relationship Id="rId3" Type="http://schemas.openxmlformats.org/officeDocument/2006/relationships/image" Target="../media/image1.Tif"/><Relationship Id="rId7" Type="http://schemas.openxmlformats.org/officeDocument/2006/relationships/image" Target="../media/image5.Tif"/><Relationship Id="rId12" Type="http://schemas.openxmlformats.org/officeDocument/2006/relationships/image" Target="../media/image10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"/><Relationship Id="rId11" Type="http://schemas.openxmlformats.org/officeDocument/2006/relationships/image" Target="../media/image9.png"/><Relationship Id="rId5" Type="http://schemas.openxmlformats.org/officeDocument/2006/relationships/image" Target="../media/image3.Tif"/><Relationship Id="rId10" Type="http://schemas.openxmlformats.org/officeDocument/2006/relationships/image" Target="../media/image8.Tif"/><Relationship Id="rId4" Type="http://schemas.openxmlformats.org/officeDocument/2006/relationships/image" Target="../media/image2.Tif"/><Relationship Id="rId9" Type="http://schemas.openxmlformats.org/officeDocument/2006/relationships/image" Target="../media/image7.Tif"/><Relationship Id="rId14" Type="http://schemas.openxmlformats.org/officeDocument/2006/relationships/image" Target="../media/image1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237A0C5F-A16C-346D-A49C-8724DE8D81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53573"/>
              </p:ext>
            </p:extLst>
          </p:nvPr>
        </p:nvGraphicFramePr>
        <p:xfrm>
          <a:off x="656005" y="4170457"/>
          <a:ext cx="5912930" cy="2658917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1249881">
                  <a:extLst>
                    <a:ext uri="{9D8B030D-6E8A-4147-A177-3AD203B41FA5}">
                      <a16:colId xmlns:a16="http://schemas.microsoft.com/office/drawing/2014/main" val="264663007"/>
                    </a:ext>
                  </a:extLst>
                </a:gridCol>
                <a:gridCol w="2166644">
                  <a:extLst>
                    <a:ext uri="{9D8B030D-6E8A-4147-A177-3AD203B41FA5}">
                      <a16:colId xmlns:a16="http://schemas.microsoft.com/office/drawing/2014/main" val="413619257"/>
                    </a:ext>
                  </a:extLst>
                </a:gridCol>
                <a:gridCol w="2496405">
                  <a:extLst>
                    <a:ext uri="{9D8B030D-6E8A-4147-A177-3AD203B41FA5}">
                      <a16:colId xmlns:a16="http://schemas.microsoft.com/office/drawing/2014/main" val="876399106"/>
                    </a:ext>
                  </a:extLst>
                </a:gridCol>
              </a:tblGrid>
              <a:tr h="220517"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Clones</a:t>
                      </a:r>
                      <a:endParaRPr lang="fr-FR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9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TP53</a:t>
                      </a: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sequence</a:t>
                      </a:r>
                      <a:endParaRPr lang="fr-FR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Location</a:t>
                      </a:r>
                      <a:endParaRPr lang="fr-FR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7635570"/>
                  </a:ext>
                </a:extLst>
              </a:tr>
              <a:tr h="238205">
                <a:tc>
                  <a:txBody>
                    <a:bodyPr/>
                    <a:lstStyle/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NCI-H929 </a:t>
                      </a:r>
                      <a:r>
                        <a:rPr lang="en-US" sz="8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TP53</a:t>
                      </a:r>
                      <a:r>
                        <a:rPr lang="en-US" sz="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  </a:t>
                      </a: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#1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del8 (</a:t>
                      </a: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CGCGTCCG) + mut1 (C&gt;A)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del27 (ACCCGC</a:t>
                      </a: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GTCCGCGCCATGGCCAT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CTAC) + ins7 (</a:t>
                      </a:r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CTTCTCC)</a:t>
                      </a:r>
                      <a:endParaRPr lang="fr-FR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del17:7,675,144-137 + mut17:7,675,148</a:t>
                      </a:r>
                    </a:p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del17:7,675,149-124 + ins17:7,675,143-137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9180672"/>
                  </a:ext>
                </a:extLst>
              </a:tr>
              <a:tr h="23820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NCI-H929 </a:t>
                      </a:r>
                      <a:r>
                        <a:rPr lang="en-US" sz="8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TP53</a:t>
                      </a:r>
                      <a:r>
                        <a:rPr lang="en-US" sz="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 </a:t>
                      </a: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#2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del6 (TCCGCG) + del1 (C) 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del7 (CCCGCGT)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del17:7,675,142-137 + del17:7,675,157</a:t>
                      </a:r>
                    </a:p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del17:7,675,148-142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7856744"/>
                  </a:ext>
                </a:extLst>
              </a:tr>
              <a:tr h="238205">
                <a:tc>
                  <a:txBody>
                    <a:bodyPr/>
                    <a:lstStyle/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NCI-H929 </a:t>
                      </a:r>
                      <a:r>
                        <a:rPr lang="en-US" sz="8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TP53</a:t>
                      </a:r>
                      <a:r>
                        <a:rPr lang="en-US" sz="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 </a:t>
                      </a: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#3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ins1 (C)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del17 (</a:t>
                      </a: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CCGGCACCCGCGTCCGC)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ins17:7,675,139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del17:7,675,154-138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6508503"/>
                  </a:ext>
                </a:extLst>
              </a:tr>
              <a:tr h="254246">
                <a:tc>
                  <a:txBody>
                    <a:bodyPr/>
                    <a:lstStyle/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XG7 </a:t>
                      </a:r>
                      <a:r>
                        <a:rPr lang="en-US" sz="8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TP53</a:t>
                      </a:r>
                      <a:r>
                        <a:rPr lang="en-US" sz="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  </a:t>
                      </a: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#1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el35 </a:t>
                      </a:r>
                      <a:r>
                        <a:rPr lang="fr-FR" sz="800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fr-FR" sz="800" u="none" cap="all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CCGcgtccgcgccatggccatc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u="none" cap="all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tacaagcagtCAC) + </a:t>
                      </a:r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ins1 (A)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del8 </a:t>
                      </a: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CGCGTCCG)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del17:7,675,147-113 + ins17:7,675,147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del17:7,675,146-139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5354247"/>
                  </a:ext>
                </a:extLst>
              </a:tr>
              <a:tr h="238205">
                <a:tc>
                  <a:txBody>
                    <a:bodyPr/>
                    <a:lstStyle/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XG7 </a:t>
                      </a:r>
                      <a:r>
                        <a:rPr lang="en-US" sz="8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TP53</a:t>
                      </a:r>
                      <a:r>
                        <a:rPr lang="en-US" sz="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  </a:t>
                      </a: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#2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del1686</a:t>
                      </a: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del1686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3560472"/>
                  </a:ext>
                </a:extLst>
              </a:tr>
              <a:tr h="238205">
                <a:tc>
                  <a:txBody>
                    <a:bodyPr/>
                    <a:lstStyle/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XG7 </a:t>
                      </a:r>
                      <a:r>
                        <a:rPr lang="en-US" sz="8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TP53</a:t>
                      </a:r>
                      <a:r>
                        <a:rPr lang="en-US" sz="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  </a:t>
                      </a: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#3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del8 (</a:t>
                      </a:r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CGTCCGCG</a:t>
                      </a: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del8 (</a:t>
                      </a:r>
                      <a:r>
                        <a:rPr lang="fr-FR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CGCGTCCG</a:t>
                      </a: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del17:7,675,144-137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del17:7,675,146-139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9824282"/>
                  </a:ext>
                </a:extLst>
              </a:tr>
              <a:tr h="238205">
                <a:tc>
                  <a:txBody>
                    <a:bodyPr/>
                    <a:lstStyle/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XG7 </a:t>
                      </a:r>
                      <a:r>
                        <a:rPr lang="en-US" sz="8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TP53</a:t>
                      </a:r>
                      <a:r>
                        <a:rPr lang="en-US" sz="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R175H/R175H </a:t>
                      </a: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#1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GTG &gt;GTC, AGG &gt;CGC, CGC&gt; CAC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GTG &gt;GTC, AGG &gt;CGC, CGC&gt; CAC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mut17:7,675,093; 7,675,092; 7,675,090; 7,675,088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mut17:7,675,093; 7,675,092; 7,675,090; 7,675,088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0488174"/>
                  </a:ext>
                </a:extLst>
              </a:tr>
              <a:tr h="238205">
                <a:tc>
                  <a:txBody>
                    <a:bodyPr/>
                    <a:lstStyle/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XG7 </a:t>
                      </a:r>
                      <a:r>
                        <a:rPr lang="en-US" sz="8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TP53</a:t>
                      </a:r>
                      <a:r>
                        <a:rPr lang="en-US" sz="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R175H/R175H  </a:t>
                      </a: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#2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GTG &gt;GTC, AGG &gt;CGC, CGC&gt; CAC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GTG &gt;GTC, AGG &gt;CGC, CGC&gt; CAC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mut17:7,675,093; 7,675,092; 7,675,090; 7,675,088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mut17:7,675,093; 7,675,092; 7,675,090; 7,675,088</a:t>
                      </a: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4015305"/>
                  </a:ext>
                </a:extLst>
              </a:tr>
              <a:tr h="238205">
                <a:tc>
                  <a:txBody>
                    <a:bodyPr/>
                    <a:lstStyle/>
                    <a:p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XG7 </a:t>
                      </a:r>
                      <a:r>
                        <a:rPr lang="en-US" sz="8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TP5</a:t>
                      </a: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sz="8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R175H/R175H </a:t>
                      </a:r>
                      <a:r>
                        <a:rPr lang="en-US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#3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GTG &gt;GTC, AGG &gt;CGC, CGC&gt; CAC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GTG &gt;GTC, AGG &gt;CGC, CGC&gt; CAC</a:t>
                      </a:r>
                      <a:endParaRPr lang="fr-FR" sz="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mut17:7,675,093; 7,675,092; 7,675,090; 7,675,088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mut17:7,675,093; 7,675,092; 7,675,090; 7,675,088</a:t>
                      </a:r>
                      <a:endParaRPr kumimoji="0" lang="fr-FR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1405684"/>
                  </a:ext>
                </a:extLst>
              </a:tr>
            </a:tbl>
          </a:graphicData>
        </a:graphic>
      </p:graphicFrame>
      <p:grpSp>
        <p:nvGrpSpPr>
          <p:cNvPr id="14" name="Groupe 13">
            <a:extLst>
              <a:ext uri="{FF2B5EF4-FFF2-40B4-BE49-F238E27FC236}">
                <a16:creationId xmlns:a16="http://schemas.microsoft.com/office/drawing/2014/main" id="{A539559D-4BFB-114B-9DFB-1E0005238E35}"/>
              </a:ext>
            </a:extLst>
          </p:cNvPr>
          <p:cNvGrpSpPr/>
          <p:nvPr/>
        </p:nvGrpSpPr>
        <p:grpSpPr>
          <a:xfrm>
            <a:off x="556511" y="477136"/>
            <a:ext cx="5744979" cy="1199665"/>
            <a:chOff x="78041" y="1034568"/>
            <a:chExt cx="5744979" cy="1199665"/>
          </a:xfrm>
        </p:grpSpPr>
        <p:pic>
          <p:nvPicPr>
            <p:cNvPr id="50" name="Image 49" descr="IM000541 80s p53wt+PM.Tif">
              <a:extLst>
                <a:ext uri="{FF2B5EF4-FFF2-40B4-BE49-F238E27FC236}">
                  <a16:creationId xmlns:a16="http://schemas.microsoft.com/office/drawing/2014/main" id="{ADFCFCCE-D615-F609-625F-2A9C2D3D1873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6613"/>
            <a:stretch/>
          </p:blipFill>
          <p:spPr>
            <a:xfrm>
              <a:off x="504920" y="1727787"/>
              <a:ext cx="1152000" cy="342000"/>
            </a:xfrm>
            <a:prstGeom prst="rect">
              <a:avLst/>
            </a:prstGeom>
          </p:spPr>
        </p:pic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51F588FC-66E2-4EDD-EB30-332B219E42A6}"/>
                </a:ext>
              </a:extLst>
            </p:cNvPr>
            <p:cNvSpPr txBox="1"/>
            <p:nvPr/>
          </p:nvSpPr>
          <p:spPr>
            <a:xfrm rot="16200000">
              <a:off x="900140" y="1346565"/>
              <a:ext cx="6399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NAN-11</a:t>
              </a:r>
            </a:p>
          </p:txBody>
        </p:sp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1CAA803A-B8C3-B091-532C-DF6C7B4EA97D}"/>
                </a:ext>
              </a:extLst>
            </p:cNvPr>
            <p:cNvSpPr txBox="1"/>
            <p:nvPr/>
          </p:nvSpPr>
          <p:spPr>
            <a:xfrm rot="16200000">
              <a:off x="761510" y="1371411"/>
              <a:ext cx="5902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MM.1S</a:t>
              </a:r>
            </a:p>
          </p:txBody>
        </p:sp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0BE2FAAC-A59B-2AF4-EFBC-6CBED9569F07}"/>
                </a:ext>
              </a:extLst>
            </p:cNvPr>
            <p:cNvSpPr txBox="1"/>
            <p:nvPr/>
          </p:nvSpPr>
          <p:spPr>
            <a:xfrm rot="16200000">
              <a:off x="636171" y="1427516"/>
              <a:ext cx="4780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MDN</a:t>
              </a:r>
            </a:p>
          </p:txBody>
        </p:sp>
        <p:sp>
          <p:nvSpPr>
            <p:cNvPr id="54" name="ZoneTexte 53">
              <a:extLst>
                <a:ext uri="{FF2B5EF4-FFF2-40B4-BE49-F238E27FC236}">
                  <a16:creationId xmlns:a16="http://schemas.microsoft.com/office/drawing/2014/main" id="{3CD57D44-EB8F-83FD-9BC3-38DE73CF2BC5}"/>
                </a:ext>
              </a:extLst>
            </p:cNvPr>
            <p:cNvSpPr txBox="1"/>
            <p:nvPr/>
          </p:nvSpPr>
          <p:spPr>
            <a:xfrm rot="16200000">
              <a:off x="379763" y="1371411"/>
              <a:ext cx="5902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AMO-1</a:t>
              </a:r>
            </a:p>
          </p:txBody>
        </p:sp>
        <p:sp>
          <p:nvSpPr>
            <p:cNvPr id="55" name="ZoneTexte 54">
              <a:extLst>
                <a:ext uri="{FF2B5EF4-FFF2-40B4-BE49-F238E27FC236}">
                  <a16:creationId xmlns:a16="http://schemas.microsoft.com/office/drawing/2014/main" id="{868DFF7B-5E69-38F6-7D8B-9D2810F2163D}"/>
                </a:ext>
              </a:extLst>
            </p:cNvPr>
            <p:cNvSpPr txBox="1"/>
            <p:nvPr/>
          </p:nvSpPr>
          <p:spPr>
            <a:xfrm rot="16200000">
              <a:off x="1324421" y="1425112"/>
              <a:ext cx="4828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XG-7</a:t>
              </a:r>
            </a:p>
          </p:txBody>
        </p:sp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00BDFF21-9745-56D0-5EBF-A652FA3F961A}"/>
                </a:ext>
              </a:extLst>
            </p:cNvPr>
            <p:cNvSpPr txBox="1"/>
            <p:nvPr/>
          </p:nvSpPr>
          <p:spPr>
            <a:xfrm rot="16200000">
              <a:off x="1004959" y="1289658"/>
              <a:ext cx="7537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NCI-H929</a:t>
              </a:r>
            </a:p>
          </p:txBody>
        </p:sp>
        <p:sp>
          <p:nvSpPr>
            <p:cNvPr id="58" name="ZoneTexte 57">
              <a:extLst>
                <a:ext uri="{FF2B5EF4-FFF2-40B4-BE49-F238E27FC236}">
                  <a16:creationId xmlns:a16="http://schemas.microsoft.com/office/drawing/2014/main" id="{2147F75C-E6EB-A583-0D1F-7575500E9C27}"/>
                </a:ext>
              </a:extLst>
            </p:cNvPr>
            <p:cNvSpPr txBox="1"/>
            <p:nvPr/>
          </p:nvSpPr>
          <p:spPr>
            <a:xfrm>
              <a:off x="82050" y="1775743"/>
              <a:ext cx="312906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9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95F43C91-C333-ABBE-AF7B-59C0BDD21D2B}"/>
                </a:ext>
              </a:extLst>
            </p:cNvPr>
            <p:cNvCxnSpPr>
              <a:cxnSpLocks/>
            </p:cNvCxnSpPr>
            <p:nvPr/>
          </p:nvCxnSpPr>
          <p:spPr>
            <a:xfrm>
              <a:off x="331211" y="1891159"/>
              <a:ext cx="159428" cy="0"/>
            </a:xfrm>
            <a:prstGeom prst="line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7EDC9755-74F3-3EEC-4696-C54CC288085C}"/>
                </a:ext>
              </a:extLst>
            </p:cNvPr>
            <p:cNvSpPr txBox="1"/>
            <p:nvPr/>
          </p:nvSpPr>
          <p:spPr>
            <a:xfrm>
              <a:off x="78041" y="1880861"/>
              <a:ext cx="312906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9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37</a:t>
              </a:r>
            </a:p>
          </p:txBody>
        </p:sp>
        <p:pic>
          <p:nvPicPr>
            <p:cNvPr id="66" name="Image 65" descr="IM000538 10s p53+PM.Tif">
              <a:extLst>
                <a:ext uri="{FF2B5EF4-FFF2-40B4-BE49-F238E27FC236}">
                  <a16:creationId xmlns:a16="http://schemas.microsoft.com/office/drawing/2014/main" id="{0F398D7E-47AC-433E-7EC3-CE4658FDBF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6612"/>
            <a:stretch/>
          </p:blipFill>
          <p:spPr>
            <a:xfrm>
              <a:off x="1844420" y="1727491"/>
              <a:ext cx="691433" cy="342296"/>
            </a:xfrm>
            <a:prstGeom prst="rect">
              <a:avLst/>
            </a:prstGeom>
          </p:spPr>
        </p:pic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02752BFB-5F8E-090F-75CE-D4F5889D9706}"/>
                </a:ext>
              </a:extLst>
            </p:cNvPr>
            <p:cNvSpPr txBox="1"/>
            <p:nvPr/>
          </p:nvSpPr>
          <p:spPr>
            <a:xfrm rot="16200000">
              <a:off x="2139612" y="1371411"/>
              <a:ext cx="5902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OPM-2</a:t>
              </a: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A9B4A1AD-E1AF-9E53-E8D4-17F58FB94312}"/>
                </a:ext>
              </a:extLst>
            </p:cNvPr>
            <p:cNvSpPr txBox="1"/>
            <p:nvPr/>
          </p:nvSpPr>
          <p:spPr>
            <a:xfrm rot="16200000">
              <a:off x="2008233" y="1381831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NAN-3</a:t>
              </a:r>
            </a:p>
          </p:txBody>
        </p:sp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id="{6D46C867-5118-E05C-2F33-E369BD5C949E}"/>
                </a:ext>
              </a:extLst>
            </p:cNvPr>
            <p:cNvSpPr txBox="1"/>
            <p:nvPr/>
          </p:nvSpPr>
          <p:spPr>
            <a:xfrm rot="16200000">
              <a:off x="1919716" y="1439539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LP-1</a:t>
              </a:r>
            </a:p>
          </p:txBody>
        </p:sp>
        <p:sp>
          <p:nvSpPr>
            <p:cNvPr id="70" name="ZoneTexte 69">
              <a:extLst>
                <a:ext uri="{FF2B5EF4-FFF2-40B4-BE49-F238E27FC236}">
                  <a16:creationId xmlns:a16="http://schemas.microsoft.com/office/drawing/2014/main" id="{CD79A565-89DC-4BC8-7641-86D6963DCA0E}"/>
                </a:ext>
              </a:extLst>
            </p:cNvPr>
            <p:cNvSpPr txBox="1"/>
            <p:nvPr/>
          </p:nvSpPr>
          <p:spPr>
            <a:xfrm rot="16200000">
              <a:off x="1697653" y="1367404"/>
              <a:ext cx="59824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KMM-1</a:t>
              </a:r>
            </a:p>
          </p:txBody>
        </p:sp>
        <p:pic>
          <p:nvPicPr>
            <p:cNvPr id="72" name="Image 71" descr="IM000544 25s actine p53wt.Tif">
              <a:extLst>
                <a:ext uri="{FF2B5EF4-FFF2-40B4-BE49-F238E27FC236}">
                  <a16:creationId xmlns:a16="http://schemas.microsoft.com/office/drawing/2014/main" id="{AF00280D-B6FC-2BC7-3177-984BB7010ECB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204" b="23735"/>
            <a:stretch/>
          </p:blipFill>
          <p:spPr>
            <a:xfrm>
              <a:off x="576998" y="2103408"/>
              <a:ext cx="1080000" cy="82366"/>
            </a:xfrm>
            <a:prstGeom prst="rect">
              <a:avLst/>
            </a:prstGeom>
          </p:spPr>
        </p:pic>
        <p:pic>
          <p:nvPicPr>
            <p:cNvPr id="73" name="Image 72" descr="IM000548 30s actine.Tif">
              <a:extLst>
                <a:ext uri="{FF2B5EF4-FFF2-40B4-BE49-F238E27FC236}">
                  <a16:creationId xmlns:a16="http://schemas.microsoft.com/office/drawing/2014/main" id="{989A8D8F-2DCC-B16D-980B-D5EDF2A69BC5}"/>
                </a:ext>
              </a:extLst>
            </p:cNvPr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9282" y="2077774"/>
              <a:ext cx="612000" cy="108000"/>
            </a:xfrm>
            <a:prstGeom prst="rect">
              <a:avLst/>
            </a:prstGeom>
          </p:spPr>
        </p:pic>
        <p:sp>
          <p:nvSpPr>
            <p:cNvPr id="76" name="ZoneTexte 75">
              <a:extLst>
                <a:ext uri="{FF2B5EF4-FFF2-40B4-BE49-F238E27FC236}">
                  <a16:creationId xmlns:a16="http://schemas.microsoft.com/office/drawing/2014/main" id="{05188643-4088-5E50-B158-B5A15D301146}"/>
                </a:ext>
              </a:extLst>
            </p:cNvPr>
            <p:cNvSpPr txBox="1"/>
            <p:nvPr/>
          </p:nvSpPr>
          <p:spPr>
            <a:xfrm rot="16200000">
              <a:off x="3201875" y="1288323"/>
              <a:ext cx="7537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NCI-H929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D43586A5-2FA2-FCF6-7B70-57D2DEC2D582}"/>
                </a:ext>
              </a:extLst>
            </p:cNvPr>
            <p:cNvSpPr txBox="1"/>
            <p:nvPr/>
          </p:nvSpPr>
          <p:spPr>
            <a:xfrm rot="16200000">
              <a:off x="3134110" y="1364471"/>
              <a:ext cx="6046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NAN-8 </a:t>
              </a:r>
            </a:p>
          </p:txBody>
        </p:sp>
        <p:sp>
          <p:nvSpPr>
            <p:cNvPr id="79" name="ZoneTexte 78">
              <a:extLst>
                <a:ext uri="{FF2B5EF4-FFF2-40B4-BE49-F238E27FC236}">
                  <a16:creationId xmlns:a16="http://schemas.microsoft.com/office/drawing/2014/main" id="{039E6BEA-FAC8-DD1A-D2DD-1C519F4389F6}"/>
                </a:ext>
              </a:extLst>
            </p:cNvPr>
            <p:cNvSpPr txBox="1"/>
            <p:nvPr/>
          </p:nvSpPr>
          <p:spPr>
            <a:xfrm rot="16200000">
              <a:off x="2972417" y="1381831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NAN-6</a:t>
              </a:r>
            </a:p>
          </p:txBody>
        </p:sp>
        <p:sp>
          <p:nvSpPr>
            <p:cNvPr id="80" name="ZoneTexte 79">
              <a:extLst>
                <a:ext uri="{FF2B5EF4-FFF2-40B4-BE49-F238E27FC236}">
                  <a16:creationId xmlns:a16="http://schemas.microsoft.com/office/drawing/2014/main" id="{146297F5-E186-8421-139C-46C6E1D7CEC7}"/>
                </a:ext>
              </a:extLst>
            </p:cNvPr>
            <p:cNvSpPr txBox="1"/>
            <p:nvPr/>
          </p:nvSpPr>
          <p:spPr>
            <a:xfrm rot="16200000">
              <a:off x="2832609" y="1381831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NAN-1</a:t>
              </a:r>
            </a:p>
          </p:txBody>
        </p:sp>
        <p:sp>
          <p:nvSpPr>
            <p:cNvPr id="81" name="ZoneTexte 80">
              <a:extLst>
                <a:ext uri="{FF2B5EF4-FFF2-40B4-BE49-F238E27FC236}">
                  <a16:creationId xmlns:a16="http://schemas.microsoft.com/office/drawing/2014/main" id="{B011897C-2B7C-B1C8-2F39-FD9EF517C773}"/>
                </a:ext>
              </a:extLst>
            </p:cNvPr>
            <p:cNvSpPr txBox="1"/>
            <p:nvPr/>
          </p:nvSpPr>
          <p:spPr>
            <a:xfrm rot="16200000">
              <a:off x="2732792" y="1433127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L363</a:t>
              </a:r>
            </a:p>
          </p:txBody>
        </p:sp>
        <p:pic>
          <p:nvPicPr>
            <p:cNvPr id="82" name="Image 81" descr="IM000331 5s gel entier avec PM.Tif">
              <a:extLst>
                <a:ext uri="{FF2B5EF4-FFF2-40B4-BE49-F238E27FC236}">
                  <a16:creationId xmlns:a16="http://schemas.microsoft.com/office/drawing/2014/main" id="{3DC2E268-85C5-227E-AC19-AA1AE7038EF8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72" t="24049" r="38511" b="12564"/>
            <a:stretch/>
          </p:blipFill>
          <p:spPr>
            <a:xfrm>
              <a:off x="2890568" y="1727787"/>
              <a:ext cx="432000" cy="342000"/>
            </a:xfrm>
            <a:prstGeom prst="rect">
              <a:avLst/>
            </a:prstGeom>
          </p:spPr>
        </p:pic>
        <p:pic>
          <p:nvPicPr>
            <p:cNvPr id="84" name="Image 83" descr="IM000331 5s gel entier avec PM.Tif">
              <a:extLst>
                <a:ext uri="{FF2B5EF4-FFF2-40B4-BE49-F238E27FC236}">
                  <a16:creationId xmlns:a16="http://schemas.microsoft.com/office/drawing/2014/main" id="{DAC5F2EC-3AF7-CF59-CCFD-BD931DDF4E8C}"/>
                </a:ext>
              </a:extLst>
            </p:cNvPr>
            <p:cNvPicPr>
              <a:picLocks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981" t="23534" b="13079"/>
            <a:stretch/>
          </p:blipFill>
          <p:spPr>
            <a:xfrm>
              <a:off x="3348470" y="1727497"/>
              <a:ext cx="324201" cy="342290"/>
            </a:xfrm>
            <a:prstGeom prst="rect">
              <a:avLst/>
            </a:prstGeom>
          </p:spPr>
        </p:pic>
        <p:pic>
          <p:nvPicPr>
            <p:cNvPr id="85" name="Image 84" descr="IM000331 5s gel entier avec PM.Tif">
              <a:extLst>
                <a:ext uri="{FF2B5EF4-FFF2-40B4-BE49-F238E27FC236}">
                  <a16:creationId xmlns:a16="http://schemas.microsoft.com/office/drawing/2014/main" id="{B6668109-516F-B311-55B9-45DB0DC95519}"/>
                </a:ext>
              </a:extLst>
            </p:cNvPr>
            <p:cNvPicPr>
              <a:picLocks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534" r="91482" b="13079"/>
            <a:stretch/>
          </p:blipFill>
          <p:spPr>
            <a:xfrm>
              <a:off x="2775727" y="1727497"/>
              <a:ext cx="91990" cy="342290"/>
            </a:xfrm>
            <a:prstGeom prst="rect">
              <a:avLst/>
            </a:prstGeom>
          </p:spPr>
        </p:pic>
        <p:sp>
          <p:nvSpPr>
            <p:cNvPr id="87" name="ZoneTexte 86">
              <a:extLst>
                <a:ext uri="{FF2B5EF4-FFF2-40B4-BE49-F238E27FC236}">
                  <a16:creationId xmlns:a16="http://schemas.microsoft.com/office/drawing/2014/main" id="{89532169-57B6-5712-2D2F-BB6E519D9F41}"/>
                </a:ext>
              </a:extLst>
            </p:cNvPr>
            <p:cNvSpPr txBox="1"/>
            <p:nvPr/>
          </p:nvSpPr>
          <p:spPr>
            <a:xfrm>
              <a:off x="4534399" y="1741796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p53</a:t>
              </a:r>
            </a:p>
          </p:txBody>
        </p:sp>
        <p:sp>
          <p:nvSpPr>
            <p:cNvPr id="88" name="ZoneTexte 87">
              <a:extLst>
                <a:ext uri="{FF2B5EF4-FFF2-40B4-BE49-F238E27FC236}">
                  <a16:creationId xmlns:a16="http://schemas.microsoft.com/office/drawing/2014/main" id="{313E4A27-9500-A20D-C327-2E1D0039F63C}"/>
                </a:ext>
              </a:extLst>
            </p:cNvPr>
            <p:cNvSpPr txBox="1"/>
            <p:nvPr/>
          </p:nvSpPr>
          <p:spPr>
            <a:xfrm>
              <a:off x="4534399" y="1988012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</a:p>
          </p:txBody>
        </p:sp>
        <p:pic>
          <p:nvPicPr>
            <p:cNvPr id="89" name="Image 88" descr="IM000337 8s actine.Tif">
              <a:extLst>
                <a:ext uri="{FF2B5EF4-FFF2-40B4-BE49-F238E27FC236}">
                  <a16:creationId xmlns:a16="http://schemas.microsoft.com/office/drawing/2014/main" id="{15174D6B-EB64-677A-B65A-D19475B5CEE3}"/>
                </a:ext>
              </a:extLst>
            </p:cNvPr>
            <p:cNvPicPr>
              <a:picLocks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76" t="9898" r="41873" b="-1"/>
            <a:stretch/>
          </p:blipFill>
          <p:spPr>
            <a:xfrm>
              <a:off x="2888822" y="2077774"/>
              <a:ext cx="432000" cy="108000"/>
            </a:xfrm>
            <a:prstGeom prst="rect">
              <a:avLst/>
            </a:prstGeom>
          </p:spPr>
        </p:pic>
        <p:pic>
          <p:nvPicPr>
            <p:cNvPr id="90" name="Image 89" descr="IM000337 8s actine.Tif">
              <a:extLst>
                <a:ext uri="{FF2B5EF4-FFF2-40B4-BE49-F238E27FC236}">
                  <a16:creationId xmlns:a16="http://schemas.microsoft.com/office/drawing/2014/main" id="{28137AF9-FD35-FA3C-AE5C-5B7AABC04310}"/>
                </a:ext>
              </a:extLst>
            </p:cNvPr>
            <p:cNvPicPr>
              <a:picLocks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010" t="2297"/>
            <a:stretch/>
          </p:blipFill>
          <p:spPr>
            <a:xfrm>
              <a:off x="3348517" y="2077774"/>
              <a:ext cx="324000" cy="108000"/>
            </a:xfrm>
            <a:prstGeom prst="rect">
              <a:avLst/>
            </a:prstGeom>
          </p:spPr>
        </p:pic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31FEC2B-7C61-9C7D-BB32-1527D15A323E}"/>
                </a:ext>
              </a:extLst>
            </p:cNvPr>
            <p:cNvCxnSpPr>
              <a:cxnSpLocks/>
            </p:cNvCxnSpPr>
            <p:nvPr/>
          </p:nvCxnSpPr>
          <p:spPr>
            <a:xfrm>
              <a:off x="331211" y="1980820"/>
              <a:ext cx="159428" cy="0"/>
            </a:xfrm>
            <a:prstGeom prst="line">
              <a:avLst/>
            </a:prstGeom>
            <a:ln w="6350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5147F682-C861-B9C1-C1F0-594C77947F07}"/>
                </a:ext>
              </a:extLst>
            </p:cNvPr>
            <p:cNvCxnSpPr>
              <a:cxnSpLocks/>
            </p:cNvCxnSpPr>
            <p:nvPr/>
          </p:nvCxnSpPr>
          <p:spPr>
            <a:xfrm>
              <a:off x="1679451" y="1902528"/>
              <a:ext cx="159428" cy="0"/>
            </a:xfrm>
            <a:prstGeom prst="line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84765931-813F-FA98-5154-247949790E34}"/>
                </a:ext>
              </a:extLst>
            </p:cNvPr>
            <p:cNvCxnSpPr>
              <a:cxnSpLocks/>
            </p:cNvCxnSpPr>
            <p:nvPr/>
          </p:nvCxnSpPr>
          <p:spPr>
            <a:xfrm>
              <a:off x="1679451" y="1980820"/>
              <a:ext cx="159428" cy="0"/>
            </a:xfrm>
            <a:prstGeom prst="line">
              <a:avLst/>
            </a:prstGeom>
            <a:ln w="6350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DAA5B98E-6E9D-84D7-DD95-5AA6FA1981E6}"/>
                </a:ext>
              </a:extLst>
            </p:cNvPr>
            <p:cNvCxnSpPr>
              <a:cxnSpLocks/>
            </p:cNvCxnSpPr>
            <p:nvPr/>
          </p:nvCxnSpPr>
          <p:spPr>
            <a:xfrm>
              <a:off x="2600660" y="1855792"/>
              <a:ext cx="159428" cy="0"/>
            </a:xfrm>
            <a:prstGeom prst="line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D9AAB9F2-FD8E-E8A8-9A50-CC6A3D3DCD8C}"/>
                </a:ext>
              </a:extLst>
            </p:cNvPr>
            <p:cNvCxnSpPr>
              <a:cxnSpLocks/>
            </p:cNvCxnSpPr>
            <p:nvPr/>
          </p:nvCxnSpPr>
          <p:spPr>
            <a:xfrm>
              <a:off x="2600660" y="1965054"/>
              <a:ext cx="159428" cy="0"/>
            </a:xfrm>
            <a:prstGeom prst="line">
              <a:avLst/>
            </a:prstGeom>
            <a:ln w="6350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23" name="Image 122" descr="IM000543 20s p53+PM.Tif">
              <a:extLst>
                <a:ext uri="{FF2B5EF4-FFF2-40B4-BE49-F238E27FC236}">
                  <a16:creationId xmlns:a16="http://schemas.microsoft.com/office/drawing/2014/main" id="{D7F8C65C-1316-5D3A-F43D-D47CEB453413}"/>
                </a:ext>
              </a:extLst>
            </p:cNvPr>
            <p:cNvPicPr>
              <a:picLocks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687" r="80523" b="37030"/>
            <a:stretch/>
          </p:blipFill>
          <p:spPr>
            <a:xfrm>
              <a:off x="3876185" y="1731387"/>
              <a:ext cx="327600" cy="338400"/>
            </a:xfrm>
            <a:prstGeom prst="rect">
              <a:avLst/>
            </a:prstGeom>
          </p:spPr>
        </p:pic>
        <p:pic>
          <p:nvPicPr>
            <p:cNvPr id="2" name="Image 1" descr="IM000546 24s actine.Tif">
              <a:extLst>
                <a:ext uri="{FF2B5EF4-FFF2-40B4-BE49-F238E27FC236}">
                  <a16:creationId xmlns:a16="http://schemas.microsoft.com/office/drawing/2014/main" id="{B866E339-C113-390F-E297-48B34F2284AB}"/>
                </a:ext>
              </a:extLst>
            </p:cNvPr>
            <p:cNvPicPr>
              <a:picLocks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0" t="1" r="81161" b="-2906"/>
            <a:stretch/>
          </p:blipFill>
          <p:spPr>
            <a:xfrm>
              <a:off x="4021699" y="2077774"/>
              <a:ext cx="180000" cy="108000"/>
            </a:xfrm>
            <a:prstGeom prst="rect">
              <a:avLst/>
            </a:prstGeom>
          </p:spPr>
        </p:pic>
        <p:pic>
          <p:nvPicPr>
            <p:cNvPr id="7" name="Image 6" descr="IM000543 20s p53+PM.Tif">
              <a:extLst>
                <a:ext uri="{FF2B5EF4-FFF2-40B4-BE49-F238E27FC236}">
                  <a16:creationId xmlns:a16="http://schemas.microsoft.com/office/drawing/2014/main" id="{DFFE81BF-C737-FA40-53DB-FF33A16BCEDE}"/>
                </a:ext>
              </a:extLst>
            </p:cNvPr>
            <p:cNvPicPr>
              <a:picLocks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00" t="18584" r="4486" b="37030"/>
            <a:stretch/>
          </p:blipFill>
          <p:spPr>
            <a:xfrm>
              <a:off x="4222560" y="1731387"/>
              <a:ext cx="324000" cy="338400"/>
            </a:xfrm>
            <a:prstGeom prst="rect">
              <a:avLst/>
            </a:prstGeom>
          </p:spPr>
        </p:pic>
        <p:pic>
          <p:nvPicPr>
            <p:cNvPr id="10" name="Image 9" descr="IM000546 24s actine.Tif">
              <a:extLst>
                <a:ext uri="{FF2B5EF4-FFF2-40B4-BE49-F238E27FC236}">
                  <a16:creationId xmlns:a16="http://schemas.microsoft.com/office/drawing/2014/main" id="{0A75B5E7-2D0A-D66D-A070-EC7DFDCBF1BD}"/>
                </a:ext>
              </a:extLst>
            </p:cNvPr>
            <p:cNvPicPr>
              <a:picLocks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623" r="2675"/>
            <a:stretch/>
          </p:blipFill>
          <p:spPr>
            <a:xfrm>
              <a:off x="4222560" y="2077774"/>
              <a:ext cx="324000" cy="108000"/>
            </a:xfrm>
            <a:prstGeom prst="rect">
              <a:avLst/>
            </a:prstGeom>
          </p:spPr>
        </p:pic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05E99B56-05D5-E017-CA34-501B88D0926F}"/>
                </a:ext>
              </a:extLst>
            </p:cNvPr>
            <p:cNvCxnSpPr>
              <a:cxnSpLocks/>
            </p:cNvCxnSpPr>
            <p:nvPr/>
          </p:nvCxnSpPr>
          <p:spPr>
            <a:xfrm>
              <a:off x="3701852" y="1836002"/>
              <a:ext cx="159428" cy="0"/>
            </a:xfrm>
            <a:prstGeom prst="line">
              <a:avLst/>
            </a:prstGeom>
            <a:ln w="63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A7A6F87A-817E-4181-58EE-CC3179020DAC}"/>
                </a:ext>
              </a:extLst>
            </p:cNvPr>
            <p:cNvCxnSpPr>
              <a:cxnSpLocks/>
            </p:cNvCxnSpPr>
            <p:nvPr/>
          </p:nvCxnSpPr>
          <p:spPr>
            <a:xfrm>
              <a:off x="3701852" y="1944866"/>
              <a:ext cx="159428" cy="0"/>
            </a:xfrm>
            <a:prstGeom prst="line">
              <a:avLst/>
            </a:prstGeom>
            <a:ln w="6350"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29E003A7-B5AC-226C-E819-C22FADB8CDF8}"/>
                </a:ext>
              </a:extLst>
            </p:cNvPr>
            <p:cNvSpPr txBox="1"/>
            <p:nvPr/>
          </p:nvSpPr>
          <p:spPr>
            <a:xfrm rot="16200000">
              <a:off x="4071548" y="1422179"/>
              <a:ext cx="4892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U266</a:t>
              </a: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0B5AC890-79C8-C75E-56BE-0F7C54DDF98B}"/>
                </a:ext>
              </a:extLst>
            </p:cNvPr>
            <p:cNvSpPr txBox="1"/>
            <p:nvPr/>
          </p:nvSpPr>
          <p:spPr>
            <a:xfrm rot="16200000">
              <a:off x="3870866" y="1428591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JJN3</a:t>
              </a: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21260228-7DB4-7140-599C-F58ED308B5B4}"/>
                </a:ext>
              </a:extLst>
            </p:cNvPr>
            <p:cNvSpPr txBox="1"/>
            <p:nvPr/>
          </p:nvSpPr>
          <p:spPr>
            <a:xfrm rot="16200000">
              <a:off x="4211810" y="1411759"/>
              <a:ext cx="51007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XG11</a:t>
              </a:r>
            </a:p>
          </p:txBody>
        </p:sp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0750F95B-8DA9-F795-ECF9-99447C60FEB5}"/>
                </a:ext>
              </a:extLst>
            </p:cNvPr>
            <p:cNvSpPr txBox="1"/>
            <p:nvPr/>
          </p:nvSpPr>
          <p:spPr>
            <a:xfrm>
              <a:off x="5085318" y="1580458"/>
              <a:ext cx="737702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100" baseline="30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</a:p>
            <a:p>
              <a:r>
                <a:rPr lang="en-GB" sz="11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100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</a:p>
            <a:p>
              <a:r>
                <a:rPr lang="en-GB" sz="1100" i="1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100" baseline="30000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-/mut</a:t>
              </a: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CFEBF52E-CD09-8744-A076-2F2B06EBA60C}"/>
              </a:ext>
            </a:extLst>
          </p:cNvPr>
          <p:cNvGrpSpPr/>
          <p:nvPr/>
        </p:nvGrpSpPr>
        <p:grpSpPr>
          <a:xfrm>
            <a:off x="860709" y="2030683"/>
            <a:ext cx="3660458" cy="1716888"/>
            <a:chOff x="786439" y="2907426"/>
            <a:chExt cx="3660458" cy="1716888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47D1AC67-E7CF-E363-F5A0-0D51D07CEDA3}"/>
                </a:ext>
              </a:extLst>
            </p:cNvPr>
            <p:cNvSpPr txBox="1"/>
            <p:nvPr/>
          </p:nvSpPr>
          <p:spPr>
            <a:xfrm>
              <a:off x="1090688" y="2913575"/>
              <a:ext cx="78579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latin typeface="Arial" panose="020B0604020202020204" pitchFamily="34" charset="0"/>
                  <a:cs typeface="Arial" panose="020B0604020202020204" pitchFamily="34" charset="0"/>
                </a:rPr>
                <a:t>NCI-H929</a:t>
              </a:r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65855786-7A6E-C4A8-99A0-5AE31F9C82A1}"/>
                </a:ext>
              </a:extLst>
            </p:cNvPr>
            <p:cNvCxnSpPr>
              <a:cxnSpLocks/>
            </p:cNvCxnSpPr>
            <p:nvPr/>
          </p:nvCxnSpPr>
          <p:spPr>
            <a:xfrm>
              <a:off x="786439" y="3134742"/>
              <a:ext cx="1192207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BCD1C421-2279-7A5A-9F50-CA7BD9F1B7B1}"/>
                </a:ext>
              </a:extLst>
            </p:cNvPr>
            <p:cNvSpPr txBox="1"/>
            <p:nvPr/>
          </p:nvSpPr>
          <p:spPr>
            <a:xfrm>
              <a:off x="2820462" y="2907426"/>
              <a:ext cx="49084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latin typeface="Arial" panose="020B0604020202020204" pitchFamily="34" charset="0"/>
                  <a:cs typeface="Arial" panose="020B0604020202020204" pitchFamily="34" charset="0"/>
                </a:rPr>
                <a:t>XG7 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308AA4F9-3AA3-234E-82C8-34F62E49BFEF}"/>
                </a:ext>
              </a:extLst>
            </p:cNvPr>
            <p:cNvSpPr txBox="1"/>
            <p:nvPr/>
          </p:nvSpPr>
          <p:spPr>
            <a:xfrm>
              <a:off x="3992927" y="4194478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p53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3DDF3483-5D49-ABFC-1F47-9FC41F037FB0}"/>
                </a:ext>
              </a:extLst>
            </p:cNvPr>
            <p:cNvSpPr txBox="1"/>
            <p:nvPr/>
          </p:nvSpPr>
          <p:spPr>
            <a:xfrm>
              <a:off x="3992927" y="4378093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" name="Image 15" descr="p53.Tif">
              <a:extLst>
                <a:ext uri="{FF2B5EF4-FFF2-40B4-BE49-F238E27FC236}">
                  <a16:creationId xmlns:a16="http://schemas.microsoft.com/office/drawing/2014/main" id="{4CFB3020-0278-9A7B-238D-106F6EF67D13}"/>
                </a:ext>
              </a:extLst>
            </p:cNvPr>
            <p:cNvPicPr>
              <a:picLocks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39" t="5180" r="51581" b="583"/>
            <a:stretch/>
          </p:blipFill>
          <p:spPr>
            <a:xfrm>
              <a:off x="883495" y="4276472"/>
              <a:ext cx="1042764" cy="144000"/>
            </a:xfrm>
            <a:prstGeom prst="rect">
              <a:avLst/>
            </a:prstGeom>
          </p:spPr>
        </p:pic>
        <p:pic>
          <p:nvPicPr>
            <p:cNvPr id="17" name="Image 16" descr="actine 4s.Tif">
              <a:extLst>
                <a:ext uri="{FF2B5EF4-FFF2-40B4-BE49-F238E27FC236}">
                  <a16:creationId xmlns:a16="http://schemas.microsoft.com/office/drawing/2014/main" id="{32BD1959-0309-DF34-07B1-457DA6ADE54E}"/>
                </a:ext>
              </a:extLst>
            </p:cNvPr>
            <p:cNvPicPr>
              <a:picLocks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15" t="-18381" r="49931" b="-20264"/>
            <a:stretch/>
          </p:blipFill>
          <p:spPr>
            <a:xfrm>
              <a:off x="885444" y="4433430"/>
              <a:ext cx="1044000" cy="144000"/>
            </a:xfrm>
            <a:prstGeom prst="rect">
              <a:avLst/>
            </a:prstGeom>
          </p:spPr>
        </p:pic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8C9A481A-9602-28E9-C782-BB3CC0EFB156}"/>
                </a:ext>
              </a:extLst>
            </p:cNvPr>
            <p:cNvCxnSpPr>
              <a:cxnSpLocks/>
            </p:cNvCxnSpPr>
            <p:nvPr/>
          </p:nvCxnSpPr>
          <p:spPr>
            <a:xfrm>
              <a:off x="2113103" y="3134742"/>
              <a:ext cx="1960236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Image 34" descr="p53.Tif">
              <a:extLst>
                <a:ext uri="{FF2B5EF4-FFF2-40B4-BE49-F238E27FC236}">
                  <a16:creationId xmlns:a16="http://schemas.microsoft.com/office/drawing/2014/main" id="{CE353738-84F5-A079-DB32-F71334B503AF}"/>
                </a:ext>
              </a:extLst>
            </p:cNvPr>
            <p:cNvPicPr>
              <a:picLocks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135"/>
            <a:stretch/>
          </p:blipFill>
          <p:spPr>
            <a:xfrm>
              <a:off x="2113103" y="4276473"/>
              <a:ext cx="1044000" cy="144000"/>
            </a:xfrm>
            <a:prstGeom prst="rect">
              <a:avLst/>
            </a:prstGeom>
          </p:spPr>
        </p:pic>
        <p:pic>
          <p:nvPicPr>
            <p:cNvPr id="38" name="Image 37" descr="actine 4s.Tif">
              <a:extLst>
                <a:ext uri="{FF2B5EF4-FFF2-40B4-BE49-F238E27FC236}">
                  <a16:creationId xmlns:a16="http://schemas.microsoft.com/office/drawing/2014/main" id="{B1468C93-2A94-81DB-1663-3BF3DC63C0FA}"/>
                </a:ext>
              </a:extLst>
            </p:cNvPr>
            <p:cNvPicPr>
              <a:picLocks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111" t="-28240" b="1"/>
            <a:stretch/>
          </p:blipFill>
          <p:spPr>
            <a:xfrm>
              <a:off x="2113103" y="4421073"/>
              <a:ext cx="1044000" cy="144000"/>
            </a:xfrm>
            <a:prstGeom prst="rect">
              <a:avLst/>
            </a:prstGeom>
          </p:spPr>
        </p:pic>
        <p:pic>
          <p:nvPicPr>
            <p:cNvPr id="3" name="Image 2" descr="IM000329 0.5s p53 gel entier + PM.Tif">
              <a:extLst>
                <a:ext uri="{FF2B5EF4-FFF2-40B4-BE49-F238E27FC236}">
                  <a16:creationId xmlns:a16="http://schemas.microsoft.com/office/drawing/2014/main" id="{EB227087-DB99-559C-700E-CA9500E5A2F0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68" t="38678" b="46767"/>
            <a:stretch/>
          </p:blipFill>
          <p:spPr>
            <a:xfrm>
              <a:off x="3266583" y="4268894"/>
              <a:ext cx="720000" cy="144000"/>
            </a:xfrm>
            <a:prstGeom prst="rect">
              <a:avLst/>
            </a:prstGeom>
          </p:spPr>
        </p:pic>
        <p:pic>
          <p:nvPicPr>
            <p:cNvPr id="41" name="Image 40" descr="IM000334 7s actine.Tif">
              <a:extLst>
                <a:ext uri="{FF2B5EF4-FFF2-40B4-BE49-F238E27FC236}">
                  <a16:creationId xmlns:a16="http://schemas.microsoft.com/office/drawing/2014/main" id="{D5002A5A-1FF3-5513-6E0D-27594ABF0869}"/>
                </a:ext>
              </a:extLst>
            </p:cNvPr>
            <p:cNvPicPr>
              <a:picLocks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99" t="-20569"/>
            <a:stretch/>
          </p:blipFill>
          <p:spPr>
            <a:xfrm>
              <a:off x="3266583" y="4433149"/>
              <a:ext cx="720000" cy="144000"/>
            </a:xfrm>
            <a:prstGeom prst="rect">
              <a:avLst/>
            </a:prstGeom>
          </p:spPr>
        </p:pic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F1041C43-ECF9-EFEB-BC92-F0318E83AD27}"/>
                </a:ext>
              </a:extLst>
            </p:cNvPr>
            <p:cNvSpPr txBox="1"/>
            <p:nvPr/>
          </p:nvSpPr>
          <p:spPr>
            <a:xfrm rot="16200000">
              <a:off x="3660115" y="3951015"/>
              <a:ext cx="4748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XG7 </a:t>
              </a:r>
            </a:p>
          </p:txBody>
        </p: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7D5A7783-CB67-582B-3CC8-BDFE8DF078E3}"/>
                </a:ext>
              </a:extLst>
            </p:cNvPr>
            <p:cNvSpPr txBox="1"/>
            <p:nvPr/>
          </p:nvSpPr>
          <p:spPr>
            <a:xfrm rot="16200000">
              <a:off x="549003" y="3783600"/>
              <a:ext cx="85341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000" baseline="30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  <a:r>
                <a:rPr lang="en-GB" sz="1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#1</a:t>
              </a:r>
              <a:endParaRPr lang="en-GB" sz="1000" baseline="300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FE12FB6D-E0C8-F3EA-40C7-184C17ED9E00}"/>
                </a:ext>
              </a:extLst>
            </p:cNvPr>
            <p:cNvSpPr txBox="1"/>
            <p:nvPr/>
          </p:nvSpPr>
          <p:spPr>
            <a:xfrm rot="16200000">
              <a:off x="1129833" y="3827901"/>
              <a:ext cx="76481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000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  <a:r>
                <a:rPr lang="en-GB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#1</a:t>
              </a:r>
              <a:endParaRPr lang="en-GB" sz="1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1688DF5C-0C93-F016-9DDE-45CA83C3F368}"/>
                </a:ext>
              </a:extLst>
            </p:cNvPr>
            <p:cNvSpPr txBox="1"/>
            <p:nvPr/>
          </p:nvSpPr>
          <p:spPr>
            <a:xfrm rot="16200000">
              <a:off x="2692318" y="3545760"/>
              <a:ext cx="132909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000" i="1" baseline="30000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R175H/R175H</a:t>
              </a:r>
              <a:r>
                <a:rPr lang="en-GB" sz="1000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#1</a:t>
              </a:r>
              <a:endParaRPr lang="en-GB" sz="1000" baseline="30000" dirty="0">
                <a:solidFill>
                  <a:srgbClr val="FF93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AEEA95CD-2704-F726-F364-B7FD713B5B11}"/>
                </a:ext>
              </a:extLst>
            </p:cNvPr>
            <p:cNvSpPr txBox="1"/>
            <p:nvPr/>
          </p:nvSpPr>
          <p:spPr>
            <a:xfrm rot="16200000">
              <a:off x="2884243" y="3545760"/>
              <a:ext cx="132909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000" i="1" baseline="30000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R175H/R175H</a:t>
              </a:r>
              <a:r>
                <a:rPr lang="en-GB" sz="1000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#2</a:t>
              </a:r>
              <a:endParaRPr lang="en-GB" sz="1000" baseline="30000" dirty="0">
                <a:solidFill>
                  <a:srgbClr val="FF93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A4E7CA70-8C39-D66C-BDE7-245BCA33185B}"/>
                </a:ext>
              </a:extLst>
            </p:cNvPr>
            <p:cNvSpPr txBox="1"/>
            <p:nvPr/>
          </p:nvSpPr>
          <p:spPr>
            <a:xfrm rot="16200000">
              <a:off x="3076168" y="3545760"/>
              <a:ext cx="132909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000" i="1" baseline="30000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R175H/R175H</a:t>
              </a:r>
              <a:r>
                <a:rPr lang="en-GB" sz="1000" dirty="0">
                  <a:solidFill>
                    <a:srgbClr val="FF9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#3</a:t>
              </a:r>
              <a:endParaRPr lang="en-GB" sz="1000" baseline="30000" dirty="0">
                <a:solidFill>
                  <a:srgbClr val="FF93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D10D4EA8-F8F7-D42A-68F4-7F4B0AA46913}"/>
                </a:ext>
              </a:extLst>
            </p:cNvPr>
            <p:cNvSpPr txBox="1"/>
            <p:nvPr/>
          </p:nvSpPr>
          <p:spPr>
            <a:xfrm rot="16200000">
              <a:off x="727846" y="3783600"/>
              <a:ext cx="85341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000" baseline="30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  <a:r>
                <a:rPr lang="en-GB" sz="1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#2</a:t>
              </a:r>
              <a:endParaRPr lang="en-GB" sz="1000" baseline="300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2B1DAC2A-37A6-9A6E-D50B-8F82686033B8}"/>
                </a:ext>
              </a:extLst>
            </p:cNvPr>
            <p:cNvSpPr txBox="1"/>
            <p:nvPr/>
          </p:nvSpPr>
          <p:spPr>
            <a:xfrm rot="16200000">
              <a:off x="906689" y="3783600"/>
              <a:ext cx="85341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000" baseline="30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  <a:r>
                <a:rPr lang="en-GB" sz="1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#3</a:t>
              </a:r>
              <a:endParaRPr lang="en-GB" sz="1000" baseline="300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FE59A986-7540-48EF-4E73-84C95EF87C91}"/>
                </a:ext>
              </a:extLst>
            </p:cNvPr>
            <p:cNvSpPr txBox="1"/>
            <p:nvPr/>
          </p:nvSpPr>
          <p:spPr>
            <a:xfrm rot="16200000">
              <a:off x="1308676" y="3827901"/>
              <a:ext cx="76481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000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  <a:r>
                <a:rPr lang="en-GB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#2</a:t>
              </a:r>
              <a:endParaRPr lang="en-GB" sz="1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006F2BEC-E14E-1144-2473-796E621FA82B}"/>
                </a:ext>
              </a:extLst>
            </p:cNvPr>
            <p:cNvSpPr txBox="1"/>
            <p:nvPr/>
          </p:nvSpPr>
          <p:spPr>
            <a:xfrm rot="16200000">
              <a:off x="1487521" y="3827901"/>
              <a:ext cx="76481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000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  <a:r>
                <a:rPr lang="en-GB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#3</a:t>
              </a:r>
              <a:endParaRPr lang="en-GB" sz="1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ZoneTexte 82">
              <a:extLst>
                <a:ext uri="{FF2B5EF4-FFF2-40B4-BE49-F238E27FC236}">
                  <a16:creationId xmlns:a16="http://schemas.microsoft.com/office/drawing/2014/main" id="{619D5E58-1F36-F1AD-3287-9250AEC4D91F}"/>
                </a:ext>
              </a:extLst>
            </p:cNvPr>
            <p:cNvSpPr txBox="1"/>
            <p:nvPr/>
          </p:nvSpPr>
          <p:spPr>
            <a:xfrm rot="16200000">
              <a:off x="1767116" y="3785512"/>
              <a:ext cx="85341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000" baseline="30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  <a:r>
                <a:rPr lang="en-GB" sz="1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#1</a:t>
              </a:r>
              <a:endParaRPr lang="en-GB" sz="1000" baseline="300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ZoneTexte 85">
              <a:extLst>
                <a:ext uri="{FF2B5EF4-FFF2-40B4-BE49-F238E27FC236}">
                  <a16:creationId xmlns:a16="http://schemas.microsoft.com/office/drawing/2014/main" id="{C94ED92B-A6E6-914E-58E8-43A2D60C82A8}"/>
                </a:ext>
              </a:extLst>
            </p:cNvPr>
            <p:cNvSpPr txBox="1"/>
            <p:nvPr/>
          </p:nvSpPr>
          <p:spPr>
            <a:xfrm rot="16200000">
              <a:off x="2347946" y="3829813"/>
              <a:ext cx="76481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000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  <a:r>
                <a:rPr lang="en-GB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#1</a:t>
              </a:r>
              <a:endParaRPr lang="en-GB" sz="1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ZoneTexte 90">
              <a:extLst>
                <a:ext uri="{FF2B5EF4-FFF2-40B4-BE49-F238E27FC236}">
                  <a16:creationId xmlns:a16="http://schemas.microsoft.com/office/drawing/2014/main" id="{3ECF8071-F3C7-629E-4E7F-74E356AAF0C0}"/>
                </a:ext>
              </a:extLst>
            </p:cNvPr>
            <p:cNvSpPr txBox="1"/>
            <p:nvPr/>
          </p:nvSpPr>
          <p:spPr>
            <a:xfrm rot="16200000">
              <a:off x="1945959" y="3785512"/>
              <a:ext cx="85341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000" baseline="30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  <a:r>
                <a:rPr lang="en-GB" sz="1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#2</a:t>
              </a:r>
              <a:endParaRPr lang="en-GB" sz="1000" baseline="300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ZoneTexte 91">
              <a:extLst>
                <a:ext uri="{FF2B5EF4-FFF2-40B4-BE49-F238E27FC236}">
                  <a16:creationId xmlns:a16="http://schemas.microsoft.com/office/drawing/2014/main" id="{BC74DB4C-68B6-0197-E54C-99EE6F21526A}"/>
                </a:ext>
              </a:extLst>
            </p:cNvPr>
            <p:cNvSpPr txBox="1"/>
            <p:nvPr/>
          </p:nvSpPr>
          <p:spPr>
            <a:xfrm rot="16200000">
              <a:off x="2124802" y="3785512"/>
              <a:ext cx="85341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000" baseline="30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  <a:r>
                <a:rPr lang="en-GB" sz="10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#3</a:t>
              </a:r>
              <a:endParaRPr lang="en-GB" sz="1000" baseline="300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ZoneTexte 92">
              <a:extLst>
                <a:ext uri="{FF2B5EF4-FFF2-40B4-BE49-F238E27FC236}">
                  <a16:creationId xmlns:a16="http://schemas.microsoft.com/office/drawing/2014/main" id="{22634D40-AA76-6B7A-A30B-ECD136E728AD}"/>
                </a:ext>
              </a:extLst>
            </p:cNvPr>
            <p:cNvSpPr txBox="1"/>
            <p:nvPr/>
          </p:nvSpPr>
          <p:spPr>
            <a:xfrm rot="16200000">
              <a:off x="2526789" y="3829813"/>
              <a:ext cx="76481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000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  <a:r>
                <a:rPr lang="en-GB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#2</a:t>
              </a:r>
              <a:endParaRPr lang="en-GB" sz="1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ZoneTexte 93">
              <a:extLst>
                <a:ext uri="{FF2B5EF4-FFF2-40B4-BE49-F238E27FC236}">
                  <a16:creationId xmlns:a16="http://schemas.microsoft.com/office/drawing/2014/main" id="{2DAB6FB1-8432-837F-4BAA-98378966F727}"/>
                </a:ext>
              </a:extLst>
            </p:cNvPr>
            <p:cNvSpPr txBox="1"/>
            <p:nvPr/>
          </p:nvSpPr>
          <p:spPr>
            <a:xfrm rot="16200000">
              <a:off x="2705634" y="3829813"/>
              <a:ext cx="76481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TP53</a:t>
              </a:r>
              <a:r>
                <a:rPr lang="en-GB" sz="1000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  <a:r>
                <a:rPr lang="en-GB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#3</a:t>
              </a:r>
              <a:endParaRPr lang="en-GB" sz="1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1" name="ZoneTexte 100">
            <a:extLst>
              <a:ext uri="{FF2B5EF4-FFF2-40B4-BE49-F238E27FC236}">
                <a16:creationId xmlns:a16="http://schemas.microsoft.com/office/drawing/2014/main" id="{7BEE0D3E-2C63-B244-B0ED-1F43D1FA942A}"/>
              </a:ext>
            </a:extLst>
          </p:cNvPr>
          <p:cNvSpPr txBox="1"/>
          <p:nvPr/>
        </p:nvSpPr>
        <p:spPr>
          <a:xfrm>
            <a:off x="169670" y="489323"/>
            <a:ext cx="45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2" name="ZoneTexte 101">
            <a:extLst>
              <a:ext uri="{FF2B5EF4-FFF2-40B4-BE49-F238E27FC236}">
                <a16:creationId xmlns:a16="http://schemas.microsoft.com/office/drawing/2014/main" id="{703CC463-9587-264A-A51C-617913BFFD78}"/>
              </a:ext>
            </a:extLst>
          </p:cNvPr>
          <p:cNvSpPr txBox="1"/>
          <p:nvPr/>
        </p:nvSpPr>
        <p:spPr>
          <a:xfrm>
            <a:off x="153778" y="2073873"/>
            <a:ext cx="45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3" name="ZoneTexte 102">
            <a:extLst>
              <a:ext uri="{FF2B5EF4-FFF2-40B4-BE49-F238E27FC236}">
                <a16:creationId xmlns:a16="http://schemas.microsoft.com/office/drawing/2014/main" id="{AF5A529E-472E-FD4D-B111-CD7451B33AAB}"/>
              </a:ext>
            </a:extLst>
          </p:cNvPr>
          <p:cNvSpPr txBox="1"/>
          <p:nvPr/>
        </p:nvSpPr>
        <p:spPr>
          <a:xfrm>
            <a:off x="114138" y="4081281"/>
            <a:ext cx="45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7E76A58-A466-610F-F7B5-50EDDBB7FE07}"/>
              </a:ext>
            </a:extLst>
          </p:cNvPr>
          <p:cNvSpPr txBox="1"/>
          <p:nvPr/>
        </p:nvSpPr>
        <p:spPr>
          <a:xfrm>
            <a:off x="339137" y="7877826"/>
            <a:ext cx="604632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S4 </a:t>
            </a:r>
            <a:r>
              <a:rPr lang="en-US" sz="1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genomic status and p53 protein expression of HMCLs and </a:t>
            </a:r>
            <a:r>
              <a:rPr lang="en-US" sz="1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isogenic clones.</a:t>
            </a:r>
            <a:endParaRPr lang="fr-FR" sz="1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sz="1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A-B.</a:t>
            </a:r>
            <a:r>
              <a:rPr lang="en-US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Expression of p53 was assessed in HMCLs and in </a:t>
            </a:r>
            <a:r>
              <a:rPr lang="en-US" sz="1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isogenic clones from NCI-H929 and XG7 by western blotting using the anti-p53 antibody (Ab-6).</a:t>
            </a:r>
            <a:endParaRPr lang="fr-FR" sz="1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sz="1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C.</a:t>
            </a:r>
            <a:r>
              <a:rPr lang="en-US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Sanger genomic sequencing was performed in </a:t>
            </a:r>
            <a:r>
              <a:rPr lang="en-US" sz="1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-modified clones derived from </a:t>
            </a:r>
            <a:r>
              <a:rPr lang="en-US" sz="1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+/+</a:t>
            </a:r>
            <a:r>
              <a:rPr lang="en-US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NCI-H929 and XG7. In </a:t>
            </a:r>
            <a:r>
              <a:rPr lang="en-US" sz="1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TP53</a:t>
            </a:r>
            <a:r>
              <a:rPr lang="en-US" sz="10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R175/R175H </a:t>
            </a:r>
            <a:r>
              <a:rPr lang="en-US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XG7 clones, bases 17:7,675,093; 092; 090 were modified (silent mutation) to prevent additional CRISPR/Cas9 cut and base 17:7,675,088 was modified to induce R175H mutation.</a:t>
            </a:r>
            <a:endParaRPr lang="fr-FR" sz="1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7630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1373</TotalTime>
  <Words>447</Words>
  <Application>Microsoft Macintosh PowerPoint</Application>
  <PresentationFormat>Format A4 (210 x 297 mm)</PresentationFormat>
  <Paragraphs>101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Catherine Pellat</cp:lastModifiedBy>
  <cp:revision>178</cp:revision>
  <cp:lastPrinted>2024-02-13T10:28:13Z</cp:lastPrinted>
  <dcterms:created xsi:type="dcterms:W3CDTF">2024-01-04T10:09:39Z</dcterms:created>
  <dcterms:modified xsi:type="dcterms:W3CDTF">2024-06-25T10:04:48Z</dcterms:modified>
</cp:coreProperties>
</file>