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72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93"/>
    <a:srgbClr val="E7857B"/>
    <a:srgbClr val="7ECCD1"/>
    <a:srgbClr val="8DB03B"/>
    <a:srgbClr val="BD84F7"/>
    <a:srgbClr val="EA7669"/>
    <a:srgbClr val="58B8BF"/>
    <a:srgbClr val="5CB752"/>
    <a:srgbClr val="729CF2"/>
    <a:srgbClr val="E88A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26"/>
    <p:restoredTop sz="95580"/>
  </p:normalViewPr>
  <p:slideViewPr>
    <p:cSldViewPr snapToGrid="0" snapToObjects="1">
      <p:cViewPr varScale="1">
        <p:scale>
          <a:sx n="102" d="100"/>
          <a:sy n="102" d="100"/>
        </p:scale>
        <p:origin x="4536" y="200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8849F-D4A2-5148-A0FE-24DE65623741}" type="datetimeFigureOut">
              <a:rPr lang="en-US" smtClean="0"/>
              <a:t>7/12/24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346DB-90D1-1041-8927-3F1BEEB50BF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77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346DB-90D1-1041-8927-3F1BEEB50B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992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6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2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71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3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69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6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269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2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9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84ACCE71-B2CE-2E47-A899-AF9598F4C253}"/>
              </a:ext>
            </a:extLst>
          </p:cNvPr>
          <p:cNvSpPr txBox="1"/>
          <p:nvPr/>
        </p:nvSpPr>
        <p:spPr>
          <a:xfrm>
            <a:off x="8398933" y="1031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BC2455D-45E8-FE1C-111E-7F7EDBA17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525" y="502028"/>
            <a:ext cx="4884949" cy="8374198"/>
          </a:xfrm>
          <a:prstGeom prst="rect">
            <a:avLst/>
          </a:prstGeom>
          <a:solidFill>
            <a:srgbClr val="009193"/>
          </a:solidFill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5204B2B-F4DD-75C8-A896-30293CD17CBC}"/>
              </a:ext>
            </a:extLst>
          </p:cNvPr>
          <p:cNvCxnSpPr>
            <a:cxnSpLocks/>
          </p:cNvCxnSpPr>
          <p:nvPr/>
        </p:nvCxnSpPr>
        <p:spPr>
          <a:xfrm>
            <a:off x="986525" y="1898099"/>
            <a:ext cx="48849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7573445-1AC0-EFC0-FE5D-B93A17F18331}"/>
              </a:ext>
            </a:extLst>
          </p:cNvPr>
          <p:cNvCxnSpPr>
            <a:cxnSpLocks/>
          </p:cNvCxnSpPr>
          <p:nvPr/>
        </p:nvCxnSpPr>
        <p:spPr>
          <a:xfrm>
            <a:off x="986525" y="3324662"/>
            <a:ext cx="48849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4280EFF-A879-6954-22C7-CF460D6A38FB}"/>
              </a:ext>
            </a:extLst>
          </p:cNvPr>
          <p:cNvCxnSpPr>
            <a:cxnSpLocks/>
          </p:cNvCxnSpPr>
          <p:nvPr/>
        </p:nvCxnSpPr>
        <p:spPr>
          <a:xfrm>
            <a:off x="986525" y="4706255"/>
            <a:ext cx="48849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900BE3C-5260-4B07-054D-DDA34F40C2FE}"/>
              </a:ext>
            </a:extLst>
          </p:cNvPr>
          <p:cNvCxnSpPr>
            <a:cxnSpLocks/>
          </p:cNvCxnSpPr>
          <p:nvPr/>
        </p:nvCxnSpPr>
        <p:spPr>
          <a:xfrm>
            <a:off x="986525" y="6087848"/>
            <a:ext cx="48849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3059190-2BFD-0154-41B3-A71BB91132BF}"/>
              </a:ext>
            </a:extLst>
          </p:cNvPr>
          <p:cNvCxnSpPr>
            <a:cxnSpLocks/>
          </p:cNvCxnSpPr>
          <p:nvPr/>
        </p:nvCxnSpPr>
        <p:spPr>
          <a:xfrm>
            <a:off x="986525" y="7469441"/>
            <a:ext cx="48849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BDE63FF-7811-2400-F332-276E91467497}"/>
              </a:ext>
            </a:extLst>
          </p:cNvPr>
          <p:cNvCxnSpPr>
            <a:cxnSpLocks/>
          </p:cNvCxnSpPr>
          <p:nvPr/>
        </p:nvCxnSpPr>
        <p:spPr>
          <a:xfrm>
            <a:off x="2158584" y="559895"/>
            <a:ext cx="0" cy="8132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50509054-2C05-4CFF-9940-1D34C5FA7A08}"/>
              </a:ext>
            </a:extLst>
          </p:cNvPr>
          <p:cNvCxnSpPr>
            <a:cxnSpLocks/>
          </p:cNvCxnSpPr>
          <p:nvPr/>
        </p:nvCxnSpPr>
        <p:spPr>
          <a:xfrm>
            <a:off x="3450234" y="559895"/>
            <a:ext cx="0" cy="8132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A2AB818D-98DC-E6C4-F73E-1FC26C2DE81B}"/>
              </a:ext>
            </a:extLst>
          </p:cNvPr>
          <p:cNvCxnSpPr>
            <a:cxnSpLocks/>
          </p:cNvCxnSpPr>
          <p:nvPr/>
        </p:nvCxnSpPr>
        <p:spPr>
          <a:xfrm>
            <a:off x="4711904" y="559895"/>
            <a:ext cx="0" cy="8132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1ECA2FE-CF1D-AC98-C079-C3C78260E69B}"/>
              </a:ext>
            </a:extLst>
          </p:cNvPr>
          <p:cNvCxnSpPr>
            <a:cxnSpLocks/>
          </p:cNvCxnSpPr>
          <p:nvPr/>
        </p:nvCxnSpPr>
        <p:spPr>
          <a:xfrm>
            <a:off x="986525" y="559895"/>
            <a:ext cx="48849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DCEC189C-0F58-6E9E-2FD7-B6110C7F5494}"/>
              </a:ext>
            </a:extLst>
          </p:cNvPr>
          <p:cNvCxnSpPr>
            <a:cxnSpLocks/>
          </p:cNvCxnSpPr>
          <p:nvPr/>
        </p:nvCxnSpPr>
        <p:spPr>
          <a:xfrm>
            <a:off x="984281" y="8699403"/>
            <a:ext cx="48849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98759FC8-690F-1B0F-359C-C18E50CB9484}"/>
              </a:ext>
            </a:extLst>
          </p:cNvPr>
          <p:cNvCxnSpPr>
            <a:cxnSpLocks/>
          </p:cNvCxnSpPr>
          <p:nvPr/>
        </p:nvCxnSpPr>
        <p:spPr>
          <a:xfrm>
            <a:off x="5866311" y="559895"/>
            <a:ext cx="0" cy="8132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E6079A2A-C4EE-AE27-9D6D-696BF42927C4}"/>
              </a:ext>
            </a:extLst>
          </p:cNvPr>
          <p:cNvCxnSpPr>
            <a:cxnSpLocks/>
          </p:cNvCxnSpPr>
          <p:nvPr/>
        </p:nvCxnSpPr>
        <p:spPr>
          <a:xfrm>
            <a:off x="978620" y="559895"/>
            <a:ext cx="0" cy="8132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3E8F2FA0-2E26-590B-892B-6FA411FB9ECF}"/>
              </a:ext>
            </a:extLst>
          </p:cNvPr>
          <p:cNvSpPr txBox="1"/>
          <p:nvPr/>
        </p:nvSpPr>
        <p:spPr>
          <a:xfrm>
            <a:off x="403591" y="8795969"/>
            <a:ext cx="60463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S2. </a:t>
            </a:r>
            <a:r>
              <a:rPr lang="en-US" sz="1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scRNA</a:t>
            </a:r>
            <a:r>
              <a:rPr lang="en-US" sz="1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-seq analysis of MM cells in bone marrow or pleural effusion samples.</a:t>
            </a:r>
            <a:endParaRPr lang="fr-FR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Mononuclear bone marrow or pleural effusion cells were cultured overnight with 3ng/ml IL6 and 10</a:t>
            </a:r>
            <a:r>
              <a:rPr lang="en-U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% FCS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MM cells (teal color) were identified as described previously (Durand R et al, Blood 2024; 143:1242)</a:t>
            </a:r>
            <a:endParaRPr lang="fr-FR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E7A2022-E910-259B-DC53-12F08FD8CE7F}"/>
              </a:ext>
            </a:extLst>
          </p:cNvPr>
          <p:cNvSpPr txBox="1"/>
          <p:nvPr/>
        </p:nvSpPr>
        <p:spPr>
          <a:xfrm>
            <a:off x="90911" y="1602442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UMAP_1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E877035-7849-E890-7956-30519A1A6D32}"/>
              </a:ext>
            </a:extLst>
          </p:cNvPr>
          <p:cNvSpPr txBox="1"/>
          <p:nvPr/>
        </p:nvSpPr>
        <p:spPr>
          <a:xfrm rot="16200000">
            <a:off x="-212092" y="1279646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UMAP_2</a:t>
            </a:r>
          </a:p>
        </p:txBody>
      </p:sp>
      <p:sp>
        <p:nvSpPr>
          <p:cNvPr id="9" name="Flèche angle droit à deux pointes 8">
            <a:extLst>
              <a:ext uri="{FF2B5EF4-FFF2-40B4-BE49-F238E27FC236}">
                <a16:creationId xmlns:a16="http://schemas.microsoft.com/office/drawing/2014/main" id="{D6E72E3D-D10E-2302-8CCC-EDD80C835E8F}"/>
              </a:ext>
            </a:extLst>
          </p:cNvPr>
          <p:cNvSpPr/>
          <p:nvPr/>
        </p:nvSpPr>
        <p:spPr>
          <a:xfrm rot="5400000">
            <a:off x="205654" y="1316900"/>
            <a:ext cx="324000" cy="324000"/>
          </a:xfrm>
          <a:prstGeom prst="leftUpArrow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40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3368</TotalTime>
  <Words>65</Words>
  <Application>Microsoft Macintosh PowerPoint</Application>
  <PresentationFormat>Format A4 (210 x 297 mm)</PresentationFormat>
  <Paragraphs>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Catherine Pellat</cp:lastModifiedBy>
  <cp:revision>202</cp:revision>
  <cp:lastPrinted>2024-02-13T10:28:13Z</cp:lastPrinted>
  <dcterms:created xsi:type="dcterms:W3CDTF">2024-01-04T10:09:39Z</dcterms:created>
  <dcterms:modified xsi:type="dcterms:W3CDTF">2024-07-12T11:52:51Z</dcterms:modified>
</cp:coreProperties>
</file>