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82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669"/>
    <a:srgbClr val="E7857B"/>
    <a:srgbClr val="BD84F7"/>
    <a:srgbClr val="0DBD3F"/>
    <a:srgbClr val="8DB03B"/>
    <a:srgbClr val="5CB752"/>
    <a:srgbClr val="729CF2"/>
    <a:srgbClr val="7ECCD1"/>
    <a:srgbClr val="58B8BF"/>
    <a:srgbClr val="E88A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Style à thème 2 - Accentuation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66"/>
    <p:restoredTop sz="95964"/>
  </p:normalViewPr>
  <p:slideViewPr>
    <p:cSldViewPr snapToGrid="0" snapToObjects="1">
      <p:cViewPr>
        <p:scale>
          <a:sx n="97" d="100"/>
          <a:sy n="97" d="100"/>
        </p:scale>
        <p:origin x="3128" y="-784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8849F-D4A2-5148-A0FE-24DE65623741}" type="datetimeFigureOut">
              <a:rPr lang="en-US" smtClean="0"/>
              <a:t>7/12/24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346DB-90D1-1041-8927-3F1BEEB50BF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77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1346DB-90D1-1041-8927-3F1BEEB50B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163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47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72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271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3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69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6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269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52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5F763-48A5-1E4F-BE35-0C709FD22053}" type="datetimeFigureOut">
              <a:rPr lang="en-US" smtClean="0"/>
              <a:t>7/12/24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91273-7640-E947-9F09-3D2104917D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93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11.png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11" Type="http://schemas.openxmlformats.org/officeDocument/2006/relationships/image" Target="../media/image9.png"/><Relationship Id="rId5" Type="http://schemas.openxmlformats.org/officeDocument/2006/relationships/image" Target="../media/image3.tiff"/><Relationship Id="rId15" Type="http://schemas.openxmlformats.org/officeDocument/2006/relationships/image" Target="../media/image13.png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ZoneTexte 32">
            <a:extLst>
              <a:ext uri="{FF2B5EF4-FFF2-40B4-BE49-F238E27FC236}">
                <a16:creationId xmlns:a16="http://schemas.microsoft.com/office/drawing/2014/main" id="{6A610887-8500-0D4C-BE79-F1443CB022C5}"/>
              </a:ext>
            </a:extLst>
          </p:cNvPr>
          <p:cNvSpPr txBox="1"/>
          <p:nvPr/>
        </p:nvSpPr>
        <p:spPr>
          <a:xfrm>
            <a:off x="1047526" y="4057939"/>
            <a:ext cx="1156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MMRF-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CoMMpass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40F20FA6-D4BA-9F41-88C3-4B26742EB029}"/>
              </a:ext>
            </a:extLst>
          </p:cNvPr>
          <p:cNvSpPr txBox="1"/>
          <p:nvPr/>
        </p:nvSpPr>
        <p:spPr>
          <a:xfrm>
            <a:off x="285966" y="4062359"/>
            <a:ext cx="45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E1D08C88-F461-004D-9154-7A066E523288}"/>
              </a:ext>
            </a:extLst>
          </p:cNvPr>
          <p:cNvSpPr txBox="1"/>
          <p:nvPr/>
        </p:nvSpPr>
        <p:spPr>
          <a:xfrm>
            <a:off x="164532" y="326110"/>
            <a:ext cx="45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7" name="ZoneTexte 126">
            <a:extLst>
              <a:ext uri="{FF2B5EF4-FFF2-40B4-BE49-F238E27FC236}">
                <a16:creationId xmlns:a16="http://schemas.microsoft.com/office/drawing/2014/main" id="{385F4242-05C2-BB4D-B075-8CAC358CE6F3}"/>
              </a:ext>
            </a:extLst>
          </p:cNvPr>
          <p:cNvSpPr txBox="1"/>
          <p:nvPr/>
        </p:nvSpPr>
        <p:spPr>
          <a:xfrm>
            <a:off x="1330549" y="300964"/>
            <a:ext cx="1554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000" dirty="0"/>
              <a:t>Cancer cell lines (</a:t>
            </a:r>
            <a:r>
              <a:rPr lang="en-US" sz="1000" dirty="0" err="1"/>
              <a:t>DepMap</a:t>
            </a:r>
            <a:r>
              <a:rPr lang="en-US" sz="1000" dirty="0"/>
              <a:t> portal)</a:t>
            </a:r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BD157162-4546-B00D-5719-02AFCF6A74E7}"/>
              </a:ext>
            </a:extLst>
          </p:cNvPr>
          <p:cNvSpPr txBox="1"/>
          <p:nvPr/>
        </p:nvSpPr>
        <p:spPr>
          <a:xfrm>
            <a:off x="92815" y="8130830"/>
            <a:ext cx="64008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Figure S1. </a:t>
            </a:r>
            <a:r>
              <a:rPr lang="fr-FR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8- and 13-gene p53 scores </a:t>
            </a:r>
            <a:r>
              <a:rPr lang="fr-FR" sz="10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hve</a:t>
            </a:r>
            <a:r>
              <a:rPr lang="fr-FR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0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similar</a:t>
            </a:r>
            <a:r>
              <a:rPr lang="fr-FR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0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efficacy</a:t>
            </a:r>
            <a:r>
              <a:rPr lang="fr-FR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to </a:t>
            </a:r>
            <a:r>
              <a:rPr lang="fr-FR" sz="10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identify</a:t>
            </a:r>
            <a:r>
              <a:rPr lang="fr-FR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cancer </a:t>
            </a:r>
            <a:r>
              <a:rPr lang="fr-FR" sz="10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cells</a:t>
            </a:r>
            <a:r>
              <a:rPr lang="fr-FR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000" b="1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000" b="1" i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TP53</a:t>
            </a:r>
            <a:r>
              <a:rPr lang="fr-FR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hits</a:t>
            </a:r>
          </a:p>
          <a:p>
            <a:pPr algn="just"/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Violon plots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represent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the 8- or 13-gene p53 score values in 1,104 cancer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cell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lines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(A), in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isogenic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NCI-H929 and XG7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isogenic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clones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treated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or not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nutlin3a for 24h (B), and in 684 patient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samples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from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the MMRF-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CoMMpass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(C).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Statistical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analyses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were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performed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using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the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Kruskal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-Wallis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Dunn’s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multiple </a:t>
            </a:r>
            <a:r>
              <a:rPr lang="fr-FR" sz="1000" dirty="0" err="1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comparison</a:t>
            </a:r>
            <a:r>
              <a:rPr lang="fr-FR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test or 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the  </a:t>
            </a:r>
            <a:r>
              <a:rPr lang="en-US" sz="10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Mann-Whitney test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. ROC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curves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(C right panels)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represent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the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specificity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and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sensitivity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of score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threshold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(0.3635 and 0.3665 for 8-gene or 13-gene score,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respectively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) to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identify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cells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with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double invalidation of </a:t>
            </a:r>
            <a:r>
              <a:rPr lang="fr-FR" sz="1000" i="1" dirty="0">
                <a:solidFill>
                  <a:srgbClr val="000000"/>
                </a:solidFill>
                <a:ea typeface="Times New Roman" panose="02020603050405020304" pitchFamily="18" charset="0"/>
              </a:rPr>
              <a:t>TP53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gene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. (D): the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statistical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significance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of the 8-or 13-gene score values on the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overall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survival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was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determined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using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the log-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rank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(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Mantel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-Cox) test in 764 patients in the MMRF-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CoMMpass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cohort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and in 139 patients in the CASSIOPEIA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cohort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(the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number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of patient group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was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established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using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Nbclust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package in R and k-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means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method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to 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assign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 patients to the group). Int=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intermediate</a:t>
            </a:r>
            <a:r>
              <a:rPr lang="fr-FR" sz="1000" dirty="0">
                <a:solidFill>
                  <a:srgbClr val="000000"/>
                </a:solidFill>
                <a:ea typeface="Times New Roman" panose="02020603050405020304" pitchFamily="18" charset="0"/>
              </a:rPr>
              <a:t>, H=high, L=</a:t>
            </a:r>
            <a:r>
              <a:rPr lang="fr-FR" sz="10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low</a:t>
            </a:r>
            <a:endParaRPr lang="fr-FR" sz="10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D3DCF77-1AC9-8E4D-1F45-71C330F88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203" y="2393556"/>
            <a:ext cx="1692000" cy="144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32BE5A0-EB95-9D69-EC34-FFC1BB85D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532" y="870220"/>
            <a:ext cx="1612800" cy="144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AA3C804-F847-C3DF-6694-A68005EFA5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9203" y="870220"/>
            <a:ext cx="1692000" cy="144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46EDD3C2-FFD5-518F-C4D1-69149ED46B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532" y="2364025"/>
            <a:ext cx="1612800" cy="144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523B6BF-D16E-5718-5AEA-145C33AA50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7080" y="870220"/>
            <a:ext cx="2286201" cy="1296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7A320EA7-76AF-7011-7CD3-5A2509BECA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7080" y="2358345"/>
            <a:ext cx="2295151" cy="1296000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D3510792-A2F7-88FB-519C-CCB21D438E69}"/>
              </a:ext>
            </a:extLst>
          </p:cNvPr>
          <p:cNvSpPr txBox="1"/>
          <p:nvPr/>
        </p:nvSpPr>
        <p:spPr>
          <a:xfrm>
            <a:off x="4722853" y="300964"/>
            <a:ext cx="1554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1000" dirty="0"/>
              <a:t>NCI-H929 and XG7 isogenic clones</a:t>
            </a:r>
          </a:p>
        </p:txBody>
      </p:sp>
      <p:pic>
        <p:nvPicPr>
          <p:cNvPr id="30" name="Image 29">
            <a:extLst>
              <a:ext uri="{FF2B5EF4-FFF2-40B4-BE49-F238E27FC236}">
                <a16:creationId xmlns:a16="http://schemas.microsoft.com/office/drawing/2014/main" id="{F46CCD9F-13BD-760A-F18E-CE1F1C72EC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815" y="4562112"/>
            <a:ext cx="1612800" cy="144000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77119BF9-6AB1-FAD0-58BE-E01B065797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815" y="6237561"/>
            <a:ext cx="1612800" cy="1440000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F6855349-59A4-25E1-A471-56D88F7713F1}"/>
              </a:ext>
            </a:extLst>
          </p:cNvPr>
          <p:cNvSpPr txBox="1"/>
          <p:nvPr/>
        </p:nvSpPr>
        <p:spPr>
          <a:xfrm>
            <a:off x="4132080" y="326110"/>
            <a:ext cx="45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1887239B-1175-AEB7-D4B4-A2527276E87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25203" y="4608557"/>
            <a:ext cx="1260000" cy="1260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9B8FE218-ED1E-DBA1-7412-69CEB4BA62F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25203" y="6284006"/>
            <a:ext cx="1260000" cy="126000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3BFD1F6-2A28-AC49-E7F1-47A19628EE5C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t="4279" b="24925"/>
          <a:stretch/>
        </p:blipFill>
        <p:spPr>
          <a:xfrm>
            <a:off x="5232797" y="4597393"/>
            <a:ext cx="1440000" cy="101946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4B12CA0-D3BD-AEC0-80D5-862A1572101D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t="4279" b="26346"/>
          <a:stretch/>
        </p:blipFill>
        <p:spPr>
          <a:xfrm>
            <a:off x="5232797" y="6345621"/>
            <a:ext cx="1440000" cy="9990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DEF0687-5071-278E-508B-A5651D17965A}"/>
              </a:ext>
            </a:extLst>
          </p:cNvPr>
          <p:cNvSpPr txBox="1"/>
          <p:nvPr/>
        </p:nvSpPr>
        <p:spPr>
          <a:xfrm>
            <a:off x="3873816" y="4057939"/>
            <a:ext cx="11561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MMRF-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CoMMpass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BC34743-881C-1FFD-6CF6-B1A9F841429F}"/>
              </a:ext>
            </a:extLst>
          </p:cNvPr>
          <p:cNvSpPr txBox="1"/>
          <p:nvPr/>
        </p:nvSpPr>
        <p:spPr>
          <a:xfrm>
            <a:off x="3293215" y="4062359"/>
            <a:ext cx="45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717F8736-2F73-97E3-1F2A-D5CC260E4EC3}"/>
              </a:ext>
            </a:extLst>
          </p:cNvPr>
          <p:cNvSpPr txBox="1"/>
          <p:nvPr/>
        </p:nvSpPr>
        <p:spPr>
          <a:xfrm>
            <a:off x="5480086" y="4057939"/>
            <a:ext cx="11561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CASSIOPEIA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FC80685-A644-7166-BD79-767507C20505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t="4279" b="25792"/>
          <a:stretch/>
        </p:blipFill>
        <p:spPr>
          <a:xfrm>
            <a:off x="3637080" y="4597393"/>
            <a:ext cx="1440000" cy="100697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1DDF355-5412-CFA0-AEA3-DCE44FA1F8A7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4279" b="26346"/>
          <a:stretch/>
        </p:blipFill>
        <p:spPr>
          <a:xfrm>
            <a:off x="3637080" y="6345621"/>
            <a:ext cx="1440000" cy="999004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78328BC6-0EFA-CB64-AA87-F7E86129EB5B}"/>
              </a:ext>
            </a:extLst>
          </p:cNvPr>
          <p:cNvSpPr txBox="1"/>
          <p:nvPr/>
        </p:nvSpPr>
        <p:spPr>
          <a:xfrm>
            <a:off x="4417591" y="5001605"/>
            <a:ext cx="3177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729C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0DAD622-C719-6431-89C7-D5B57CECC8F8}"/>
              </a:ext>
            </a:extLst>
          </p:cNvPr>
          <p:cNvSpPr txBox="1"/>
          <p:nvPr/>
        </p:nvSpPr>
        <p:spPr>
          <a:xfrm>
            <a:off x="6073831" y="4981562"/>
            <a:ext cx="3177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EA76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911D815-0EBC-3D3E-7580-CF4A0852C19A}"/>
              </a:ext>
            </a:extLst>
          </p:cNvPr>
          <p:cNvSpPr txBox="1"/>
          <p:nvPr/>
        </p:nvSpPr>
        <p:spPr>
          <a:xfrm>
            <a:off x="6108230" y="6610809"/>
            <a:ext cx="3177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EA76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EE98400-A1EB-A5E1-2121-7B0E577FC1B7}"/>
              </a:ext>
            </a:extLst>
          </p:cNvPr>
          <p:cNvSpPr txBox="1"/>
          <p:nvPr/>
        </p:nvSpPr>
        <p:spPr>
          <a:xfrm>
            <a:off x="4309274" y="6735513"/>
            <a:ext cx="31771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EA76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E502862-E656-3E82-F9C7-47E82ABA25DF}"/>
              </a:ext>
            </a:extLst>
          </p:cNvPr>
          <p:cNvSpPr txBox="1"/>
          <p:nvPr/>
        </p:nvSpPr>
        <p:spPr>
          <a:xfrm>
            <a:off x="4580901" y="4867213"/>
            <a:ext cx="3529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0DBD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29FF273-2FDB-9ED2-0CC5-8E9361590E51}"/>
              </a:ext>
            </a:extLst>
          </p:cNvPr>
          <p:cNvSpPr txBox="1"/>
          <p:nvPr/>
        </p:nvSpPr>
        <p:spPr>
          <a:xfrm>
            <a:off x="4468132" y="6610809"/>
            <a:ext cx="3529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0DBD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C63CDB1-F4CD-E647-4253-BBF26BBB46CB}"/>
              </a:ext>
            </a:extLst>
          </p:cNvPr>
          <p:cNvSpPr txBox="1"/>
          <p:nvPr/>
        </p:nvSpPr>
        <p:spPr>
          <a:xfrm>
            <a:off x="5946073" y="6258141"/>
            <a:ext cx="4379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0DBD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low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84CED8A-DA80-C869-5754-90DC22B695DD}"/>
              </a:ext>
            </a:extLst>
          </p:cNvPr>
          <p:cNvSpPr txBox="1"/>
          <p:nvPr/>
        </p:nvSpPr>
        <p:spPr>
          <a:xfrm>
            <a:off x="6252443" y="4535575"/>
            <a:ext cx="4379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0DBD3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low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616705A-1915-92E1-0219-FC74CF69DA67}"/>
              </a:ext>
            </a:extLst>
          </p:cNvPr>
          <p:cNvSpPr txBox="1"/>
          <p:nvPr/>
        </p:nvSpPr>
        <p:spPr>
          <a:xfrm>
            <a:off x="6317124" y="4785269"/>
            <a:ext cx="3529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BD84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9CCFC8A4-B6C0-0C5B-0852-3C1E221DF57C}"/>
              </a:ext>
            </a:extLst>
          </p:cNvPr>
          <p:cNvSpPr txBox="1"/>
          <p:nvPr/>
        </p:nvSpPr>
        <p:spPr>
          <a:xfrm>
            <a:off x="4486250" y="6434136"/>
            <a:ext cx="4732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rgbClr val="BD84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low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E3AF2A4-1E52-3BCA-92EF-E36C0A784FED}"/>
              </a:ext>
            </a:extLst>
          </p:cNvPr>
          <p:cNvSpPr txBox="1"/>
          <p:nvPr/>
        </p:nvSpPr>
        <p:spPr>
          <a:xfrm>
            <a:off x="6365362" y="6523615"/>
            <a:ext cx="3529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BD84F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6E0E812-5720-131C-C072-F5076CA74867}"/>
              </a:ext>
            </a:extLst>
          </p:cNvPr>
          <p:cNvSpPr txBox="1"/>
          <p:nvPr/>
        </p:nvSpPr>
        <p:spPr>
          <a:xfrm>
            <a:off x="4757392" y="4741943"/>
            <a:ext cx="30489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EA76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3CA407D8-637B-6D2D-0BF1-3A722679A4C6}"/>
              </a:ext>
            </a:extLst>
          </p:cNvPr>
          <p:cNvSpPr txBox="1"/>
          <p:nvPr/>
        </p:nvSpPr>
        <p:spPr>
          <a:xfrm>
            <a:off x="5981515" y="4667158"/>
            <a:ext cx="4732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high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53A41F48-06F0-AEF1-1F8A-A4CA1A305F10}"/>
              </a:ext>
            </a:extLst>
          </p:cNvPr>
          <p:cNvSpPr txBox="1"/>
          <p:nvPr/>
        </p:nvSpPr>
        <p:spPr>
          <a:xfrm>
            <a:off x="4654468" y="6721142"/>
            <a:ext cx="4732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high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A2FB3EB9-F495-80D2-3BCA-137F95B18CD6}"/>
              </a:ext>
            </a:extLst>
          </p:cNvPr>
          <p:cNvSpPr txBox="1"/>
          <p:nvPr/>
        </p:nvSpPr>
        <p:spPr>
          <a:xfrm>
            <a:off x="6245138" y="6258141"/>
            <a:ext cx="47320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high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4E50A0F-03F0-CA4E-68A0-438654136EFC}"/>
              </a:ext>
            </a:extLst>
          </p:cNvPr>
          <p:cNvSpPr txBox="1"/>
          <p:nvPr/>
        </p:nvSpPr>
        <p:spPr>
          <a:xfrm>
            <a:off x="4801530" y="4412304"/>
            <a:ext cx="931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8-gene score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16F3B552-B43D-B018-CC28-C620CEA60519}"/>
              </a:ext>
            </a:extLst>
          </p:cNvPr>
          <p:cNvSpPr txBox="1"/>
          <p:nvPr/>
        </p:nvSpPr>
        <p:spPr>
          <a:xfrm>
            <a:off x="4806463" y="6073714"/>
            <a:ext cx="93154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13-gene score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28679AB-CAF1-724C-265C-A5E941EF32DA}"/>
              </a:ext>
            </a:extLst>
          </p:cNvPr>
          <p:cNvSpPr txBox="1"/>
          <p:nvPr/>
        </p:nvSpPr>
        <p:spPr>
          <a:xfrm>
            <a:off x="3565036" y="5546916"/>
            <a:ext cx="1584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High 373     269     134        28       0</a:t>
            </a:r>
          </a:p>
          <a:p>
            <a:r>
              <a:rPr lang="en-GB" sz="800" dirty="0"/>
              <a:t>Int    358     253     108        23       0</a:t>
            </a:r>
          </a:p>
          <a:p>
            <a:r>
              <a:rPr lang="en-GB" sz="800" dirty="0"/>
              <a:t>Low    33       19          7          1       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FDD7924-FAD0-F793-3EC0-1B2CE8CAE9F0}"/>
              </a:ext>
            </a:extLst>
          </p:cNvPr>
          <p:cNvSpPr txBox="1"/>
          <p:nvPr/>
        </p:nvSpPr>
        <p:spPr>
          <a:xfrm>
            <a:off x="3565036" y="7296709"/>
            <a:ext cx="16065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High 218     167       81       15       0</a:t>
            </a:r>
          </a:p>
          <a:p>
            <a:r>
              <a:rPr lang="en-GB" sz="800" dirty="0"/>
              <a:t>Int H 354     252     125      30       0</a:t>
            </a:r>
          </a:p>
          <a:p>
            <a:r>
              <a:rPr lang="en-GB" sz="800" dirty="0"/>
              <a:t>Int l   168     110       38        7        0</a:t>
            </a:r>
          </a:p>
          <a:p>
            <a:r>
              <a:rPr lang="en-GB" sz="800" dirty="0"/>
              <a:t>Low    24        12          5        0       0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CFACB86C-2195-7709-CE1D-1A675D1D1A91}"/>
              </a:ext>
            </a:extLst>
          </p:cNvPr>
          <p:cNvSpPr txBox="1"/>
          <p:nvPr/>
        </p:nvSpPr>
        <p:spPr>
          <a:xfrm>
            <a:off x="5146932" y="5546916"/>
            <a:ext cx="15231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High   40     40    40    39    29     2</a:t>
            </a:r>
          </a:p>
          <a:p>
            <a:r>
              <a:rPr lang="en-GB" sz="800" dirty="0"/>
              <a:t>Int H   55     55    54    49    31     0</a:t>
            </a:r>
          </a:p>
          <a:p>
            <a:r>
              <a:rPr lang="en-GB" sz="800" dirty="0"/>
              <a:t>Int l     38     38    38    37    20     1</a:t>
            </a:r>
          </a:p>
          <a:p>
            <a:r>
              <a:rPr lang="en-GB" sz="800" dirty="0"/>
              <a:t>Low       6       6       4      3      3     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4FB7D7D9-9A47-2FE0-79D2-567BEE7A97E3}"/>
              </a:ext>
            </a:extLst>
          </p:cNvPr>
          <p:cNvSpPr txBox="1"/>
          <p:nvPr/>
        </p:nvSpPr>
        <p:spPr>
          <a:xfrm>
            <a:off x="5146932" y="7296709"/>
            <a:ext cx="15231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High   34     34    34    32    22     0</a:t>
            </a:r>
          </a:p>
          <a:p>
            <a:r>
              <a:rPr lang="en-GB" sz="800" dirty="0"/>
              <a:t>Int H   56     56    55    53    33     0</a:t>
            </a:r>
          </a:p>
          <a:p>
            <a:r>
              <a:rPr lang="en-GB" sz="800" dirty="0"/>
              <a:t>Int l     41     41    41    38    24     1</a:t>
            </a:r>
          </a:p>
          <a:p>
            <a:r>
              <a:rPr lang="en-GB" sz="800" dirty="0"/>
              <a:t>Low       8       8       6      8      3     0</a:t>
            </a:r>
          </a:p>
        </p:txBody>
      </p:sp>
    </p:spTree>
    <p:extLst>
      <p:ext uri="{BB962C8B-B14F-4D97-AF65-F5344CB8AC3E}">
        <p14:creationId xmlns:p14="http://schemas.microsoft.com/office/powerpoint/2010/main" val="10050294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4422</TotalTime>
  <Words>342</Words>
  <Application>Microsoft Macintosh PowerPoint</Application>
  <PresentationFormat>Format A4 (210 x 297 mm)</PresentationFormat>
  <Paragraphs>44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Catherine Pellat</cp:lastModifiedBy>
  <cp:revision>206</cp:revision>
  <cp:lastPrinted>2024-02-13T10:28:13Z</cp:lastPrinted>
  <dcterms:created xsi:type="dcterms:W3CDTF">2024-01-04T10:09:39Z</dcterms:created>
  <dcterms:modified xsi:type="dcterms:W3CDTF">2024-07-12T09:32:43Z</dcterms:modified>
</cp:coreProperties>
</file>