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2140754356" r:id="rId5"/>
    <p:sldId id="2140754357" r:id="rId6"/>
    <p:sldId id="2140754603" r:id="rId7"/>
    <p:sldId id="2140754345" r:id="rId8"/>
    <p:sldId id="2140754347" r:id="rId9"/>
    <p:sldId id="2140754605" r:id="rId10"/>
    <p:sldId id="2140754607" r:id="rId11"/>
    <p:sldId id="2140754349" r:id="rId12"/>
    <p:sldId id="2140754353" r:id="rId13"/>
    <p:sldId id="2140754354" r:id="rId14"/>
    <p:sldId id="2140754601" r:id="rId15"/>
    <p:sldId id="2140754604" r:id="rId16"/>
    <p:sldId id="2140754351" r:id="rId17"/>
    <p:sldId id="2140754602" r:id="rId18"/>
    <p:sldId id="2140754358" r:id="rId19"/>
    <p:sldId id="2140754359" r:id="rId20"/>
    <p:sldId id="27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1044A13-65B5-F575-A19C-1D33565036B7}" name="Hanna Tukachinsky" initials="HT" userId="S::htukachinsky@foundationmedicine.com::0fcf0f4c-be28-4b97-ac33-f7c4114a4bb8" providerId="AD"/>
  <p188:author id="{8424192E-39FA-2AC2-E0E9-000149DABFE0}" name="Julia Quintanilha" initials="JQ" userId="S::jquintanilha@foundationmedicine.com::c2bb46bc-320b-4d68-ae76-3d1e186a62f2" providerId="AD"/>
  <p188:author id="{9D562486-4274-3EC3-80AC-78E557B13FF8}" name="Natalie Danziger" initials="ND" userId="S::ndanziger@foundationmedicine.com::fc93f67d-c749-429d-af21-8e46f4e4e354" providerId="AD"/>
  <p188:author id="{7728E295-CBB4-8111-EA10-93B956077947}" name="Gerald Li" initials="GL" userId="S::geli@foundationmedicine.com::4f43e445-4b1c-4733-8bac-fb0ec9383ef5" providerId="AD"/>
  <p188:author id="{C9346D9D-8233-C495-F072-05357FAE1E93}" name="Alexa Schrock" initials="AS" userId="S::aschrock@foundationmedicine.com::9ff568a1-432d-4cbc-9fe5-07194f124f63" providerId="AD"/>
  <p188:author id="{3C5EFBD8-DAE8-5E87-2832-FF48BF32E968}" name="Ethan Sokol" initials="ES" userId="S::esokol@foundationmedicine.com::b2c6b473-8f08-4dc8-9e19-e1152c98c2d5" providerId="AD"/>
  <p188:author id="{30418CE8-B57D-61C4-BDF1-56D6EF551F09}" name="Ryon Graf" initials="RG" userId="S::rgraf@foundationmedicine.com::04ab7219-da5e-4f67-bd1e-2b8aa8255ce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 Quintanilha" initials="JQ" lastIdx="12" clrIdx="0">
    <p:extLst>
      <p:ext uri="{19B8F6BF-5375-455C-9EA6-DF929625EA0E}">
        <p15:presenceInfo xmlns:p15="http://schemas.microsoft.com/office/powerpoint/2012/main" userId="S::jquintanilha@foundationmedicine.com::c2bb46bc-320b-4d68-ae76-3d1e186a62f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4903"/>
    <a:srgbClr val="63CDC9"/>
    <a:srgbClr val="4353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F1ED4B-8AD9-1D4D-A49D-17E6674151FE}" v="3" dt="2024-07-08T13:48:10.7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55"/>
    <p:restoredTop sz="92350"/>
  </p:normalViewPr>
  <p:slideViewPr>
    <p:cSldViewPr snapToGrid="0">
      <p:cViewPr varScale="1">
        <p:scale>
          <a:sx n="149" d="100"/>
          <a:sy n="149" d="100"/>
        </p:scale>
        <p:origin x="15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Relationship Id="rId3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Quintanilha" userId="c2bb46bc-320b-4d68-ae76-3d1e186a62f2" providerId="ADAL" clId="{35FA9BFA-6DAE-9846-AF32-1DCADEADC60C}"/>
    <pc:docChg chg="undo custSel delSld modSld sldOrd">
      <pc:chgData name="Julia Quintanilha" userId="c2bb46bc-320b-4d68-ae76-3d1e186a62f2" providerId="ADAL" clId="{35FA9BFA-6DAE-9846-AF32-1DCADEADC60C}" dt="2024-05-28T18:34:34.628" v="115" actId="20577"/>
      <pc:docMkLst>
        <pc:docMk/>
      </pc:docMkLst>
      <pc:sldChg chg="modSp mod">
        <pc:chgData name="Julia Quintanilha" userId="c2bb46bc-320b-4d68-ae76-3d1e186a62f2" providerId="ADAL" clId="{35FA9BFA-6DAE-9846-AF32-1DCADEADC60C}" dt="2024-05-28T18:34:34.628" v="115" actId="20577"/>
        <pc:sldMkLst>
          <pc:docMk/>
          <pc:sldMk cId="808133775" sldId="271"/>
        </pc:sldMkLst>
        <pc:spChg chg="mod">
          <ac:chgData name="Julia Quintanilha" userId="c2bb46bc-320b-4d68-ae76-3d1e186a62f2" providerId="ADAL" clId="{35FA9BFA-6DAE-9846-AF32-1DCADEADC60C}" dt="2024-05-28T18:34:34.628" v="115" actId="20577"/>
          <ac:spMkLst>
            <pc:docMk/>
            <pc:sldMk cId="808133775" sldId="271"/>
            <ac:spMk id="16" creationId="{379FF8B9-FC07-DFE6-DBF2-DDC0CF8F2BD0}"/>
          </ac:spMkLst>
        </pc:spChg>
      </pc:sldChg>
      <pc:sldChg chg="modSp mod">
        <pc:chgData name="Julia Quintanilha" userId="c2bb46bc-320b-4d68-ae76-3d1e186a62f2" providerId="ADAL" clId="{35FA9BFA-6DAE-9846-AF32-1DCADEADC60C}" dt="2024-05-28T18:29:13.793" v="70" actId="20577"/>
        <pc:sldMkLst>
          <pc:docMk/>
          <pc:sldMk cId="3122025216" sldId="2140754349"/>
        </pc:sldMkLst>
        <pc:spChg chg="mod">
          <ac:chgData name="Julia Quintanilha" userId="c2bb46bc-320b-4d68-ae76-3d1e186a62f2" providerId="ADAL" clId="{35FA9BFA-6DAE-9846-AF32-1DCADEADC60C}" dt="2024-05-28T18:29:13.793" v="70" actId="20577"/>
          <ac:spMkLst>
            <pc:docMk/>
            <pc:sldMk cId="3122025216" sldId="2140754349"/>
            <ac:spMk id="18" creationId="{4C4F7E24-EB87-234B-9E29-FEF5F6B4DC98}"/>
          </ac:spMkLst>
        </pc:spChg>
      </pc:sldChg>
      <pc:sldChg chg="modSp mod">
        <pc:chgData name="Julia Quintanilha" userId="c2bb46bc-320b-4d68-ae76-3d1e186a62f2" providerId="ADAL" clId="{35FA9BFA-6DAE-9846-AF32-1DCADEADC60C}" dt="2024-05-28T18:32:16.701" v="105" actId="20577"/>
        <pc:sldMkLst>
          <pc:docMk/>
          <pc:sldMk cId="2215222390" sldId="2140754351"/>
        </pc:sldMkLst>
        <pc:spChg chg="mod">
          <ac:chgData name="Julia Quintanilha" userId="c2bb46bc-320b-4d68-ae76-3d1e186a62f2" providerId="ADAL" clId="{35FA9BFA-6DAE-9846-AF32-1DCADEADC60C}" dt="2024-05-28T18:32:16.701" v="105" actId="20577"/>
          <ac:spMkLst>
            <pc:docMk/>
            <pc:sldMk cId="2215222390" sldId="2140754351"/>
            <ac:spMk id="18" creationId="{4C4F7E24-EB87-234B-9E29-FEF5F6B4DC98}"/>
          </ac:spMkLst>
        </pc:spChg>
      </pc:sldChg>
      <pc:sldChg chg="modSp mod">
        <pc:chgData name="Julia Quintanilha" userId="c2bb46bc-320b-4d68-ae76-3d1e186a62f2" providerId="ADAL" clId="{35FA9BFA-6DAE-9846-AF32-1DCADEADC60C}" dt="2024-05-28T18:29:54.192" v="72" actId="20577"/>
        <pc:sldMkLst>
          <pc:docMk/>
          <pc:sldMk cId="2943793705" sldId="2140754353"/>
        </pc:sldMkLst>
        <pc:spChg chg="mod">
          <ac:chgData name="Julia Quintanilha" userId="c2bb46bc-320b-4d68-ae76-3d1e186a62f2" providerId="ADAL" clId="{35FA9BFA-6DAE-9846-AF32-1DCADEADC60C}" dt="2024-05-28T18:29:54.192" v="72" actId="20577"/>
          <ac:spMkLst>
            <pc:docMk/>
            <pc:sldMk cId="2943793705" sldId="2140754353"/>
            <ac:spMk id="18" creationId="{4C4F7E24-EB87-234B-9E29-FEF5F6B4DC98}"/>
          </ac:spMkLst>
        </pc:spChg>
      </pc:sldChg>
      <pc:sldChg chg="modSp mod">
        <pc:chgData name="Julia Quintanilha" userId="c2bb46bc-320b-4d68-ae76-3d1e186a62f2" providerId="ADAL" clId="{35FA9BFA-6DAE-9846-AF32-1DCADEADC60C}" dt="2024-05-28T18:29:59.054" v="74" actId="20577"/>
        <pc:sldMkLst>
          <pc:docMk/>
          <pc:sldMk cId="1278306923" sldId="2140754354"/>
        </pc:sldMkLst>
        <pc:spChg chg="mod">
          <ac:chgData name="Julia Quintanilha" userId="c2bb46bc-320b-4d68-ae76-3d1e186a62f2" providerId="ADAL" clId="{35FA9BFA-6DAE-9846-AF32-1DCADEADC60C}" dt="2024-05-28T18:29:59.054" v="74" actId="20577"/>
          <ac:spMkLst>
            <pc:docMk/>
            <pc:sldMk cId="1278306923" sldId="2140754354"/>
            <ac:spMk id="18" creationId="{4C4F7E24-EB87-234B-9E29-FEF5F6B4DC98}"/>
          </ac:spMkLst>
        </pc:spChg>
      </pc:sldChg>
      <pc:sldChg chg="modSp mod">
        <pc:chgData name="Julia Quintanilha" userId="c2bb46bc-320b-4d68-ae76-3d1e186a62f2" providerId="ADAL" clId="{35FA9BFA-6DAE-9846-AF32-1DCADEADC60C}" dt="2024-05-28T18:34:16.565" v="110" actId="20577"/>
        <pc:sldMkLst>
          <pc:docMk/>
          <pc:sldMk cId="2663841704" sldId="2140754358"/>
        </pc:sldMkLst>
        <pc:spChg chg="mod">
          <ac:chgData name="Julia Quintanilha" userId="c2bb46bc-320b-4d68-ae76-3d1e186a62f2" providerId="ADAL" clId="{35FA9BFA-6DAE-9846-AF32-1DCADEADC60C}" dt="2024-05-28T18:34:16.565" v="110" actId="20577"/>
          <ac:spMkLst>
            <pc:docMk/>
            <pc:sldMk cId="2663841704" sldId="2140754358"/>
            <ac:spMk id="28" creationId="{F0C84611-4F30-294F-8FE2-58FA16360549}"/>
          </ac:spMkLst>
        </pc:spChg>
      </pc:sldChg>
      <pc:sldChg chg="modSp mod">
        <pc:chgData name="Julia Quintanilha" userId="c2bb46bc-320b-4d68-ae76-3d1e186a62f2" providerId="ADAL" clId="{35FA9BFA-6DAE-9846-AF32-1DCADEADC60C}" dt="2024-05-28T18:34:27.965" v="112" actId="20577"/>
        <pc:sldMkLst>
          <pc:docMk/>
          <pc:sldMk cId="421570376" sldId="2140754359"/>
        </pc:sldMkLst>
        <pc:spChg chg="mod">
          <ac:chgData name="Julia Quintanilha" userId="c2bb46bc-320b-4d68-ae76-3d1e186a62f2" providerId="ADAL" clId="{35FA9BFA-6DAE-9846-AF32-1DCADEADC60C}" dt="2024-05-28T18:34:27.965" v="112" actId="20577"/>
          <ac:spMkLst>
            <pc:docMk/>
            <pc:sldMk cId="421570376" sldId="2140754359"/>
            <ac:spMk id="19" creationId="{EBD3472D-063F-5C4D-B08E-F17A968DBFD1}"/>
          </ac:spMkLst>
        </pc:spChg>
      </pc:sldChg>
      <pc:sldChg chg="modSp mod">
        <pc:chgData name="Julia Quintanilha" userId="c2bb46bc-320b-4d68-ae76-3d1e186a62f2" providerId="ADAL" clId="{35FA9BFA-6DAE-9846-AF32-1DCADEADC60C}" dt="2024-05-28T18:30:17.998" v="76" actId="20577"/>
        <pc:sldMkLst>
          <pc:docMk/>
          <pc:sldMk cId="2100047464" sldId="2140754601"/>
        </pc:sldMkLst>
        <pc:spChg chg="mod">
          <ac:chgData name="Julia Quintanilha" userId="c2bb46bc-320b-4d68-ae76-3d1e186a62f2" providerId="ADAL" clId="{35FA9BFA-6DAE-9846-AF32-1DCADEADC60C}" dt="2024-05-28T18:30:17.998" v="76" actId="20577"/>
          <ac:spMkLst>
            <pc:docMk/>
            <pc:sldMk cId="2100047464" sldId="2140754601"/>
            <ac:spMk id="7" creationId="{BCAB9A6D-D691-AA3A-FA89-5580649053E9}"/>
          </ac:spMkLst>
        </pc:spChg>
      </pc:sldChg>
      <pc:sldChg chg="modSp mod">
        <pc:chgData name="Julia Quintanilha" userId="c2bb46bc-320b-4d68-ae76-3d1e186a62f2" providerId="ADAL" clId="{35FA9BFA-6DAE-9846-AF32-1DCADEADC60C}" dt="2024-05-28T18:32:42.140" v="108" actId="20577"/>
        <pc:sldMkLst>
          <pc:docMk/>
          <pc:sldMk cId="1108047199" sldId="2140754602"/>
        </pc:sldMkLst>
        <pc:spChg chg="mod">
          <ac:chgData name="Julia Quintanilha" userId="c2bb46bc-320b-4d68-ae76-3d1e186a62f2" providerId="ADAL" clId="{35FA9BFA-6DAE-9846-AF32-1DCADEADC60C}" dt="2024-05-28T18:32:42.140" v="108" actId="20577"/>
          <ac:spMkLst>
            <pc:docMk/>
            <pc:sldMk cId="1108047199" sldId="2140754602"/>
            <ac:spMk id="7" creationId="{BCAB9A6D-D691-AA3A-FA89-5580649053E9}"/>
          </ac:spMkLst>
        </pc:spChg>
      </pc:sldChg>
      <pc:sldChg chg="addSp modSp mod">
        <pc:chgData name="Julia Quintanilha" userId="c2bb46bc-320b-4d68-ae76-3d1e186a62f2" providerId="ADAL" clId="{35FA9BFA-6DAE-9846-AF32-1DCADEADC60C}" dt="2024-05-28T18:31:54.553" v="102" actId="1076"/>
        <pc:sldMkLst>
          <pc:docMk/>
          <pc:sldMk cId="2624784596" sldId="2140754604"/>
        </pc:sldMkLst>
        <pc:spChg chg="add mod">
          <ac:chgData name="Julia Quintanilha" userId="c2bb46bc-320b-4d68-ae76-3d1e186a62f2" providerId="ADAL" clId="{35FA9BFA-6DAE-9846-AF32-1DCADEADC60C}" dt="2024-05-28T18:31:54.553" v="102" actId="1076"/>
          <ac:spMkLst>
            <pc:docMk/>
            <pc:sldMk cId="2624784596" sldId="2140754604"/>
            <ac:spMk id="2" creationId="{DCDCEE12-374C-BB90-4D33-7195B105D6E3}"/>
          </ac:spMkLst>
        </pc:spChg>
        <pc:graphicFrameChg chg="modGraphic">
          <ac:chgData name="Julia Quintanilha" userId="c2bb46bc-320b-4d68-ae76-3d1e186a62f2" providerId="ADAL" clId="{35FA9BFA-6DAE-9846-AF32-1DCADEADC60C}" dt="2024-05-28T18:31:05.765" v="83" actId="14734"/>
          <ac:graphicFrameMkLst>
            <pc:docMk/>
            <pc:sldMk cId="2624784596" sldId="2140754604"/>
            <ac:graphicFrameMk id="16" creationId="{91FAF0A3-BDAF-317D-70D0-C3B948A4A7D3}"/>
          </ac:graphicFrameMkLst>
        </pc:graphicFrameChg>
      </pc:sldChg>
      <pc:sldChg chg="modSp mod ord">
        <pc:chgData name="Julia Quintanilha" userId="c2bb46bc-320b-4d68-ae76-3d1e186a62f2" providerId="ADAL" clId="{35FA9BFA-6DAE-9846-AF32-1DCADEADC60C}" dt="2024-05-28T18:28:14.886" v="63" actId="20577"/>
        <pc:sldMkLst>
          <pc:docMk/>
          <pc:sldMk cId="2068113968" sldId="2140754605"/>
        </pc:sldMkLst>
        <pc:spChg chg="mod">
          <ac:chgData name="Julia Quintanilha" userId="c2bb46bc-320b-4d68-ae76-3d1e186a62f2" providerId="ADAL" clId="{35FA9BFA-6DAE-9846-AF32-1DCADEADC60C}" dt="2024-05-28T18:28:14.886" v="63" actId="20577"/>
          <ac:spMkLst>
            <pc:docMk/>
            <pc:sldMk cId="2068113968" sldId="2140754605"/>
            <ac:spMk id="14" creationId="{2BE4D4E7-9DE7-9565-8020-E02FB82E54FF}"/>
          </ac:spMkLst>
        </pc:spChg>
      </pc:sldChg>
      <pc:sldChg chg="addSp modSp mod ord">
        <pc:chgData name="Julia Quintanilha" userId="c2bb46bc-320b-4d68-ae76-3d1e186a62f2" providerId="ADAL" clId="{35FA9BFA-6DAE-9846-AF32-1DCADEADC60C}" dt="2024-05-28T18:28:40.341" v="68" actId="20577"/>
        <pc:sldMkLst>
          <pc:docMk/>
          <pc:sldMk cId="1719131701" sldId="2140754607"/>
        </pc:sldMkLst>
        <pc:spChg chg="add mod">
          <ac:chgData name="Julia Quintanilha" userId="c2bb46bc-320b-4d68-ae76-3d1e186a62f2" providerId="ADAL" clId="{35FA9BFA-6DAE-9846-AF32-1DCADEADC60C}" dt="2024-05-28T18:28:40.341" v="68" actId="20577"/>
          <ac:spMkLst>
            <pc:docMk/>
            <pc:sldMk cId="1719131701" sldId="2140754607"/>
            <ac:spMk id="3" creationId="{2EEDC41E-161C-72D6-13DE-7A369341419D}"/>
          </ac:spMkLst>
        </pc:spChg>
      </pc:sldChg>
      <pc:sldChg chg="del">
        <pc:chgData name="Julia Quintanilha" userId="c2bb46bc-320b-4d68-ae76-3d1e186a62f2" providerId="ADAL" clId="{35FA9BFA-6DAE-9846-AF32-1DCADEADC60C}" dt="2024-05-28T18:27:28.016" v="3" actId="2696"/>
        <pc:sldMkLst>
          <pc:docMk/>
          <pc:sldMk cId="2039886310" sldId="2140754608"/>
        </pc:sldMkLst>
      </pc:sldChg>
      <pc:sldChg chg="del">
        <pc:chgData name="Julia Quintanilha" userId="c2bb46bc-320b-4d68-ae76-3d1e186a62f2" providerId="ADAL" clId="{35FA9BFA-6DAE-9846-AF32-1DCADEADC60C}" dt="2024-05-28T18:27:23.074" v="0" actId="2696"/>
        <pc:sldMkLst>
          <pc:docMk/>
          <pc:sldMk cId="2790246587" sldId="2140754609"/>
        </pc:sldMkLst>
      </pc:sldChg>
      <pc:sldChg chg="del">
        <pc:chgData name="Julia Quintanilha" userId="c2bb46bc-320b-4d68-ae76-3d1e186a62f2" providerId="ADAL" clId="{35FA9BFA-6DAE-9846-AF32-1DCADEADC60C}" dt="2024-05-28T18:27:24.179" v="1" actId="2696"/>
        <pc:sldMkLst>
          <pc:docMk/>
          <pc:sldMk cId="851986298" sldId="2140754610"/>
        </pc:sldMkLst>
      </pc:sldChg>
      <pc:sldChg chg="del">
        <pc:chgData name="Julia Quintanilha" userId="c2bb46bc-320b-4d68-ae76-3d1e186a62f2" providerId="ADAL" clId="{35FA9BFA-6DAE-9846-AF32-1DCADEADC60C}" dt="2024-05-28T18:27:25.191" v="2" actId="2696"/>
        <pc:sldMkLst>
          <pc:docMk/>
          <pc:sldMk cId="3910963368" sldId="2140754611"/>
        </pc:sldMkLst>
      </pc:sldChg>
    </pc:docChg>
  </pc:docChgLst>
  <pc:docChgLst>
    <pc:chgData name="Julia Quintanilha" userId="c2bb46bc-320b-4d68-ae76-3d1e186a62f2" providerId="ADAL" clId="{86F1ED4B-8AD9-1D4D-A49D-17E6674151FE}"/>
    <pc:docChg chg="custSel modSld">
      <pc:chgData name="Julia Quintanilha" userId="c2bb46bc-320b-4d68-ae76-3d1e186a62f2" providerId="ADAL" clId="{86F1ED4B-8AD9-1D4D-A49D-17E6674151FE}" dt="2024-07-08T14:00:17.711" v="102" actId="20577"/>
      <pc:docMkLst>
        <pc:docMk/>
      </pc:docMkLst>
      <pc:sldChg chg="modSp mod">
        <pc:chgData name="Julia Quintanilha" userId="c2bb46bc-320b-4d68-ae76-3d1e186a62f2" providerId="ADAL" clId="{86F1ED4B-8AD9-1D4D-A49D-17E6674151FE}" dt="2024-07-08T14:00:17.711" v="102" actId="20577"/>
        <pc:sldMkLst>
          <pc:docMk/>
          <pc:sldMk cId="2430260536" sldId="2140754345"/>
        </pc:sldMkLst>
        <pc:spChg chg="mod">
          <ac:chgData name="Julia Quintanilha" userId="c2bb46bc-320b-4d68-ae76-3d1e186a62f2" providerId="ADAL" clId="{86F1ED4B-8AD9-1D4D-A49D-17E6674151FE}" dt="2024-07-08T14:00:17.711" v="102" actId="20577"/>
          <ac:spMkLst>
            <pc:docMk/>
            <pc:sldMk cId="2430260536" sldId="2140754345"/>
            <ac:spMk id="7" creationId="{D10EBC88-6C71-6C44-88BA-CAA2CDDC795E}"/>
          </ac:spMkLst>
        </pc:spChg>
      </pc:sldChg>
      <pc:sldChg chg="modSp mod">
        <pc:chgData name="Julia Quintanilha" userId="c2bb46bc-320b-4d68-ae76-3d1e186a62f2" providerId="ADAL" clId="{86F1ED4B-8AD9-1D4D-A49D-17E6674151FE}" dt="2024-07-08T13:46:30.505" v="34" actId="20577"/>
        <pc:sldMkLst>
          <pc:docMk/>
          <pc:sldMk cId="2943793705" sldId="2140754353"/>
        </pc:sldMkLst>
        <pc:spChg chg="mod">
          <ac:chgData name="Julia Quintanilha" userId="c2bb46bc-320b-4d68-ae76-3d1e186a62f2" providerId="ADAL" clId="{86F1ED4B-8AD9-1D4D-A49D-17E6674151FE}" dt="2024-07-08T13:46:30.505" v="34" actId="20577"/>
          <ac:spMkLst>
            <pc:docMk/>
            <pc:sldMk cId="2943793705" sldId="2140754353"/>
            <ac:spMk id="18" creationId="{4C4F7E24-EB87-234B-9E29-FEF5F6B4DC98}"/>
          </ac:spMkLst>
        </pc:spChg>
      </pc:sldChg>
      <pc:sldChg chg="modSp mod">
        <pc:chgData name="Julia Quintanilha" userId="c2bb46bc-320b-4d68-ae76-3d1e186a62f2" providerId="ADAL" clId="{86F1ED4B-8AD9-1D4D-A49D-17E6674151FE}" dt="2024-07-08T13:49:45.347" v="78" actId="6549"/>
        <pc:sldMkLst>
          <pc:docMk/>
          <pc:sldMk cId="2663841704" sldId="2140754358"/>
        </pc:sldMkLst>
        <pc:spChg chg="mod">
          <ac:chgData name="Julia Quintanilha" userId="c2bb46bc-320b-4d68-ae76-3d1e186a62f2" providerId="ADAL" clId="{86F1ED4B-8AD9-1D4D-A49D-17E6674151FE}" dt="2024-07-08T13:49:45.347" v="78" actId="6549"/>
          <ac:spMkLst>
            <pc:docMk/>
            <pc:sldMk cId="2663841704" sldId="2140754358"/>
            <ac:spMk id="28" creationId="{F0C84611-4F30-294F-8FE2-58FA16360549}"/>
          </ac:spMkLst>
        </pc:spChg>
      </pc:sldChg>
      <pc:sldChg chg="modSp mod">
        <pc:chgData name="Julia Quintanilha" userId="c2bb46bc-320b-4d68-ae76-3d1e186a62f2" providerId="ADAL" clId="{86F1ED4B-8AD9-1D4D-A49D-17E6674151FE}" dt="2024-07-08T13:48:14.331" v="75" actId="20577"/>
        <pc:sldMkLst>
          <pc:docMk/>
          <pc:sldMk cId="2100047464" sldId="2140754601"/>
        </pc:sldMkLst>
        <pc:graphicFrameChg chg="mod modGraphic">
          <ac:chgData name="Julia Quintanilha" userId="c2bb46bc-320b-4d68-ae76-3d1e186a62f2" providerId="ADAL" clId="{86F1ED4B-8AD9-1D4D-A49D-17E6674151FE}" dt="2024-07-08T13:48:14.331" v="75" actId="20577"/>
          <ac:graphicFrameMkLst>
            <pc:docMk/>
            <pc:sldMk cId="2100047464" sldId="2140754601"/>
            <ac:graphicFrameMk id="10" creationId="{72ECF40C-9EB3-E8FB-69E0-ABEAFF3BB392}"/>
          </ac:graphicFrameMkLst>
        </pc:graphicFrameChg>
        <pc:graphicFrameChg chg="mod modGraphic">
          <ac:chgData name="Julia Quintanilha" userId="c2bb46bc-320b-4d68-ae76-3d1e186a62f2" providerId="ADAL" clId="{86F1ED4B-8AD9-1D4D-A49D-17E6674151FE}" dt="2024-07-08T13:48:07.749" v="67"/>
          <ac:graphicFrameMkLst>
            <pc:docMk/>
            <pc:sldMk cId="2100047464" sldId="2140754601"/>
            <ac:graphicFrameMk id="11" creationId="{A26DF435-31B2-C203-D429-F7575D7F0534}"/>
          </ac:graphicFrameMkLst>
        </pc:graphicFrameChg>
        <pc:graphicFrameChg chg="modGraphic">
          <ac:chgData name="Julia Quintanilha" userId="c2bb46bc-320b-4d68-ae76-3d1e186a62f2" providerId="ADAL" clId="{86F1ED4B-8AD9-1D4D-A49D-17E6674151FE}" dt="2024-07-08T13:47:50.106" v="51" actId="20577"/>
          <ac:graphicFrameMkLst>
            <pc:docMk/>
            <pc:sldMk cId="2100047464" sldId="2140754601"/>
            <ac:graphicFrameMk id="16" creationId="{265AA856-D9AB-03EC-7937-E47F7A579A4A}"/>
          </ac:graphicFrameMkLst>
        </pc:graphicFrameChg>
        <pc:graphicFrameChg chg="mod modGraphic">
          <ac:chgData name="Julia Quintanilha" userId="c2bb46bc-320b-4d68-ae76-3d1e186a62f2" providerId="ADAL" clId="{86F1ED4B-8AD9-1D4D-A49D-17E6674151FE}" dt="2024-07-08T13:47:58.786" v="59" actId="20577"/>
          <ac:graphicFrameMkLst>
            <pc:docMk/>
            <pc:sldMk cId="2100047464" sldId="2140754601"/>
            <ac:graphicFrameMk id="17" creationId="{D79AAA51-0972-EC62-9B89-99198E7EDA11}"/>
          </ac:graphicFrameMkLst>
        </pc:graphicFrameChg>
      </pc:sldChg>
      <pc:sldChg chg="modSp mod">
        <pc:chgData name="Julia Quintanilha" userId="c2bb46bc-320b-4d68-ae76-3d1e186a62f2" providerId="ADAL" clId="{86F1ED4B-8AD9-1D4D-A49D-17E6674151FE}" dt="2024-07-08T13:48:54.770" v="77" actId="14100"/>
        <pc:sldMkLst>
          <pc:docMk/>
          <pc:sldMk cId="2624784596" sldId="2140754604"/>
        </pc:sldMkLst>
        <pc:picChg chg="mod">
          <ac:chgData name="Julia Quintanilha" userId="c2bb46bc-320b-4d68-ae76-3d1e186a62f2" providerId="ADAL" clId="{86F1ED4B-8AD9-1D4D-A49D-17E6674151FE}" dt="2024-07-08T13:48:54.770" v="77" actId="14100"/>
          <ac:picMkLst>
            <pc:docMk/>
            <pc:sldMk cId="2624784596" sldId="2140754604"/>
            <ac:picMk id="19" creationId="{80A539DA-22C2-B267-B437-469FB2DD2D89}"/>
          </ac:picMkLst>
        </pc:picChg>
      </pc:sldChg>
      <pc:sldChg chg="modSp mod">
        <pc:chgData name="Julia Quintanilha" userId="c2bb46bc-320b-4d68-ae76-3d1e186a62f2" providerId="ADAL" clId="{86F1ED4B-8AD9-1D4D-A49D-17E6674151FE}" dt="2024-07-08T13:47:03.120" v="38" actId="27636"/>
        <pc:sldMkLst>
          <pc:docMk/>
          <pc:sldMk cId="2068113968" sldId="2140754605"/>
        </pc:sldMkLst>
        <pc:spChg chg="mod">
          <ac:chgData name="Julia Quintanilha" userId="c2bb46bc-320b-4d68-ae76-3d1e186a62f2" providerId="ADAL" clId="{86F1ED4B-8AD9-1D4D-A49D-17E6674151FE}" dt="2024-07-08T13:47:03.120" v="38" actId="27636"/>
          <ac:spMkLst>
            <pc:docMk/>
            <pc:sldMk cId="2068113968" sldId="2140754605"/>
            <ac:spMk id="14" creationId="{2BE4D4E7-9DE7-9565-8020-E02FB82E54FF}"/>
          </ac:spMkLst>
        </pc:spChg>
      </pc:sldChg>
      <pc:sldChg chg="modSp mod">
        <pc:chgData name="Julia Quintanilha" userId="c2bb46bc-320b-4d68-ae76-3d1e186a62f2" providerId="ADAL" clId="{86F1ED4B-8AD9-1D4D-A49D-17E6674151FE}" dt="2024-07-08T13:46:59.121" v="36" actId="27636"/>
        <pc:sldMkLst>
          <pc:docMk/>
          <pc:sldMk cId="1719131701" sldId="2140754607"/>
        </pc:sldMkLst>
        <pc:spChg chg="mod">
          <ac:chgData name="Julia Quintanilha" userId="c2bb46bc-320b-4d68-ae76-3d1e186a62f2" providerId="ADAL" clId="{86F1ED4B-8AD9-1D4D-A49D-17E6674151FE}" dt="2024-07-08T13:46:59.121" v="36" actId="27636"/>
          <ac:spMkLst>
            <pc:docMk/>
            <pc:sldMk cId="1719131701" sldId="2140754607"/>
            <ac:spMk id="3" creationId="{2EEDC41E-161C-72D6-13DE-7A369341419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9C0D8-895E-7B45-8BEC-02D60642DE2A}" type="datetimeFigureOut">
              <a:rPr lang="en-US" smtClean="0"/>
              <a:t>7/8/24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C8CE4-7090-4D43-BF9E-2C008760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56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C8CE4-7090-4D43-BF9E-2C00876066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03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C8CE4-7090-4D43-BF9E-2C008760662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91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C8CE4-7090-4D43-BF9E-2C008760662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813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C8CE4-7090-4D43-BF9E-2C008760662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67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C8CE4-7090-4D43-BF9E-2C008760662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45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C8CE4-7090-4D43-BF9E-2C008760662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17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C8CE4-7090-4D43-BF9E-2C008760662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05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C8CE4-7090-4D43-BF9E-2C008760662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91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CC8CE4-7090-4D43-BF9E-2C008760662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31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A412D-76F0-1541-81EF-6A47C564AF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AB1F9-44CA-734D-ACA9-1590F690B5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E7816-1ACE-E345-A22B-B884B7A4A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6C70A-F103-974F-88EF-BF3EF8BB2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4D7AF-1624-D841-AC17-60B2D396D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22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6B71D-1FB8-5C44-ACC5-D906D0D7D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86CDE2-3488-2E47-8E65-A6991C3BF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6E2D1-05AF-BF48-A8AB-35D61F62C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FDBDF-01C5-9E48-A7B1-E6E4367C4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41C1C-0438-C543-9345-D88ABE371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498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2C6E96-39BF-2341-871E-AA57F8D519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94AA77-7FB7-D54F-B1B2-1DABDBDF0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2C9A3-80F8-9F4B-A9EF-F9AF09F8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F8AF1-33E8-6D43-8CF0-7AB85ABD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F0155-6960-124C-82E6-34DD0B63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49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B8F9F-2668-5E47-A6D3-F08219FD774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8488" y="2313667"/>
            <a:ext cx="9585015" cy="2051550"/>
          </a:xfrm>
        </p:spPr>
        <p:txBody>
          <a:bodyPr wrap="square" anchor="b" anchorCtr="0">
            <a:noAutofit/>
          </a:bodyPr>
          <a:lstStyle>
            <a:lvl1pPr algn="l">
              <a:lnSpc>
                <a:spcPct val="85000"/>
              </a:lnSpc>
              <a:defRPr sz="5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DFB3D1-F3E0-A846-A313-998AC1B270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8488" y="4531089"/>
            <a:ext cx="9585015" cy="664799"/>
          </a:xfrm>
        </p:spPr>
        <p:txBody>
          <a:bodyPr wrap="square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3"/>
                </a:solidFill>
                <a:latin typeface="Gotham Bold" pitchFamily="2" charset="0"/>
                <a:cs typeface="Gotham Bold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DEEE309-4AB2-8847-9165-EE792E7BC11B}"/>
              </a:ext>
            </a:extLst>
          </p:cNvPr>
          <p:cNvCxnSpPr>
            <a:cxnSpLocks/>
          </p:cNvCxnSpPr>
          <p:nvPr userDrawn="1"/>
        </p:nvCxnSpPr>
        <p:spPr>
          <a:xfrm flipH="1">
            <a:off x="614855" y="1371600"/>
            <a:ext cx="8053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19F30F-0F47-4EC5-9BDC-CE4C641DE3AD}"/>
              </a:ext>
            </a:extLst>
          </p:cNvPr>
          <p:cNvSpPr/>
          <p:nvPr userDrawn="1"/>
        </p:nvSpPr>
        <p:spPr bwMode="black">
          <a:xfrm>
            <a:off x="10069051" y="6267820"/>
            <a:ext cx="1498568" cy="318864"/>
          </a:xfrm>
          <a:custGeom>
            <a:avLst/>
            <a:gdLst>
              <a:gd name="connsiteX0" fmla="*/ 2240280 w 5349239"/>
              <a:gd name="connsiteY0" fmla="*/ 788803 h 1138207"/>
              <a:gd name="connsiteX1" fmla="*/ 2240280 w 5349239"/>
              <a:gd name="connsiteY1" fmla="*/ 1044072 h 1138207"/>
              <a:gd name="connsiteX2" fmla="*/ 2315528 w 5349239"/>
              <a:gd name="connsiteY2" fmla="*/ 1044072 h 1138207"/>
              <a:gd name="connsiteX3" fmla="*/ 2448878 w 5349239"/>
              <a:gd name="connsiteY3" fmla="*/ 916437 h 1138207"/>
              <a:gd name="connsiteX4" fmla="*/ 2315528 w 5349239"/>
              <a:gd name="connsiteY4" fmla="*/ 788803 h 1138207"/>
              <a:gd name="connsiteX5" fmla="*/ 3536632 w 5349239"/>
              <a:gd name="connsiteY5" fmla="*/ 755465 h 1138207"/>
              <a:gd name="connsiteX6" fmla="*/ 3769995 w 5349239"/>
              <a:gd name="connsiteY6" fmla="*/ 755465 h 1138207"/>
              <a:gd name="connsiteX7" fmla="*/ 3769995 w 5349239"/>
              <a:gd name="connsiteY7" fmla="*/ 788803 h 1138207"/>
              <a:gd name="connsiteX8" fmla="*/ 3573780 w 5349239"/>
              <a:gd name="connsiteY8" fmla="*/ 788803 h 1138207"/>
              <a:gd name="connsiteX9" fmla="*/ 3573780 w 5349239"/>
              <a:gd name="connsiteY9" fmla="*/ 898340 h 1138207"/>
              <a:gd name="connsiteX10" fmla="*/ 3749040 w 5349239"/>
              <a:gd name="connsiteY10" fmla="*/ 898340 h 1138207"/>
              <a:gd name="connsiteX11" fmla="*/ 3749040 w 5349239"/>
              <a:gd name="connsiteY11" fmla="*/ 931678 h 1138207"/>
              <a:gd name="connsiteX12" fmla="*/ 3573780 w 5349239"/>
              <a:gd name="connsiteY12" fmla="*/ 931678 h 1138207"/>
              <a:gd name="connsiteX13" fmla="*/ 3573780 w 5349239"/>
              <a:gd name="connsiteY13" fmla="*/ 1045025 h 1138207"/>
              <a:gd name="connsiteX14" fmla="*/ 3772852 w 5349239"/>
              <a:gd name="connsiteY14" fmla="*/ 1045025 h 1138207"/>
              <a:gd name="connsiteX15" fmla="*/ 3772852 w 5349239"/>
              <a:gd name="connsiteY15" fmla="*/ 1078362 h 1138207"/>
              <a:gd name="connsiteX16" fmla="*/ 3536632 w 5349239"/>
              <a:gd name="connsiteY16" fmla="*/ 1078362 h 1138207"/>
              <a:gd name="connsiteX17" fmla="*/ 3172778 w 5349239"/>
              <a:gd name="connsiteY17" fmla="*/ 755465 h 1138207"/>
              <a:gd name="connsiteX18" fmla="*/ 3207068 w 5349239"/>
              <a:gd name="connsiteY18" fmla="*/ 755465 h 1138207"/>
              <a:gd name="connsiteX19" fmla="*/ 3409950 w 5349239"/>
              <a:gd name="connsiteY19" fmla="*/ 1013592 h 1138207"/>
              <a:gd name="connsiteX20" fmla="*/ 3409950 w 5349239"/>
              <a:gd name="connsiteY20" fmla="*/ 755465 h 1138207"/>
              <a:gd name="connsiteX21" fmla="*/ 3445193 w 5349239"/>
              <a:gd name="connsiteY21" fmla="*/ 755465 h 1138207"/>
              <a:gd name="connsiteX22" fmla="*/ 3445193 w 5349239"/>
              <a:gd name="connsiteY22" fmla="*/ 1078362 h 1138207"/>
              <a:gd name="connsiteX23" fmla="*/ 3416618 w 5349239"/>
              <a:gd name="connsiteY23" fmla="*/ 1078362 h 1138207"/>
              <a:gd name="connsiteX24" fmla="*/ 3208020 w 5349239"/>
              <a:gd name="connsiteY24" fmla="*/ 813567 h 1138207"/>
              <a:gd name="connsiteX25" fmla="*/ 3208020 w 5349239"/>
              <a:gd name="connsiteY25" fmla="*/ 1078362 h 1138207"/>
              <a:gd name="connsiteX26" fmla="*/ 3172778 w 5349239"/>
              <a:gd name="connsiteY26" fmla="*/ 1078362 h 1138207"/>
              <a:gd name="connsiteX27" fmla="*/ 3041333 w 5349239"/>
              <a:gd name="connsiteY27" fmla="*/ 755465 h 1138207"/>
              <a:gd name="connsiteX28" fmla="*/ 3077528 w 5349239"/>
              <a:gd name="connsiteY28" fmla="*/ 755465 h 1138207"/>
              <a:gd name="connsiteX29" fmla="*/ 3077528 w 5349239"/>
              <a:gd name="connsiteY29" fmla="*/ 1078363 h 1138207"/>
              <a:gd name="connsiteX30" fmla="*/ 3041333 w 5349239"/>
              <a:gd name="connsiteY30" fmla="*/ 1078363 h 1138207"/>
              <a:gd name="connsiteX31" fmla="*/ 2566988 w 5349239"/>
              <a:gd name="connsiteY31" fmla="*/ 755465 h 1138207"/>
              <a:gd name="connsiteX32" fmla="*/ 2603183 w 5349239"/>
              <a:gd name="connsiteY32" fmla="*/ 755465 h 1138207"/>
              <a:gd name="connsiteX33" fmla="*/ 2603183 w 5349239"/>
              <a:gd name="connsiteY33" fmla="*/ 1078363 h 1138207"/>
              <a:gd name="connsiteX34" fmla="*/ 2566988 w 5349239"/>
              <a:gd name="connsiteY34" fmla="*/ 1078363 h 1138207"/>
              <a:gd name="connsiteX35" fmla="*/ 2203133 w 5349239"/>
              <a:gd name="connsiteY35" fmla="*/ 755465 h 1138207"/>
              <a:gd name="connsiteX36" fmla="*/ 2315528 w 5349239"/>
              <a:gd name="connsiteY36" fmla="*/ 755465 h 1138207"/>
              <a:gd name="connsiteX37" fmla="*/ 2486978 w 5349239"/>
              <a:gd name="connsiteY37" fmla="*/ 916437 h 1138207"/>
              <a:gd name="connsiteX38" fmla="*/ 2315528 w 5349239"/>
              <a:gd name="connsiteY38" fmla="*/ 1078362 h 1138207"/>
              <a:gd name="connsiteX39" fmla="*/ 2203133 w 5349239"/>
              <a:gd name="connsiteY39" fmla="*/ 1078362 h 1138207"/>
              <a:gd name="connsiteX40" fmla="*/ 1894522 w 5349239"/>
              <a:gd name="connsiteY40" fmla="*/ 755465 h 1138207"/>
              <a:gd name="connsiteX41" fmla="*/ 2127885 w 5349239"/>
              <a:gd name="connsiteY41" fmla="*/ 755465 h 1138207"/>
              <a:gd name="connsiteX42" fmla="*/ 2127885 w 5349239"/>
              <a:gd name="connsiteY42" fmla="*/ 788803 h 1138207"/>
              <a:gd name="connsiteX43" fmla="*/ 1930717 w 5349239"/>
              <a:gd name="connsiteY43" fmla="*/ 788803 h 1138207"/>
              <a:gd name="connsiteX44" fmla="*/ 1930717 w 5349239"/>
              <a:gd name="connsiteY44" fmla="*/ 898340 h 1138207"/>
              <a:gd name="connsiteX45" fmla="*/ 2106930 w 5349239"/>
              <a:gd name="connsiteY45" fmla="*/ 898340 h 1138207"/>
              <a:gd name="connsiteX46" fmla="*/ 2106930 w 5349239"/>
              <a:gd name="connsiteY46" fmla="*/ 931678 h 1138207"/>
              <a:gd name="connsiteX47" fmla="*/ 1930717 w 5349239"/>
              <a:gd name="connsiteY47" fmla="*/ 931678 h 1138207"/>
              <a:gd name="connsiteX48" fmla="*/ 1930717 w 5349239"/>
              <a:gd name="connsiteY48" fmla="*/ 1045025 h 1138207"/>
              <a:gd name="connsiteX49" fmla="*/ 2129790 w 5349239"/>
              <a:gd name="connsiteY49" fmla="*/ 1045025 h 1138207"/>
              <a:gd name="connsiteX50" fmla="*/ 2129790 w 5349239"/>
              <a:gd name="connsiteY50" fmla="*/ 1078362 h 1138207"/>
              <a:gd name="connsiteX51" fmla="*/ 1894522 w 5349239"/>
              <a:gd name="connsiteY51" fmla="*/ 1078362 h 1138207"/>
              <a:gd name="connsiteX52" fmla="*/ 1494472 w 5349239"/>
              <a:gd name="connsiteY52" fmla="*/ 755465 h 1138207"/>
              <a:gd name="connsiteX53" fmla="*/ 1531620 w 5349239"/>
              <a:gd name="connsiteY53" fmla="*/ 755465 h 1138207"/>
              <a:gd name="connsiteX54" fmla="*/ 1648777 w 5349239"/>
              <a:gd name="connsiteY54" fmla="*/ 931678 h 1138207"/>
              <a:gd name="connsiteX55" fmla="*/ 1765935 w 5349239"/>
              <a:gd name="connsiteY55" fmla="*/ 755465 h 1138207"/>
              <a:gd name="connsiteX56" fmla="*/ 1803082 w 5349239"/>
              <a:gd name="connsiteY56" fmla="*/ 755465 h 1138207"/>
              <a:gd name="connsiteX57" fmla="*/ 1803082 w 5349239"/>
              <a:gd name="connsiteY57" fmla="*/ 1078362 h 1138207"/>
              <a:gd name="connsiteX58" fmla="*/ 1766887 w 5349239"/>
              <a:gd name="connsiteY58" fmla="*/ 1078362 h 1138207"/>
              <a:gd name="connsiteX59" fmla="*/ 1766887 w 5349239"/>
              <a:gd name="connsiteY59" fmla="*/ 816425 h 1138207"/>
              <a:gd name="connsiteX60" fmla="*/ 1649730 w 5349239"/>
              <a:gd name="connsiteY60" fmla="*/ 989780 h 1138207"/>
              <a:gd name="connsiteX61" fmla="*/ 1647825 w 5349239"/>
              <a:gd name="connsiteY61" fmla="*/ 989780 h 1138207"/>
              <a:gd name="connsiteX62" fmla="*/ 1529715 w 5349239"/>
              <a:gd name="connsiteY62" fmla="*/ 817378 h 1138207"/>
              <a:gd name="connsiteX63" fmla="*/ 1529715 w 5349239"/>
              <a:gd name="connsiteY63" fmla="*/ 1078362 h 1138207"/>
              <a:gd name="connsiteX64" fmla="*/ 1494472 w 5349239"/>
              <a:gd name="connsiteY64" fmla="*/ 1078362 h 1138207"/>
              <a:gd name="connsiteX65" fmla="*/ 2847023 w 5349239"/>
              <a:gd name="connsiteY65" fmla="*/ 748797 h 1138207"/>
              <a:gd name="connsiteX66" fmla="*/ 2972753 w 5349239"/>
              <a:gd name="connsiteY66" fmla="*/ 800232 h 1138207"/>
              <a:gd name="connsiteX67" fmla="*/ 2947988 w 5349239"/>
              <a:gd name="connsiteY67" fmla="*/ 826902 h 1138207"/>
              <a:gd name="connsiteX68" fmla="*/ 2847023 w 5349239"/>
              <a:gd name="connsiteY68" fmla="*/ 783087 h 1138207"/>
              <a:gd name="connsiteX69" fmla="*/ 2722245 w 5349239"/>
              <a:gd name="connsiteY69" fmla="*/ 915485 h 1138207"/>
              <a:gd name="connsiteX70" fmla="*/ 2847023 w 5349239"/>
              <a:gd name="connsiteY70" fmla="*/ 1048835 h 1138207"/>
              <a:gd name="connsiteX71" fmla="*/ 2950845 w 5349239"/>
              <a:gd name="connsiteY71" fmla="*/ 1002162 h 1138207"/>
              <a:gd name="connsiteX72" fmla="*/ 2974658 w 5349239"/>
              <a:gd name="connsiteY72" fmla="*/ 1025975 h 1138207"/>
              <a:gd name="connsiteX73" fmla="*/ 2846070 w 5349239"/>
              <a:gd name="connsiteY73" fmla="*/ 1083125 h 1138207"/>
              <a:gd name="connsiteX74" fmla="*/ 2684145 w 5349239"/>
              <a:gd name="connsiteY74" fmla="*/ 916437 h 1138207"/>
              <a:gd name="connsiteX75" fmla="*/ 2847023 w 5349239"/>
              <a:gd name="connsiteY75" fmla="*/ 748797 h 1138207"/>
              <a:gd name="connsiteX76" fmla="*/ 3768090 w 5349239"/>
              <a:gd name="connsiteY76" fmla="*/ 274452 h 1138207"/>
              <a:gd name="connsiteX77" fmla="*/ 3716655 w 5349239"/>
              <a:gd name="connsiteY77" fmla="*/ 400183 h 1138207"/>
              <a:gd name="connsiteX78" fmla="*/ 3819525 w 5349239"/>
              <a:gd name="connsiteY78" fmla="*/ 400183 h 1138207"/>
              <a:gd name="connsiteX79" fmla="*/ 3275647 w 5349239"/>
              <a:gd name="connsiteY79" fmla="*/ 252544 h 1138207"/>
              <a:gd name="connsiteX80" fmla="*/ 3275647 w 5349239"/>
              <a:gd name="connsiteY80" fmla="*/ 486859 h 1138207"/>
              <a:gd name="connsiteX81" fmla="*/ 3341369 w 5349239"/>
              <a:gd name="connsiteY81" fmla="*/ 486859 h 1138207"/>
              <a:gd name="connsiteX82" fmla="*/ 3458527 w 5349239"/>
              <a:gd name="connsiteY82" fmla="*/ 370654 h 1138207"/>
              <a:gd name="connsiteX83" fmla="*/ 3458527 w 5349239"/>
              <a:gd name="connsiteY83" fmla="*/ 369702 h 1138207"/>
              <a:gd name="connsiteX84" fmla="*/ 3341369 w 5349239"/>
              <a:gd name="connsiteY84" fmla="*/ 252544 h 1138207"/>
              <a:gd name="connsiteX85" fmla="*/ 4719638 w 5349239"/>
              <a:gd name="connsiteY85" fmla="*/ 247782 h 1138207"/>
              <a:gd name="connsiteX86" fmla="*/ 4603432 w 5349239"/>
              <a:gd name="connsiteY86" fmla="*/ 368750 h 1138207"/>
              <a:gd name="connsiteX87" fmla="*/ 4603432 w 5349239"/>
              <a:gd name="connsiteY87" fmla="*/ 369702 h 1138207"/>
              <a:gd name="connsiteX88" fmla="*/ 4721543 w 5349239"/>
              <a:gd name="connsiteY88" fmla="*/ 491622 h 1138207"/>
              <a:gd name="connsiteX89" fmla="*/ 4837747 w 5349239"/>
              <a:gd name="connsiteY89" fmla="*/ 370655 h 1138207"/>
              <a:gd name="connsiteX90" fmla="*/ 4837747 w 5349239"/>
              <a:gd name="connsiteY90" fmla="*/ 369702 h 1138207"/>
              <a:gd name="connsiteX91" fmla="*/ 4719638 w 5349239"/>
              <a:gd name="connsiteY91" fmla="*/ 247782 h 1138207"/>
              <a:gd name="connsiteX92" fmla="*/ 2046923 w 5349239"/>
              <a:gd name="connsiteY92" fmla="*/ 247782 h 1138207"/>
              <a:gd name="connsiteX93" fmla="*/ 1930718 w 5349239"/>
              <a:gd name="connsiteY93" fmla="*/ 368750 h 1138207"/>
              <a:gd name="connsiteX94" fmla="*/ 1930718 w 5349239"/>
              <a:gd name="connsiteY94" fmla="*/ 369702 h 1138207"/>
              <a:gd name="connsiteX95" fmla="*/ 2048828 w 5349239"/>
              <a:gd name="connsiteY95" fmla="*/ 491622 h 1138207"/>
              <a:gd name="connsiteX96" fmla="*/ 2165033 w 5349239"/>
              <a:gd name="connsiteY96" fmla="*/ 370655 h 1138207"/>
              <a:gd name="connsiteX97" fmla="*/ 2165033 w 5349239"/>
              <a:gd name="connsiteY97" fmla="*/ 369702 h 1138207"/>
              <a:gd name="connsiteX98" fmla="*/ 2046923 w 5349239"/>
              <a:gd name="connsiteY98" fmla="*/ 247782 h 1138207"/>
              <a:gd name="connsiteX99" fmla="*/ 4349115 w 5349239"/>
              <a:gd name="connsiteY99" fmla="*/ 174440 h 1138207"/>
              <a:gd name="connsiteX100" fmla="*/ 4434840 w 5349239"/>
              <a:gd name="connsiteY100" fmla="*/ 174440 h 1138207"/>
              <a:gd name="connsiteX101" fmla="*/ 4434840 w 5349239"/>
              <a:gd name="connsiteY101" fmla="*/ 563060 h 1138207"/>
              <a:gd name="connsiteX102" fmla="*/ 4349115 w 5349239"/>
              <a:gd name="connsiteY102" fmla="*/ 563060 h 1138207"/>
              <a:gd name="connsiteX103" fmla="*/ 5003482 w 5349239"/>
              <a:gd name="connsiteY103" fmla="*/ 174439 h 1138207"/>
              <a:gd name="connsiteX104" fmla="*/ 5082539 w 5349239"/>
              <a:gd name="connsiteY104" fmla="*/ 174439 h 1138207"/>
              <a:gd name="connsiteX105" fmla="*/ 5264467 w 5349239"/>
              <a:gd name="connsiteY105" fmla="*/ 414469 h 1138207"/>
              <a:gd name="connsiteX106" fmla="*/ 5264467 w 5349239"/>
              <a:gd name="connsiteY106" fmla="*/ 174439 h 1138207"/>
              <a:gd name="connsiteX107" fmla="*/ 5349239 w 5349239"/>
              <a:gd name="connsiteY107" fmla="*/ 174439 h 1138207"/>
              <a:gd name="connsiteX108" fmla="*/ 5349239 w 5349239"/>
              <a:gd name="connsiteY108" fmla="*/ 564012 h 1138207"/>
              <a:gd name="connsiteX109" fmla="*/ 5276850 w 5349239"/>
              <a:gd name="connsiteY109" fmla="*/ 564012 h 1138207"/>
              <a:gd name="connsiteX110" fmla="*/ 5088255 w 5349239"/>
              <a:gd name="connsiteY110" fmla="*/ 316362 h 1138207"/>
              <a:gd name="connsiteX111" fmla="*/ 5088255 w 5349239"/>
              <a:gd name="connsiteY111" fmla="*/ 564012 h 1138207"/>
              <a:gd name="connsiteX112" fmla="*/ 5003482 w 5349239"/>
              <a:gd name="connsiteY112" fmla="*/ 564012 h 1138207"/>
              <a:gd name="connsiteX113" fmla="*/ 3957638 w 5349239"/>
              <a:gd name="connsiteY113" fmla="*/ 174439 h 1138207"/>
              <a:gd name="connsiteX114" fmla="*/ 4279583 w 5349239"/>
              <a:gd name="connsiteY114" fmla="*/ 174439 h 1138207"/>
              <a:gd name="connsiteX115" fmla="*/ 4279583 w 5349239"/>
              <a:gd name="connsiteY115" fmla="*/ 253497 h 1138207"/>
              <a:gd name="connsiteX116" fmla="*/ 4161473 w 5349239"/>
              <a:gd name="connsiteY116" fmla="*/ 253497 h 1138207"/>
              <a:gd name="connsiteX117" fmla="*/ 4161473 w 5349239"/>
              <a:gd name="connsiteY117" fmla="*/ 564012 h 1138207"/>
              <a:gd name="connsiteX118" fmla="*/ 4075748 w 5349239"/>
              <a:gd name="connsiteY118" fmla="*/ 564012 h 1138207"/>
              <a:gd name="connsiteX119" fmla="*/ 4075748 w 5349239"/>
              <a:gd name="connsiteY119" fmla="*/ 253497 h 1138207"/>
              <a:gd name="connsiteX120" fmla="*/ 3957638 w 5349239"/>
              <a:gd name="connsiteY120" fmla="*/ 253497 h 1138207"/>
              <a:gd name="connsiteX121" fmla="*/ 3189922 w 5349239"/>
              <a:gd name="connsiteY121" fmla="*/ 174439 h 1138207"/>
              <a:gd name="connsiteX122" fmla="*/ 3341369 w 5349239"/>
              <a:gd name="connsiteY122" fmla="*/ 174439 h 1138207"/>
              <a:gd name="connsiteX123" fmla="*/ 3548062 w 5349239"/>
              <a:gd name="connsiteY123" fmla="*/ 367797 h 1138207"/>
              <a:gd name="connsiteX124" fmla="*/ 3548062 w 5349239"/>
              <a:gd name="connsiteY124" fmla="*/ 368749 h 1138207"/>
              <a:gd name="connsiteX125" fmla="*/ 3341369 w 5349239"/>
              <a:gd name="connsiteY125" fmla="*/ 564012 h 1138207"/>
              <a:gd name="connsiteX126" fmla="*/ 3189922 w 5349239"/>
              <a:gd name="connsiteY126" fmla="*/ 564012 h 1138207"/>
              <a:gd name="connsiteX127" fmla="*/ 2750820 w 5349239"/>
              <a:gd name="connsiteY127" fmla="*/ 174439 h 1138207"/>
              <a:gd name="connsiteX128" fmla="*/ 2829878 w 5349239"/>
              <a:gd name="connsiteY128" fmla="*/ 174439 h 1138207"/>
              <a:gd name="connsiteX129" fmla="*/ 3011805 w 5349239"/>
              <a:gd name="connsiteY129" fmla="*/ 414469 h 1138207"/>
              <a:gd name="connsiteX130" fmla="*/ 3011805 w 5349239"/>
              <a:gd name="connsiteY130" fmla="*/ 174439 h 1138207"/>
              <a:gd name="connsiteX131" fmla="*/ 3096578 w 5349239"/>
              <a:gd name="connsiteY131" fmla="*/ 174439 h 1138207"/>
              <a:gd name="connsiteX132" fmla="*/ 3096578 w 5349239"/>
              <a:gd name="connsiteY132" fmla="*/ 564012 h 1138207"/>
              <a:gd name="connsiteX133" fmla="*/ 3023235 w 5349239"/>
              <a:gd name="connsiteY133" fmla="*/ 564012 h 1138207"/>
              <a:gd name="connsiteX134" fmla="*/ 2835593 w 5349239"/>
              <a:gd name="connsiteY134" fmla="*/ 316362 h 1138207"/>
              <a:gd name="connsiteX135" fmla="*/ 2835593 w 5349239"/>
              <a:gd name="connsiteY135" fmla="*/ 564012 h 1138207"/>
              <a:gd name="connsiteX136" fmla="*/ 2750820 w 5349239"/>
              <a:gd name="connsiteY136" fmla="*/ 564012 h 1138207"/>
              <a:gd name="connsiteX137" fmla="*/ 2324100 w 5349239"/>
              <a:gd name="connsiteY137" fmla="*/ 174439 h 1138207"/>
              <a:gd name="connsiteX138" fmla="*/ 2409825 w 5349239"/>
              <a:gd name="connsiteY138" fmla="*/ 174439 h 1138207"/>
              <a:gd name="connsiteX139" fmla="*/ 2409825 w 5349239"/>
              <a:gd name="connsiteY139" fmla="*/ 394467 h 1138207"/>
              <a:gd name="connsiteX140" fmla="*/ 2493645 w 5349239"/>
              <a:gd name="connsiteY140" fmla="*/ 490669 h 1138207"/>
              <a:gd name="connsiteX141" fmla="*/ 2577465 w 5349239"/>
              <a:gd name="connsiteY141" fmla="*/ 397324 h 1138207"/>
              <a:gd name="connsiteX142" fmla="*/ 2577465 w 5349239"/>
              <a:gd name="connsiteY142" fmla="*/ 174439 h 1138207"/>
              <a:gd name="connsiteX143" fmla="*/ 2663190 w 5349239"/>
              <a:gd name="connsiteY143" fmla="*/ 174439 h 1138207"/>
              <a:gd name="connsiteX144" fmla="*/ 2663190 w 5349239"/>
              <a:gd name="connsiteY144" fmla="*/ 393514 h 1138207"/>
              <a:gd name="connsiteX145" fmla="*/ 2492693 w 5349239"/>
              <a:gd name="connsiteY145" fmla="*/ 569727 h 1138207"/>
              <a:gd name="connsiteX146" fmla="*/ 2324100 w 5349239"/>
              <a:gd name="connsiteY146" fmla="*/ 397324 h 1138207"/>
              <a:gd name="connsiteX147" fmla="*/ 1494472 w 5349239"/>
              <a:gd name="connsiteY147" fmla="*/ 174439 h 1138207"/>
              <a:gd name="connsiteX148" fmla="*/ 1790700 w 5349239"/>
              <a:gd name="connsiteY148" fmla="*/ 174439 h 1138207"/>
              <a:gd name="connsiteX149" fmla="*/ 1790700 w 5349239"/>
              <a:gd name="connsiteY149" fmla="*/ 252544 h 1138207"/>
              <a:gd name="connsiteX150" fmla="*/ 1580197 w 5349239"/>
              <a:gd name="connsiteY150" fmla="*/ 252544 h 1138207"/>
              <a:gd name="connsiteX151" fmla="*/ 1580197 w 5349239"/>
              <a:gd name="connsiteY151" fmla="*/ 335412 h 1138207"/>
              <a:gd name="connsiteX152" fmla="*/ 1764982 w 5349239"/>
              <a:gd name="connsiteY152" fmla="*/ 335412 h 1138207"/>
              <a:gd name="connsiteX153" fmla="*/ 1764982 w 5349239"/>
              <a:gd name="connsiteY153" fmla="*/ 413517 h 1138207"/>
              <a:gd name="connsiteX154" fmla="*/ 1580197 w 5349239"/>
              <a:gd name="connsiteY154" fmla="*/ 413517 h 1138207"/>
              <a:gd name="connsiteX155" fmla="*/ 1580197 w 5349239"/>
              <a:gd name="connsiteY155" fmla="*/ 564012 h 1138207"/>
              <a:gd name="connsiteX156" fmla="*/ 1494472 w 5349239"/>
              <a:gd name="connsiteY156" fmla="*/ 564012 h 1138207"/>
              <a:gd name="connsiteX157" fmla="*/ 3729038 w 5349239"/>
              <a:gd name="connsiteY157" fmla="*/ 172535 h 1138207"/>
              <a:gd name="connsiteX158" fmla="*/ 3808095 w 5349239"/>
              <a:gd name="connsiteY158" fmla="*/ 172535 h 1138207"/>
              <a:gd name="connsiteX159" fmla="*/ 3974782 w 5349239"/>
              <a:gd name="connsiteY159" fmla="*/ 564013 h 1138207"/>
              <a:gd name="connsiteX160" fmla="*/ 3885247 w 5349239"/>
              <a:gd name="connsiteY160" fmla="*/ 564013 h 1138207"/>
              <a:gd name="connsiteX161" fmla="*/ 3850005 w 5349239"/>
              <a:gd name="connsiteY161" fmla="*/ 476383 h 1138207"/>
              <a:gd name="connsiteX162" fmla="*/ 3685222 w 5349239"/>
              <a:gd name="connsiteY162" fmla="*/ 476383 h 1138207"/>
              <a:gd name="connsiteX163" fmla="*/ 3649980 w 5349239"/>
              <a:gd name="connsiteY163" fmla="*/ 564013 h 1138207"/>
              <a:gd name="connsiteX164" fmla="*/ 3562350 w 5349239"/>
              <a:gd name="connsiteY164" fmla="*/ 564013 h 1138207"/>
              <a:gd name="connsiteX165" fmla="*/ 4722495 w 5349239"/>
              <a:gd name="connsiteY165" fmla="*/ 168725 h 1138207"/>
              <a:gd name="connsiteX166" fmla="*/ 4928235 w 5349239"/>
              <a:gd name="connsiteY166" fmla="*/ 368750 h 1138207"/>
              <a:gd name="connsiteX167" fmla="*/ 4928235 w 5349239"/>
              <a:gd name="connsiteY167" fmla="*/ 369702 h 1138207"/>
              <a:gd name="connsiteX168" fmla="*/ 4720590 w 5349239"/>
              <a:gd name="connsiteY168" fmla="*/ 570680 h 1138207"/>
              <a:gd name="connsiteX169" fmla="*/ 4514850 w 5349239"/>
              <a:gd name="connsiteY169" fmla="*/ 370655 h 1138207"/>
              <a:gd name="connsiteX170" fmla="*/ 4514850 w 5349239"/>
              <a:gd name="connsiteY170" fmla="*/ 369702 h 1138207"/>
              <a:gd name="connsiteX171" fmla="*/ 4722495 w 5349239"/>
              <a:gd name="connsiteY171" fmla="*/ 168725 h 1138207"/>
              <a:gd name="connsiteX172" fmla="*/ 2049780 w 5349239"/>
              <a:gd name="connsiteY172" fmla="*/ 168725 h 1138207"/>
              <a:gd name="connsiteX173" fmla="*/ 2255520 w 5349239"/>
              <a:gd name="connsiteY173" fmla="*/ 368750 h 1138207"/>
              <a:gd name="connsiteX174" fmla="*/ 2255520 w 5349239"/>
              <a:gd name="connsiteY174" fmla="*/ 369702 h 1138207"/>
              <a:gd name="connsiteX175" fmla="*/ 2047875 w 5349239"/>
              <a:gd name="connsiteY175" fmla="*/ 570680 h 1138207"/>
              <a:gd name="connsiteX176" fmla="*/ 1842135 w 5349239"/>
              <a:gd name="connsiteY176" fmla="*/ 370655 h 1138207"/>
              <a:gd name="connsiteX177" fmla="*/ 1842135 w 5349239"/>
              <a:gd name="connsiteY177" fmla="*/ 369702 h 1138207"/>
              <a:gd name="connsiteX178" fmla="*/ 2049780 w 5349239"/>
              <a:gd name="connsiteY178" fmla="*/ 168725 h 1138207"/>
              <a:gd name="connsiteX179" fmla="*/ 522923 w 5349239"/>
              <a:gd name="connsiteY179" fmla="*/ 2037 h 1138207"/>
              <a:gd name="connsiteX180" fmla="*/ 1017270 w 5349239"/>
              <a:gd name="connsiteY180" fmla="*/ 287787 h 1138207"/>
              <a:gd name="connsiteX181" fmla="*/ 1026795 w 5349239"/>
              <a:gd name="connsiteY181" fmla="*/ 303979 h 1138207"/>
              <a:gd name="connsiteX182" fmla="*/ 1026795 w 5349239"/>
              <a:gd name="connsiteY182" fmla="*/ 874527 h 1138207"/>
              <a:gd name="connsiteX183" fmla="*/ 1017270 w 5349239"/>
              <a:gd name="connsiteY183" fmla="*/ 890719 h 1138207"/>
              <a:gd name="connsiteX184" fmla="*/ 593408 w 5349239"/>
              <a:gd name="connsiteY184" fmla="*/ 1135512 h 1138207"/>
              <a:gd name="connsiteX185" fmla="*/ 564833 w 5349239"/>
              <a:gd name="connsiteY185" fmla="*/ 1119319 h 1138207"/>
              <a:gd name="connsiteX186" fmla="*/ 564833 w 5349239"/>
              <a:gd name="connsiteY186" fmla="*/ 570679 h 1138207"/>
              <a:gd name="connsiteX187" fmla="*/ 574358 w 5349239"/>
              <a:gd name="connsiteY187" fmla="*/ 554487 h 1138207"/>
              <a:gd name="connsiteX188" fmla="*/ 789623 w 5349239"/>
              <a:gd name="connsiteY188" fmla="*/ 430662 h 1138207"/>
              <a:gd name="connsiteX189" fmla="*/ 818198 w 5349239"/>
              <a:gd name="connsiteY189" fmla="*/ 446854 h 1138207"/>
              <a:gd name="connsiteX190" fmla="*/ 818198 w 5349239"/>
              <a:gd name="connsiteY190" fmla="*/ 524007 h 1138207"/>
              <a:gd name="connsiteX191" fmla="*/ 808673 w 5349239"/>
              <a:gd name="connsiteY191" fmla="*/ 540199 h 1138207"/>
              <a:gd name="connsiteX192" fmla="*/ 669608 w 5349239"/>
              <a:gd name="connsiteY192" fmla="*/ 620209 h 1138207"/>
              <a:gd name="connsiteX193" fmla="*/ 669608 w 5349239"/>
              <a:gd name="connsiteY193" fmla="*/ 971682 h 1138207"/>
              <a:gd name="connsiteX194" fmla="*/ 922020 w 5349239"/>
              <a:gd name="connsiteY194" fmla="*/ 824997 h 1138207"/>
              <a:gd name="connsiteX195" fmla="*/ 922020 w 5349239"/>
              <a:gd name="connsiteY195" fmla="*/ 353509 h 1138207"/>
              <a:gd name="connsiteX196" fmla="*/ 513398 w 5349239"/>
              <a:gd name="connsiteY196" fmla="*/ 117289 h 1138207"/>
              <a:gd name="connsiteX197" fmla="*/ 104775 w 5349239"/>
              <a:gd name="connsiteY197" fmla="*/ 353509 h 1138207"/>
              <a:gd name="connsiteX198" fmla="*/ 104775 w 5349239"/>
              <a:gd name="connsiteY198" fmla="*/ 825949 h 1138207"/>
              <a:gd name="connsiteX199" fmla="*/ 357188 w 5349239"/>
              <a:gd name="connsiteY199" fmla="*/ 971682 h 1138207"/>
              <a:gd name="connsiteX200" fmla="*/ 357188 w 5349239"/>
              <a:gd name="connsiteY200" fmla="*/ 620209 h 1138207"/>
              <a:gd name="connsiteX201" fmla="*/ 218123 w 5349239"/>
              <a:gd name="connsiteY201" fmla="*/ 540199 h 1138207"/>
              <a:gd name="connsiteX202" fmla="*/ 208598 w 5349239"/>
              <a:gd name="connsiteY202" fmla="*/ 524007 h 1138207"/>
              <a:gd name="connsiteX203" fmla="*/ 208598 w 5349239"/>
              <a:gd name="connsiteY203" fmla="*/ 447807 h 1138207"/>
              <a:gd name="connsiteX204" fmla="*/ 237173 w 5349239"/>
              <a:gd name="connsiteY204" fmla="*/ 431614 h 1138207"/>
              <a:gd name="connsiteX205" fmla="*/ 452438 w 5349239"/>
              <a:gd name="connsiteY205" fmla="*/ 555439 h 1138207"/>
              <a:gd name="connsiteX206" fmla="*/ 461963 w 5349239"/>
              <a:gd name="connsiteY206" fmla="*/ 571632 h 1138207"/>
              <a:gd name="connsiteX207" fmla="*/ 461963 w 5349239"/>
              <a:gd name="connsiteY207" fmla="*/ 1119319 h 1138207"/>
              <a:gd name="connsiteX208" fmla="*/ 433388 w 5349239"/>
              <a:gd name="connsiteY208" fmla="*/ 1135512 h 1138207"/>
              <a:gd name="connsiteX209" fmla="*/ 9525 w 5349239"/>
              <a:gd name="connsiteY209" fmla="*/ 890719 h 1138207"/>
              <a:gd name="connsiteX210" fmla="*/ 0 w 5349239"/>
              <a:gd name="connsiteY210" fmla="*/ 874527 h 1138207"/>
              <a:gd name="connsiteX211" fmla="*/ 0 w 5349239"/>
              <a:gd name="connsiteY211" fmla="*/ 303979 h 1138207"/>
              <a:gd name="connsiteX212" fmla="*/ 9525 w 5349239"/>
              <a:gd name="connsiteY212" fmla="*/ 287787 h 1138207"/>
              <a:gd name="connsiteX213" fmla="*/ 503873 w 5349239"/>
              <a:gd name="connsiteY213" fmla="*/ 2989 h 1138207"/>
              <a:gd name="connsiteX214" fmla="*/ 522923 w 5349239"/>
              <a:gd name="connsiteY214" fmla="*/ 2037 h 113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5349239" h="1138207">
                <a:moveTo>
                  <a:pt x="2240280" y="788803"/>
                </a:moveTo>
                <a:lnTo>
                  <a:pt x="2240280" y="1044072"/>
                </a:lnTo>
                <a:lnTo>
                  <a:pt x="2315528" y="1044072"/>
                </a:lnTo>
                <a:cubicBezTo>
                  <a:pt x="2397443" y="1044072"/>
                  <a:pt x="2448878" y="988828"/>
                  <a:pt x="2448878" y="916437"/>
                </a:cubicBezTo>
                <a:cubicBezTo>
                  <a:pt x="2448878" y="844047"/>
                  <a:pt x="2397443" y="788803"/>
                  <a:pt x="2315528" y="788803"/>
                </a:cubicBezTo>
                <a:close/>
                <a:moveTo>
                  <a:pt x="3536632" y="755465"/>
                </a:moveTo>
                <a:lnTo>
                  <a:pt x="3769995" y="755465"/>
                </a:lnTo>
                <a:lnTo>
                  <a:pt x="3769995" y="788803"/>
                </a:lnTo>
                <a:lnTo>
                  <a:pt x="3573780" y="788803"/>
                </a:lnTo>
                <a:lnTo>
                  <a:pt x="3573780" y="898340"/>
                </a:lnTo>
                <a:lnTo>
                  <a:pt x="3749040" y="898340"/>
                </a:lnTo>
                <a:lnTo>
                  <a:pt x="3749040" y="931678"/>
                </a:lnTo>
                <a:lnTo>
                  <a:pt x="3573780" y="931678"/>
                </a:lnTo>
                <a:lnTo>
                  <a:pt x="3573780" y="1045025"/>
                </a:lnTo>
                <a:lnTo>
                  <a:pt x="3772852" y="1045025"/>
                </a:lnTo>
                <a:lnTo>
                  <a:pt x="3772852" y="1078362"/>
                </a:lnTo>
                <a:lnTo>
                  <a:pt x="3536632" y="1078362"/>
                </a:lnTo>
                <a:close/>
                <a:moveTo>
                  <a:pt x="3172778" y="755465"/>
                </a:moveTo>
                <a:lnTo>
                  <a:pt x="3207068" y="755465"/>
                </a:lnTo>
                <a:lnTo>
                  <a:pt x="3409950" y="1013592"/>
                </a:lnTo>
                <a:lnTo>
                  <a:pt x="3409950" y="755465"/>
                </a:lnTo>
                <a:lnTo>
                  <a:pt x="3445193" y="755465"/>
                </a:lnTo>
                <a:lnTo>
                  <a:pt x="3445193" y="1078362"/>
                </a:lnTo>
                <a:lnTo>
                  <a:pt x="3416618" y="1078362"/>
                </a:lnTo>
                <a:lnTo>
                  <a:pt x="3208020" y="813567"/>
                </a:lnTo>
                <a:lnTo>
                  <a:pt x="3208020" y="1078362"/>
                </a:lnTo>
                <a:lnTo>
                  <a:pt x="3172778" y="1078362"/>
                </a:lnTo>
                <a:close/>
                <a:moveTo>
                  <a:pt x="3041333" y="755465"/>
                </a:moveTo>
                <a:lnTo>
                  <a:pt x="3077528" y="755465"/>
                </a:lnTo>
                <a:lnTo>
                  <a:pt x="3077528" y="1078363"/>
                </a:lnTo>
                <a:lnTo>
                  <a:pt x="3041333" y="1078363"/>
                </a:lnTo>
                <a:close/>
                <a:moveTo>
                  <a:pt x="2566988" y="755465"/>
                </a:moveTo>
                <a:lnTo>
                  <a:pt x="2603183" y="755465"/>
                </a:lnTo>
                <a:lnTo>
                  <a:pt x="2603183" y="1078363"/>
                </a:lnTo>
                <a:lnTo>
                  <a:pt x="2566988" y="1078363"/>
                </a:lnTo>
                <a:close/>
                <a:moveTo>
                  <a:pt x="2203133" y="755465"/>
                </a:moveTo>
                <a:lnTo>
                  <a:pt x="2315528" y="755465"/>
                </a:lnTo>
                <a:cubicBezTo>
                  <a:pt x="2416493" y="755465"/>
                  <a:pt x="2486978" y="824997"/>
                  <a:pt x="2486978" y="916437"/>
                </a:cubicBezTo>
                <a:cubicBezTo>
                  <a:pt x="2486978" y="1007878"/>
                  <a:pt x="2417446" y="1078362"/>
                  <a:pt x="2315528" y="1078362"/>
                </a:cubicBezTo>
                <a:lnTo>
                  <a:pt x="2203133" y="1078362"/>
                </a:lnTo>
                <a:close/>
                <a:moveTo>
                  <a:pt x="1894522" y="755465"/>
                </a:moveTo>
                <a:lnTo>
                  <a:pt x="2127885" y="755465"/>
                </a:lnTo>
                <a:lnTo>
                  <a:pt x="2127885" y="788803"/>
                </a:lnTo>
                <a:lnTo>
                  <a:pt x="1930717" y="788803"/>
                </a:lnTo>
                <a:lnTo>
                  <a:pt x="1930717" y="898340"/>
                </a:lnTo>
                <a:lnTo>
                  <a:pt x="2106930" y="898340"/>
                </a:lnTo>
                <a:lnTo>
                  <a:pt x="2106930" y="931678"/>
                </a:lnTo>
                <a:lnTo>
                  <a:pt x="1930717" y="931678"/>
                </a:lnTo>
                <a:lnTo>
                  <a:pt x="1930717" y="1045025"/>
                </a:lnTo>
                <a:lnTo>
                  <a:pt x="2129790" y="1045025"/>
                </a:lnTo>
                <a:lnTo>
                  <a:pt x="2129790" y="1078362"/>
                </a:lnTo>
                <a:lnTo>
                  <a:pt x="1894522" y="1078362"/>
                </a:lnTo>
                <a:close/>
                <a:moveTo>
                  <a:pt x="1494472" y="755465"/>
                </a:moveTo>
                <a:lnTo>
                  <a:pt x="1531620" y="755465"/>
                </a:lnTo>
                <a:lnTo>
                  <a:pt x="1648777" y="931678"/>
                </a:lnTo>
                <a:lnTo>
                  <a:pt x="1765935" y="755465"/>
                </a:lnTo>
                <a:lnTo>
                  <a:pt x="1803082" y="755465"/>
                </a:lnTo>
                <a:lnTo>
                  <a:pt x="1803082" y="1078362"/>
                </a:lnTo>
                <a:lnTo>
                  <a:pt x="1766887" y="1078362"/>
                </a:lnTo>
                <a:lnTo>
                  <a:pt x="1766887" y="816425"/>
                </a:lnTo>
                <a:lnTo>
                  <a:pt x="1649730" y="989780"/>
                </a:lnTo>
                <a:lnTo>
                  <a:pt x="1647825" y="989780"/>
                </a:lnTo>
                <a:lnTo>
                  <a:pt x="1529715" y="817378"/>
                </a:lnTo>
                <a:lnTo>
                  <a:pt x="1529715" y="1078362"/>
                </a:lnTo>
                <a:lnTo>
                  <a:pt x="1494472" y="1078362"/>
                </a:lnTo>
                <a:close/>
                <a:moveTo>
                  <a:pt x="2847023" y="748797"/>
                </a:moveTo>
                <a:cubicBezTo>
                  <a:pt x="2905125" y="748797"/>
                  <a:pt x="2940368" y="769752"/>
                  <a:pt x="2972753" y="800232"/>
                </a:cubicBezTo>
                <a:lnTo>
                  <a:pt x="2947988" y="826902"/>
                </a:lnTo>
                <a:cubicBezTo>
                  <a:pt x="2920365" y="801185"/>
                  <a:pt x="2889885" y="783087"/>
                  <a:pt x="2847023" y="783087"/>
                </a:cubicBezTo>
                <a:cubicBezTo>
                  <a:pt x="2775585" y="783087"/>
                  <a:pt x="2722245" y="841190"/>
                  <a:pt x="2722245" y="915485"/>
                </a:cubicBezTo>
                <a:cubicBezTo>
                  <a:pt x="2722245" y="989780"/>
                  <a:pt x="2776538" y="1048835"/>
                  <a:pt x="2847023" y="1048835"/>
                </a:cubicBezTo>
                <a:cubicBezTo>
                  <a:pt x="2890838" y="1048835"/>
                  <a:pt x="2920365" y="1031690"/>
                  <a:pt x="2950845" y="1002162"/>
                </a:cubicBezTo>
                <a:lnTo>
                  <a:pt x="2974658" y="1025975"/>
                </a:lnTo>
                <a:cubicBezTo>
                  <a:pt x="2941320" y="1061217"/>
                  <a:pt x="2904173" y="1083125"/>
                  <a:pt x="2846070" y="1083125"/>
                </a:cubicBezTo>
                <a:cubicBezTo>
                  <a:pt x="2752725" y="1083125"/>
                  <a:pt x="2684145" y="1009782"/>
                  <a:pt x="2684145" y="916437"/>
                </a:cubicBezTo>
                <a:cubicBezTo>
                  <a:pt x="2684145" y="824045"/>
                  <a:pt x="2752725" y="748797"/>
                  <a:pt x="2847023" y="748797"/>
                </a:cubicBezTo>
                <a:close/>
                <a:moveTo>
                  <a:pt x="3768090" y="274452"/>
                </a:moveTo>
                <a:lnTo>
                  <a:pt x="3716655" y="400183"/>
                </a:lnTo>
                <a:lnTo>
                  <a:pt x="3819525" y="400183"/>
                </a:lnTo>
                <a:close/>
                <a:moveTo>
                  <a:pt x="3275647" y="252544"/>
                </a:moveTo>
                <a:lnTo>
                  <a:pt x="3275647" y="486859"/>
                </a:lnTo>
                <a:lnTo>
                  <a:pt x="3341369" y="486859"/>
                </a:lnTo>
                <a:cubicBezTo>
                  <a:pt x="3410902" y="486859"/>
                  <a:pt x="3458527" y="439234"/>
                  <a:pt x="3458527" y="370654"/>
                </a:cubicBezTo>
                <a:lnTo>
                  <a:pt x="3458527" y="369702"/>
                </a:lnTo>
                <a:cubicBezTo>
                  <a:pt x="3458527" y="301122"/>
                  <a:pt x="3410902" y="252544"/>
                  <a:pt x="3341369" y="252544"/>
                </a:cubicBezTo>
                <a:close/>
                <a:moveTo>
                  <a:pt x="4719638" y="247782"/>
                </a:moveTo>
                <a:cubicBezTo>
                  <a:pt x="4650105" y="247782"/>
                  <a:pt x="4603432" y="302075"/>
                  <a:pt x="4603432" y="368750"/>
                </a:cubicBezTo>
                <a:lnTo>
                  <a:pt x="4603432" y="369702"/>
                </a:lnTo>
                <a:cubicBezTo>
                  <a:pt x="4603432" y="436378"/>
                  <a:pt x="4652010" y="491622"/>
                  <a:pt x="4721543" y="491622"/>
                </a:cubicBezTo>
                <a:cubicBezTo>
                  <a:pt x="4790122" y="491622"/>
                  <a:pt x="4837747" y="437330"/>
                  <a:pt x="4837747" y="370655"/>
                </a:cubicBezTo>
                <a:lnTo>
                  <a:pt x="4837747" y="369702"/>
                </a:lnTo>
                <a:cubicBezTo>
                  <a:pt x="4837747" y="303027"/>
                  <a:pt x="4789170" y="247782"/>
                  <a:pt x="4719638" y="247782"/>
                </a:cubicBezTo>
                <a:close/>
                <a:moveTo>
                  <a:pt x="2046923" y="247782"/>
                </a:moveTo>
                <a:cubicBezTo>
                  <a:pt x="1978343" y="247782"/>
                  <a:pt x="1930718" y="302075"/>
                  <a:pt x="1930718" y="368750"/>
                </a:cubicBezTo>
                <a:lnTo>
                  <a:pt x="1930718" y="369702"/>
                </a:lnTo>
                <a:cubicBezTo>
                  <a:pt x="1930718" y="436378"/>
                  <a:pt x="1979295" y="491622"/>
                  <a:pt x="2048828" y="491622"/>
                </a:cubicBezTo>
                <a:cubicBezTo>
                  <a:pt x="2117408" y="491622"/>
                  <a:pt x="2165033" y="437330"/>
                  <a:pt x="2165033" y="370655"/>
                </a:cubicBezTo>
                <a:lnTo>
                  <a:pt x="2165033" y="369702"/>
                </a:lnTo>
                <a:cubicBezTo>
                  <a:pt x="2165033" y="303027"/>
                  <a:pt x="2116455" y="247782"/>
                  <a:pt x="2046923" y="247782"/>
                </a:cubicBezTo>
                <a:close/>
                <a:moveTo>
                  <a:pt x="4349115" y="174440"/>
                </a:moveTo>
                <a:lnTo>
                  <a:pt x="4434840" y="174440"/>
                </a:lnTo>
                <a:lnTo>
                  <a:pt x="4434840" y="563060"/>
                </a:lnTo>
                <a:lnTo>
                  <a:pt x="4349115" y="563060"/>
                </a:lnTo>
                <a:close/>
                <a:moveTo>
                  <a:pt x="5003482" y="174439"/>
                </a:moveTo>
                <a:lnTo>
                  <a:pt x="5082539" y="174439"/>
                </a:lnTo>
                <a:lnTo>
                  <a:pt x="5264467" y="414469"/>
                </a:lnTo>
                <a:lnTo>
                  <a:pt x="5264467" y="174439"/>
                </a:lnTo>
                <a:lnTo>
                  <a:pt x="5349239" y="174439"/>
                </a:lnTo>
                <a:lnTo>
                  <a:pt x="5349239" y="564012"/>
                </a:lnTo>
                <a:lnTo>
                  <a:pt x="5276850" y="564012"/>
                </a:lnTo>
                <a:lnTo>
                  <a:pt x="5088255" y="316362"/>
                </a:lnTo>
                <a:lnTo>
                  <a:pt x="5088255" y="564012"/>
                </a:lnTo>
                <a:lnTo>
                  <a:pt x="5003482" y="564012"/>
                </a:lnTo>
                <a:close/>
                <a:moveTo>
                  <a:pt x="3957638" y="174439"/>
                </a:moveTo>
                <a:lnTo>
                  <a:pt x="4279583" y="174439"/>
                </a:lnTo>
                <a:lnTo>
                  <a:pt x="4279583" y="253497"/>
                </a:lnTo>
                <a:lnTo>
                  <a:pt x="4161473" y="253497"/>
                </a:lnTo>
                <a:lnTo>
                  <a:pt x="4161473" y="564012"/>
                </a:lnTo>
                <a:lnTo>
                  <a:pt x="4075748" y="564012"/>
                </a:lnTo>
                <a:lnTo>
                  <a:pt x="4075748" y="253497"/>
                </a:lnTo>
                <a:lnTo>
                  <a:pt x="3957638" y="253497"/>
                </a:lnTo>
                <a:close/>
                <a:moveTo>
                  <a:pt x="3189922" y="174439"/>
                </a:moveTo>
                <a:lnTo>
                  <a:pt x="3341369" y="174439"/>
                </a:lnTo>
                <a:cubicBezTo>
                  <a:pt x="3463290" y="174439"/>
                  <a:pt x="3548062" y="258259"/>
                  <a:pt x="3548062" y="367797"/>
                </a:cubicBezTo>
                <a:lnTo>
                  <a:pt x="3548062" y="368749"/>
                </a:lnTo>
                <a:cubicBezTo>
                  <a:pt x="3548062" y="478287"/>
                  <a:pt x="3463290" y="564012"/>
                  <a:pt x="3341369" y="564012"/>
                </a:cubicBezTo>
                <a:lnTo>
                  <a:pt x="3189922" y="564012"/>
                </a:lnTo>
                <a:close/>
                <a:moveTo>
                  <a:pt x="2750820" y="174439"/>
                </a:moveTo>
                <a:lnTo>
                  <a:pt x="2829878" y="174439"/>
                </a:lnTo>
                <a:lnTo>
                  <a:pt x="3011805" y="414469"/>
                </a:lnTo>
                <a:lnTo>
                  <a:pt x="3011805" y="174439"/>
                </a:lnTo>
                <a:lnTo>
                  <a:pt x="3096578" y="174439"/>
                </a:lnTo>
                <a:lnTo>
                  <a:pt x="3096578" y="564012"/>
                </a:lnTo>
                <a:lnTo>
                  <a:pt x="3023235" y="564012"/>
                </a:lnTo>
                <a:lnTo>
                  <a:pt x="2835593" y="316362"/>
                </a:lnTo>
                <a:lnTo>
                  <a:pt x="2835593" y="564012"/>
                </a:lnTo>
                <a:lnTo>
                  <a:pt x="2750820" y="564012"/>
                </a:lnTo>
                <a:close/>
                <a:moveTo>
                  <a:pt x="2324100" y="174439"/>
                </a:moveTo>
                <a:lnTo>
                  <a:pt x="2409825" y="174439"/>
                </a:lnTo>
                <a:lnTo>
                  <a:pt x="2409825" y="394467"/>
                </a:lnTo>
                <a:cubicBezTo>
                  <a:pt x="2409825" y="457332"/>
                  <a:pt x="2441257" y="490669"/>
                  <a:pt x="2493645" y="490669"/>
                </a:cubicBezTo>
                <a:cubicBezTo>
                  <a:pt x="2546032" y="490669"/>
                  <a:pt x="2577465" y="459237"/>
                  <a:pt x="2577465" y="397324"/>
                </a:cubicBezTo>
                <a:lnTo>
                  <a:pt x="2577465" y="174439"/>
                </a:lnTo>
                <a:lnTo>
                  <a:pt x="2663190" y="174439"/>
                </a:lnTo>
                <a:lnTo>
                  <a:pt x="2663190" y="393514"/>
                </a:lnTo>
                <a:cubicBezTo>
                  <a:pt x="2663190" y="511624"/>
                  <a:pt x="2597468" y="569727"/>
                  <a:pt x="2492693" y="569727"/>
                </a:cubicBezTo>
                <a:cubicBezTo>
                  <a:pt x="2387917" y="569727"/>
                  <a:pt x="2324100" y="511624"/>
                  <a:pt x="2324100" y="397324"/>
                </a:cubicBezTo>
                <a:close/>
                <a:moveTo>
                  <a:pt x="1494472" y="174439"/>
                </a:moveTo>
                <a:lnTo>
                  <a:pt x="1790700" y="174439"/>
                </a:lnTo>
                <a:lnTo>
                  <a:pt x="1790700" y="252544"/>
                </a:lnTo>
                <a:lnTo>
                  <a:pt x="1580197" y="252544"/>
                </a:lnTo>
                <a:lnTo>
                  <a:pt x="1580197" y="335412"/>
                </a:lnTo>
                <a:lnTo>
                  <a:pt x="1764982" y="335412"/>
                </a:lnTo>
                <a:lnTo>
                  <a:pt x="1764982" y="413517"/>
                </a:lnTo>
                <a:lnTo>
                  <a:pt x="1580197" y="413517"/>
                </a:lnTo>
                <a:lnTo>
                  <a:pt x="1580197" y="564012"/>
                </a:lnTo>
                <a:lnTo>
                  <a:pt x="1494472" y="564012"/>
                </a:lnTo>
                <a:close/>
                <a:moveTo>
                  <a:pt x="3729038" y="172535"/>
                </a:moveTo>
                <a:lnTo>
                  <a:pt x="3808095" y="172535"/>
                </a:lnTo>
                <a:lnTo>
                  <a:pt x="3974782" y="564013"/>
                </a:lnTo>
                <a:lnTo>
                  <a:pt x="3885247" y="564013"/>
                </a:lnTo>
                <a:lnTo>
                  <a:pt x="3850005" y="476383"/>
                </a:lnTo>
                <a:lnTo>
                  <a:pt x="3685222" y="476383"/>
                </a:lnTo>
                <a:lnTo>
                  <a:pt x="3649980" y="564013"/>
                </a:lnTo>
                <a:lnTo>
                  <a:pt x="3562350" y="564013"/>
                </a:lnTo>
                <a:close/>
                <a:moveTo>
                  <a:pt x="4722495" y="168725"/>
                </a:moveTo>
                <a:cubicBezTo>
                  <a:pt x="4842510" y="168725"/>
                  <a:pt x="4928235" y="258260"/>
                  <a:pt x="4928235" y="368750"/>
                </a:cubicBezTo>
                <a:lnTo>
                  <a:pt x="4928235" y="369702"/>
                </a:lnTo>
                <a:cubicBezTo>
                  <a:pt x="4927282" y="480193"/>
                  <a:pt x="4840605" y="570680"/>
                  <a:pt x="4720590" y="570680"/>
                </a:cubicBezTo>
                <a:cubicBezTo>
                  <a:pt x="4600575" y="570680"/>
                  <a:pt x="4514850" y="481145"/>
                  <a:pt x="4514850" y="370655"/>
                </a:cubicBezTo>
                <a:lnTo>
                  <a:pt x="4514850" y="369702"/>
                </a:lnTo>
                <a:cubicBezTo>
                  <a:pt x="4514850" y="259213"/>
                  <a:pt x="4602480" y="168725"/>
                  <a:pt x="4722495" y="168725"/>
                </a:cubicBezTo>
                <a:close/>
                <a:moveTo>
                  <a:pt x="2049780" y="168725"/>
                </a:moveTo>
                <a:cubicBezTo>
                  <a:pt x="2169795" y="168725"/>
                  <a:pt x="2255520" y="258260"/>
                  <a:pt x="2255520" y="368750"/>
                </a:cubicBezTo>
                <a:lnTo>
                  <a:pt x="2255520" y="369702"/>
                </a:lnTo>
                <a:cubicBezTo>
                  <a:pt x="2254568" y="480193"/>
                  <a:pt x="2167890" y="570680"/>
                  <a:pt x="2047875" y="570680"/>
                </a:cubicBezTo>
                <a:cubicBezTo>
                  <a:pt x="1927860" y="570680"/>
                  <a:pt x="1842135" y="481145"/>
                  <a:pt x="1842135" y="370655"/>
                </a:cubicBezTo>
                <a:lnTo>
                  <a:pt x="1842135" y="369702"/>
                </a:lnTo>
                <a:cubicBezTo>
                  <a:pt x="1842135" y="259213"/>
                  <a:pt x="1929765" y="168725"/>
                  <a:pt x="2049780" y="168725"/>
                </a:cubicBezTo>
                <a:close/>
                <a:moveTo>
                  <a:pt x="522923" y="2037"/>
                </a:moveTo>
                <a:lnTo>
                  <a:pt x="1017270" y="287787"/>
                </a:lnTo>
                <a:cubicBezTo>
                  <a:pt x="1022985" y="290644"/>
                  <a:pt x="1026795" y="297312"/>
                  <a:pt x="1026795" y="303979"/>
                </a:cubicBezTo>
                <a:lnTo>
                  <a:pt x="1026795" y="874527"/>
                </a:lnTo>
                <a:cubicBezTo>
                  <a:pt x="1026795" y="881194"/>
                  <a:pt x="1022985" y="886909"/>
                  <a:pt x="1017270" y="890719"/>
                </a:cubicBezTo>
                <a:lnTo>
                  <a:pt x="593408" y="1135512"/>
                </a:lnTo>
                <a:cubicBezTo>
                  <a:pt x="580073" y="1143132"/>
                  <a:pt x="564833" y="1133607"/>
                  <a:pt x="564833" y="1119319"/>
                </a:cubicBezTo>
                <a:lnTo>
                  <a:pt x="564833" y="570679"/>
                </a:lnTo>
                <a:cubicBezTo>
                  <a:pt x="564833" y="564012"/>
                  <a:pt x="568643" y="558297"/>
                  <a:pt x="574358" y="554487"/>
                </a:cubicBezTo>
                <a:lnTo>
                  <a:pt x="789623" y="430662"/>
                </a:lnTo>
                <a:cubicBezTo>
                  <a:pt x="802958" y="423042"/>
                  <a:pt x="818198" y="432567"/>
                  <a:pt x="818198" y="446854"/>
                </a:cubicBezTo>
                <a:lnTo>
                  <a:pt x="818198" y="524007"/>
                </a:lnTo>
                <a:cubicBezTo>
                  <a:pt x="818198" y="530674"/>
                  <a:pt x="814388" y="536389"/>
                  <a:pt x="808673" y="540199"/>
                </a:cubicBezTo>
                <a:lnTo>
                  <a:pt x="669608" y="620209"/>
                </a:lnTo>
                <a:lnTo>
                  <a:pt x="669608" y="971682"/>
                </a:lnTo>
                <a:lnTo>
                  <a:pt x="922020" y="824997"/>
                </a:lnTo>
                <a:lnTo>
                  <a:pt x="922020" y="353509"/>
                </a:lnTo>
                <a:lnTo>
                  <a:pt x="513398" y="117289"/>
                </a:lnTo>
                <a:lnTo>
                  <a:pt x="104775" y="353509"/>
                </a:lnTo>
                <a:lnTo>
                  <a:pt x="104775" y="825949"/>
                </a:lnTo>
                <a:lnTo>
                  <a:pt x="357188" y="971682"/>
                </a:lnTo>
                <a:lnTo>
                  <a:pt x="357188" y="620209"/>
                </a:lnTo>
                <a:lnTo>
                  <a:pt x="218123" y="540199"/>
                </a:lnTo>
                <a:cubicBezTo>
                  <a:pt x="212408" y="537342"/>
                  <a:pt x="208598" y="530674"/>
                  <a:pt x="208598" y="524007"/>
                </a:cubicBezTo>
                <a:lnTo>
                  <a:pt x="208598" y="447807"/>
                </a:lnTo>
                <a:cubicBezTo>
                  <a:pt x="208598" y="433519"/>
                  <a:pt x="224790" y="423994"/>
                  <a:pt x="237173" y="431614"/>
                </a:cubicBezTo>
                <a:lnTo>
                  <a:pt x="452438" y="555439"/>
                </a:lnTo>
                <a:cubicBezTo>
                  <a:pt x="458153" y="558297"/>
                  <a:pt x="461963" y="564964"/>
                  <a:pt x="461963" y="571632"/>
                </a:cubicBezTo>
                <a:lnTo>
                  <a:pt x="461963" y="1119319"/>
                </a:lnTo>
                <a:cubicBezTo>
                  <a:pt x="461963" y="1133607"/>
                  <a:pt x="445770" y="1143132"/>
                  <a:pt x="433388" y="1135512"/>
                </a:cubicBezTo>
                <a:lnTo>
                  <a:pt x="9525" y="890719"/>
                </a:lnTo>
                <a:cubicBezTo>
                  <a:pt x="3810" y="887862"/>
                  <a:pt x="0" y="881194"/>
                  <a:pt x="0" y="874527"/>
                </a:cubicBezTo>
                <a:lnTo>
                  <a:pt x="0" y="303979"/>
                </a:lnTo>
                <a:cubicBezTo>
                  <a:pt x="0" y="297312"/>
                  <a:pt x="3810" y="291597"/>
                  <a:pt x="9525" y="287787"/>
                </a:cubicBezTo>
                <a:lnTo>
                  <a:pt x="503873" y="2989"/>
                </a:lnTo>
                <a:cubicBezTo>
                  <a:pt x="509588" y="-821"/>
                  <a:pt x="516255" y="-821"/>
                  <a:pt x="522923" y="2037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Text Placeholder 186">
            <a:extLst>
              <a:ext uri="{FF2B5EF4-FFF2-40B4-BE49-F238E27FC236}">
                <a16:creationId xmlns:a16="http://schemas.microsoft.com/office/drawing/2014/main" id="{4FF08272-2198-40DA-A843-9423D0CBEE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488" y="5325598"/>
            <a:ext cx="9585325" cy="241157"/>
          </a:xfrm>
        </p:spPr>
        <p:txBody>
          <a:bodyPr/>
          <a:lstStyle>
            <a:lvl1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1pPr>
            <a:lvl2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2pPr>
            <a:lvl3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3pPr>
            <a:lvl4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4pPr>
            <a:lvl5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5pPr>
            <a:lvl6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6pPr>
            <a:lvl7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7pPr>
            <a:lvl8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8pPr>
            <a:lvl9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9pPr>
          </a:lstStyle>
          <a:p>
            <a:pPr lvl="0"/>
            <a:r>
              <a:rPr lang="en-US"/>
              <a:t>Speaker Name, Speaker Title</a:t>
            </a:r>
          </a:p>
        </p:txBody>
      </p:sp>
      <p:sp>
        <p:nvSpPr>
          <p:cNvPr id="188" name="Text Placeholder 186">
            <a:extLst>
              <a:ext uri="{FF2B5EF4-FFF2-40B4-BE49-F238E27FC236}">
                <a16:creationId xmlns:a16="http://schemas.microsoft.com/office/drawing/2014/main" id="{82C8DAB6-B2CA-4550-B62D-20151E7B886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488" y="5692918"/>
            <a:ext cx="9585325" cy="241157"/>
          </a:xfrm>
        </p:spPr>
        <p:txBody>
          <a:bodyPr/>
          <a:lstStyle>
            <a:lvl1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1pPr>
            <a:lvl2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2pPr>
            <a:lvl3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3pPr>
            <a:lvl4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4pPr>
            <a:lvl5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5pPr>
            <a:lvl6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6pPr>
            <a:lvl7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7pPr>
            <a:lvl8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8pPr>
            <a:lvl9pPr marL="0" indent="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600">
                <a:solidFill>
                  <a:schemeClr val="accent3"/>
                </a:solidFill>
                <a:latin typeface="+mn-lt"/>
              </a:defRPr>
            </a:lvl9pPr>
          </a:lstStyle>
          <a:p>
            <a:pPr lvl="0"/>
            <a:r>
              <a:rPr lang="en-US"/>
              <a:t>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9D3BC3-1BCA-4751-B9DD-7B9DDB9AAA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0768" r="5559"/>
          <a:stretch/>
        </p:blipFill>
        <p:spPr bwMode="invGray">
          <a:xfrm>
            <a:off x="9209546" y="0"/>
            <a:ext cx="2982454" cy="405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628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2.5E-6 0.06574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8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4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9167E-6 -4.81481E-6 L 4.79167E-6 -0.18958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7" grpId="0" build="p"/>
      <p:bldP spid="188" grpId="0" build="p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6B85D-899C-944F-A2E0-4894DCE922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28CA5FF-AACC-4AB7-B6E7-D6A63EA944DB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14853" y="1161597"/>
            <a:ext cx="10962290" cy="276999"/>
          </a:xfrm>
        </p:spPr>
        <p:txBody>
          <a:bodyPr wrap="square">
            <a:spAutoFit/>
          </a:bodyPr>
          <a:lstStyle>
            <a:lvl1pPr marL="0" indent="0" algn="l">
              <a:buNone/>
              <a:defRPr sz="2000" b="0" i="0" baseline="0">
                <a:solidFill>
                  <a:schemeClr val="accent3"/>
                </a:solidFill>
                <a:latin typeface="+mn-lt"/>
                <a:cs typeface="Gotham Bold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EDEA15-1C46-42C0-9541-5C897D1A8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notes">
            <a:extLst>
              <a:ext uri="{FF2B5EF4-FFF2-40B4-BE49-F238E27FC236}">
                <a16:creationId xmlns:a16="http://schemas.microsoft.com/office/drawing/2014/main" id="{38ABFE29-F12E-4908-BBBE-F167F72BD4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4854" y="6019800"/>
            <a:ext cx="9139237" cy="352572"/>
          </a:xfrm>
        </p:spPr>
        <p:txBody>
          <a:bodyPr anchor="b">
            <a:noAutofit/>
          </a:bodyPr>
          <a:lstStyle>
            <a:lvl1pPr marL="115888" indent="-115888"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defRPr sz="800">
                <a:solidFill>
                  <a:schemeClr val="tx2"/>
                </a:solidFill>
                <a:latin typeface="+mn-lt"/>
              </a:defRPr>
            </a:lvl1pPr>
            <a:lvl2pPr marL="3175" indent="-3175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800">
                <a:solidFill>
                  <a:schemeClr val="tx2"/>
                </a:solidFill>
                <a:latin typeface="+mn-lt"/>
              </a:defRPr>
            </a:lvl2pPr>
            <a:lvl3pPr marL="3175" indent="-3175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800">
                <a:solidFill>
                  <a:schemeClr val="tx2"/>
                </a:solidFill>
                <a:latin typeface="+mn-lt"/>
              </a:defRPr>
            </a:lvl3pPr>
            <a:lvl4pPr marL="3175" indent="-3175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800">
                <a:solidFill>
                  <a:schemeClr val="tx2"/>
                </a:solidFill>
                <a:latin typeface="+mn-lt"/>
              </a:defRPr>
            </a:lvl4pPr>
            <a:lvl5pPr marL="3175" indent="-3175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800">
                <a:solidFill>
                  <a:schemeClr val="tx2"/>
                </a:solidFill>
                <a:latin typeface="+mn-lt"/>
              </a:defRPr>
            </a:lvl5pPr>
            <a:lvl6pPr marL="3175" indent="-3175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800">
                <a:solidFill>
                  <a:schemeClr val="tx2"/>
                </a:solidFill>
                <a:latin typeface="+mn-lt"/>
              </a:defRPr>
            </a:lvl6pPr>
            <a:lvl7pPr marL="3175" indent="-3175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800">
                <a:solidFill>
                  <a:schemeClr val="tx2"/>
                </a:solidFill>
                <a:latin typeface="+mn-lt"/>
              </a:defRPr>
            </a:lvl7pPr>
            <a:lvl8pPr marL="3175" indent="-3175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800">
                <a:solidFill>
                  <a:schemeClr val="tx2"/>
                </a:solidFill>
                <a:latin typeface="+mn-lt"/>
              </a:defRPr>
            </a:lvl8pPr>
            <a:lvl9pPr marL="3175" indent="-3175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800">
                <a:solidFill>
                  <a:schemeClr val="tx2"/>
                </a:solidFill>
                <a:latin typeface="+mn-lt"/>
              </a:defRPr>
            </a:lvl9pPr>
          </a:lstStyle>
          <a:p>
            <a:pPr lvl="0"/>
            <a:r>
              <a:rPr lang="en-US"/>
              <a:t>Click to add a reference</a:t>
            </a:r>
          </a:p>
        </p:txBody>
      </p:sp>
    </p:spTree>
    <p:extLst>
      <p:ext uri="{BB962C8B-B14F-4D97-AF65-F5344CB8AC3E}">
        <p14:creationId xmlns:p14="http://schemas.microsoft.com/office/powerpoint/2010/main" val="248774611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8BD4B-0813-6C4F-8345-3C4165D02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F3-927A-784C-A9B4-BD2E59C0F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80684C-60A9-2946-9736-8FCD76109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2E820-C658-C243-95EA-E07DBA899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3D767-920A-354B-B229-255BA001B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38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7C07D-694E-B940-B552-EB16A115F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762CB-8A60-2048-BE81-69CB9DDEA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90EBC-DBFA-0D4D-96E2-F3AEE8D12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E9098-DE2B-174C-8EFF-0F0007A47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0486F-2019-2A45-A5E4-DFF0D460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18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334DF-D327-D145-AE1A-F3DCE1C4D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13014-1F29-A74B-BFB4-161748E9BA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5F22F5-3628-8847-BBD9-D13DF584D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A8312-34F9-434B-8161-1D911A81B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5665C3-0E41-7541-B8DF-D59473FAA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7C6821-2E62-ED4A-BF78-CAC0CCEAD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4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53892-E667-714E-A55B-E0A5C85C2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A48FC-929F-B44C-B9B2-3875AFAC1F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AD8C7C-0AE4-7A4E-A269-800E0EFACA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8B2F60-ABEF-134F-B92E-91BA562978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0112A2-50DD-0B4E-803F-B3857B8BD8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A4D75F-50BD-1049-86A8-7D486F8ED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1FFCFF-7A27-1E41-8A40-4368F0323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83241A-056A-E84E-B2EA-6C63B8CA1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4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AD8D7-4B21-2048-8B0C-77461D865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9DB1AD-5298-CA4D-8F86-955795E44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6FA61-634A-2C46-AA11-0B1C2C838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0237C-D154-0B49-9030-B95A1A2A3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0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E20AE3-0AD9-A44B-B495-8C682CEA4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94A876-4769-504B-AA2F-B2D9B9195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7C8CDB-D0C0-754A-B358-06DB8F6BC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3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7EC0C-AC72-C348-ADA0-D1A9544A6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FC949-FAA2-7446-B07A-672033C42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3D0DCB-E25A-8641-8077-F6459A0BB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154A1-905F-814B-B5B7-C553A2583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11F6CE-0540-0D4A-B4FD-80B1AB9F2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C057C4-3E38-B045-A17D-2FC2B70E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4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2A821-53CE-4248-A6C5-ED60B4FC2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C717D-AFF4-3C4B-A510-F0AC1C3588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3389DE-D7E1-0840-AA86-07B98FB011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9DDF2-0156-754D-A089-D38FBAA72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645FC1-85DB-E641-B493-61945311F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EC2A2E-864C-BE42-A5CE-482226A79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5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CEA3B-3EEB-C746-9FF1-15282E423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45638B-EF72-EE41-8C44-66A7A0856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37458-90DD-0140-9DAF-D2BE725E52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A282A-74A0-2D45-B679-07771EA791B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8D39C1-B4EB-9D43-87C3-F047670C74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946BB-4ABA-5D44-9D81-649C6E59C8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19035-60BF-2B4D-B4DB-4C3D3CF0D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22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A29D1D5-19EB-894C-B751-396C5E1C42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en-US" sz="240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C173103F-52F8-244D-ABCA-39BBB9B32E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/>
              <a:t>Supplemental Tables &amp; Figures</a:t>
            </a:r>
          </a:p>
        </p:txBody>
      </p:sp>
    </p:spTree>
    <p:extLst>
      <p:ext uri="{BB962C8B-B14F-4D97-AF65-F5344CB8AC3E}">
        <p14:creationId xmlns:p14="http://schemas.microsoft.com/office/powerpoint/2010/main" val="1339967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a number of cortisols&#10;&#10;Description automatically generated">
            <a:extLst>
              <a:ext uri="{FF2B5EF4-FFF2-40B4-BE49-F238E27FC236}">
                <a16:creationId xmlns:a16="http://schemas.microsoft.com/office/drawing/2014/main" id="{A388E192-9B7B-0A46-11AF-C25637D40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568" y="228600"/>
            <a:ext cx="6912864" cy="6400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D45809-D660-4C4D-B45B-F0BD3A33195E}"/>
              </a:ext>
            </a:extLst>
          </p:cNvPr>
          <p:cNvSpPr txBox="1"/>
          <p:nvPr/>
        </p:nvSpPr>
        <p:spPr>
          <a:xfrm>
            <a:off x="2164952" y="-89455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74BE81-1159-3D4E-AC71-88E42F08EE0E}"/>
              </a:ext>
            </a:extLst>
          </p:cNvPr>
          <p:cNvSpPr txBox="1"/>
          <p:nvPr/>
        </p:nvSpPr>
        <p:spPr>
          <a:xfrm>
            <a:off x="5844709" y="-89455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A918F1-9267-6A41-B99E-06F721FBD4CE}"/>
              </a:ext>
            </a:extLst>
          </p:cNvPr>
          <p:cNvSpPr txBox="1"/>
          <p:nvPr/>
        </p:nvSpPr>
        <p:spPr>
          <a:xfrm>
            <a:off x="2164952" y="3213418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(C)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7B443A-9485-9840-83C7-AD1E1C5DA085}"/>
              </a:ext>
            </a:extLst>
          </p:cNvPr>
          <p:cNvSpPr txBox="1"/>
          <p:nvPr/>
        </p:nvSpPr>
        <p:spPr>
          <a:xfrm>
            <a:off x="5844709" y="3302875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(D)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4C4F7E24-EB87-234B-9E29-FEF5F6B4DC98}"/>
              </a:ext>
            </a:extLst>
          </p:cNvPr>
          <p:cNvSpPr txBox="1">
            <a:spLocks/>
          </p:cNvSpPr>
          <p:nvPr/>
        </p:nvSpPr>
        <p:spPr>
          <a:xfrm>
            <a:off x="81824" y="5628894"/>
            <a:ext cx="2441114" cy="51415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S7. Patients receiving maintenance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had more favorable outcomes when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high but not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low (unadjusted for imbalances).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(A)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high, and (B)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low.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(C)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high, and (D)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low.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estimates are risk set adjusted to account for delayed entry to at-risk table (see Methods). 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86853331-2A30-5BFB-615D-9456F27A26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94156"/>
              </p:ext>
            </p:extLst>
          </p:nvPr>
        </p:nvGraphicFramePr>
        <p:xfrm>
          <a:off x="308674" y="824635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(n=75)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(n=136)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29 (38.7%)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123 (90.4%)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26.3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7.5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6CD4721-6013-153D-07E0-5D0AC87865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13340"/>
              </p:ext>
            </p:extLst>
          </p:nvPr>
        </p:nvGraphicFramePr>
        <p:xfrm>
          <a:off x="9888538" y="824280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(n=51)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(n=247)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36 (70.6%)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219 (88.7%)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8.3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7.3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F157B0FF-E149-7156-02CC-C317B1452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281748"/>
              </p:ext>
            </p:extLst>
          </p:nvPr>
        </p:nvGraphicFramePr>
        <p:xfrm>
          <a:off x="308674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(n=75)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(n=136)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9 (12.0%)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73 (53.7%)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39.1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3" name="Table 2">
            <a:extLst>
              <a:ext uri="{FF2B5EF4-FFF2-40B4-BE49-F238E27FC236}">
                <a16:creationId xmlns:a16="http://schemas.microsoft.com/office/drawing/2014/main" id="{EDF878FD-AF68-A891-37A7-AB8EFA731A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638730"/>
              </p:ext>
            </p:extLst>
          </p:nvPr>
        </p:nvGraphicFramePr>
        <p:xfrm>
          <a:off x="9882842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(n=51)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(n=247)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19 (37.2%)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128 (51.8%)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25.2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28.6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306923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CAB9A6D-D691-AA3A-FA89-5580649053E9}"/>
              </a:ext>
            </a:extLst>
          </p:cNvPr>
          <p:cNvSpPr txBox="1">
            <a:spLocks/>
          </p:cNvSpPr>
          <p:nvPr/>
        </p:nvSpPr>
        <p:spPr>
          <a:xfrm>
            <a:off x="188263" y="2163333"/>
            <a:ext cx="2732506" cy="29192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S8.  Interaction models for the full cohort (n=673) of </a:t>
            </a:r>
            <a:r>
              <a:rPr lang="en-US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BRCA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alt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HRDsig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D5F4E32-17B9-0F45-74E8-46F15E1F7C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277668"/>
              </p:ext>
            </p:extLst>
          </p:nvPr>
        </p:nvGraphicFramePr>
        <p:xfrm>
          <a:off x="3267475" y="858729"/>
          <a:ext cx="4271842" cy="123901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2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BRCA (alt vs. </a:t>
                      </a:r>
                      <a:r>
                        <a:rPr lang="en-US" sz="12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wt</a:t>
                      </a:r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0.62 (0.37-1.02)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0.0608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0.75 (0.56-1)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0.0466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Interaction: </a:t>
                      </a:r>
                      <a:r>
                        <a:rPr lang="en-US" sz="12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BRCAalt</a:t>
                      </a:r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 on </a:t>
                      </a:r>
                      <a:r>
                        <a:rPr lang="en-US" sz="12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0.69 (0.34-1.39)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0.2954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02982B4-95BD-3872-F5A2-13869E783D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788729"/>
              </p:ext>
            </p:extLst>
          </p:nvPr>
        </p:nvGraphicFramePr>
        <p:xfrm>
          <a:off x="7731896" y="858729"/>
          <a:ext cx="4271841" cy="12402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1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24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24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BRCA (alt vs. </a:t>
                      </a:r>
                      <a:r>
                        <a:rPr lang="en-US" sz="12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wt</a:t>
                      </a:r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0.82 (0.43-1.53)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0.5247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1.05 (0.69-1.6)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0.8114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Interaction: </a:t>
                      </a:r>
                      <a:r>
                        <a:rPr lang="en-US" sz="12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BRCAalt</a:t>
                      </a:r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 on </a:t>
                      </a:r>
                      <a:r>
                        <a:rPr lang="en-US" sz="12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0.46 (0.16-1.34)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0.1537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graphicFrame>
        <p:nvGraphicFramePr>
          <p:cNvPr id="10" name="Table 8">
            <a:extLst>
              <a:ext uri="{FF2B5EF4-FFF2-40B4-BE49-F238E27FC236}">
                <a16:creationId xmlns:a16="http://schemas.microsoft.com/office/drawing/2014/main" id="{72ECF40C-9EB3-E8FB-69E0-ABEAFF3BB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046528"/>
              </p:ext>
            </p:extLst>
          </p:nvPr>
        </p:nvGraphicFramePr>
        <p:xfrm>
          <a:off x="3267475" y="2819759"/>
          <a:ext cx="4271842" cy="123901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2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HRD (+) vs. (-)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0.95 (0.7-1.29)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0.7421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dirty="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1.04 (0.74-1.45)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0.8383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Interaction: HRD(+) on </a:t>
                      </a:r>
                      <a:r>
                        <a:rPr lang="en-US" sz="1200" b="0" u="none" strike="noStrike" kern="1200" dirty="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0.34 (0.2-0.57)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&lt;0.001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26DF435-31B2-C203-D429-F7575D7F0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523347"/>
              </p:ext>
            </p:extLst>
          </p:nvPr>
        </p:nvGraphicFramePr>
        <p:xfrm>
          <a:off x="7731896" y="2819759"/>
          <a:ext cx="4271841" cy="12402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1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24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24544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HRD (+) vs. (-)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0.96 (0.61-1.49)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0.8402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0.99 (0.62-1.59)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0.9754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Interaction: HRD(+) on </a:t>
                      </a:r>
                      <a:r>
                        <a:rPr lang="en-US" sz="1200" b="0" u="none" strike="noStrike" kern="1200" dirty="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0.36 (0.16-0.83)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47FBC00-202A-999D-CEAB-250B15818CB1}"/>
              </a:ext>
            </a:extLst>
          </p:cNvPr>
          <p:cNvSpPr txBox="1"/>
          <p:nvPr/>
        </p:nvSpPr>
        <p:spPr>
          <a:xfrm>
            <a:off x="3271259" y="417936"/>
            <a:ext cx="1642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(A) </a:t>
            </a:r>
            <a:r>
              <a:rPr lang="en-US" err="1"/>
              <a:t>rwPFS</a:t>
            </a:r>
            <a:r>
              <a:rPr lang="en-US"/>
              <a:t> BRCA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AFE4FE-7769-24C5-96FC-DF489A76C04A}"/>
              </a:ext>
            </a:extLst>
          </p:cNvPr>
          <p:cNvSpPr txBox="1"/>
          <p:nvPr/>
        </p:nvSpPr>
        <p:spPr>
          <a:xfrm>
            <a:off x="7618750" y="417936"/>
            <a:ext cx="156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(B) </a:t>
            </a:r>
            <a:r>
              <a:rPr lang="en-US" err="1"/>
              <a:t>rwOS</a:t>
            </a:r>
            <a:r>
              <a:rPr lang="en-US"/>
              <a:t> BRCA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E05EEB-8F37-AB6B-EC2A-ADFC6F25965D}"/>
              </a:ext>
            </a:extLst>
          </p:cNvPr>
          <p:cNvSpPr txBox="1"/>
          <p:nvPr/>
        </p:nvSpPr>
        <p:spPr>
          <a:xfrm>
            <a:off x="3188705" y="2382379"/>
            <a:ext cx="17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(C) </a:t>
            </a:r>
            <a:r>
              <a:rPr lang="en-US" err="1"/>
              <a:t>rwPFS</a:t>
            </a:r>
            <a:r>
              <a:rPr lang="en-US"/>
              <a:t> </a:t>
            </a:r>
            <a:r>
              <a:rPr lang="en-US" err="1"/>
              <a:t>HRDsig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3F1736-3613-4D2C-42D6-25F0EC10E4BB}"/>
              </a:ext>
            </a:extLst>
          </p:cNvPr>
          <p:cNvSpPr txBox="1"/>
          <p:nvPr/>
        </p:nvSpPr>
        <p:spPr>
          <a:xfrm>
            <a:off x="7731896" y="2382379"/>
            <a:ext cx="1742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(D) </a:t>
            </a:r>
            <a:r>
              <a:rPr lang="en-US" err="1"/>
              <a:t>rwOS</a:t>
            </a:r>
            <a:r>
              <a:rPr lang="en-US"/>
              <a:t> </a:t>
            </a:r>
            <a:r>
              <a:rPr lang="en-US" err="1"/>
              <a:t>HRDsig</a:t>
            </a:r>
            <a:endParaRPr lang="en-US"/>
          </a:p>
        </p:txBody>
      </p:sp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265AA856-D9AB-03EC-7937-E47F7A579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802172"/>
              </p:ext>
            </p:extLst>
          </p:nvPr>
        </p:nvGraphicFramePr>
        <p:xfrm>
          <a:off x="3267475" y="4710284"/>
          <a:ext cx="4271842" cy="123901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2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HRD (+) vs. (-)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0.95 (0.69-1.29)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0.7248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0.98 (0.71-1.36)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0.9073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Interaction: HRD(+) on </a:t>
                      </a:r>
                      <a:r>
                        <a:rPr lang="en-US" sz="1200" b="0" u="none" strike="noStrike" kern="1200" dirty="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0.37 (0.19-0.71)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79AAA51-0972-EC62-9B89-99198E7ED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149675"/>
              </p:ext>
            </p:extLst>
          </p:nvPr>
        </p:nvGraphicFramePr>
        <p:xfrm>
          <a:off x="7789727" y="4707828"/>
          <a:ext cx="4271841" cy="12402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1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24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24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HRD (+) vs. (-)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0.65 (0.38-1.1)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0.1104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dirty="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0.91 (0.58-1.43)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0.6718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Interaction: HRD(+) on </a:t>
                      </a:r>
                      <a:r>
                        <a:rPr lang="en-US" sz="1200" b="0" u="none" strike="noStrike" kern="1200" dirty="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0.57 (0.2-1.61)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9538542D-48B4-E3AE-504A-1520CFBBF954}"/>
              </a:ext>
            </a:extLst>
          </p:cNvPr>
          <p:cNvSpPr txBox="1"/>
          <p:nvPr/>
        </p:nvSpPr>
        <p:spPr>
          <a:xfrm>
            <a:off x="3171179" y="4275360"/>
            <a:ext cx="2721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(E) </a:t>
            </a:r>
            <a:r>
              <a:rPr lang="en-US" err="1"/>
              <a:t>rwPFS</a:t>
            </a:r>
            <a:r>
              <a:rPr lang="en-US"/>
              <a:t> </a:t>
            </a:r>
            <a:r>
              <a:rPr lang="en-US" err="1"/>
              <a:t>HRDsig</a:t>
            </a:r>
            <a:r>
              <a:rPr lang="en-US"/>
              <a:t> (</a:t>
            </a:r>
            <a:r>
              <a:rPr lang="en-US" err="1"/>
              <a:t>BRCAwt</a:t>
            </a:r>
            <a:r>
              <a:rPr lang="en-US"/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F4B990-427F-BB1C-3C53-45AC9632D091}"/>
              </a:ext>
            </a:extLst>
          </p:cNvPr>
          <p:cNvSpPr txBox="1"/>
          <p:nvPr/>
        </p:nvSpPr>
        <p:spPr>
          <a:xfrm>
            <a:off x="7789727" y="4267992"/>
            <a:ext cx="264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(F) </a:t>
            </a:r>
            <a:r>
              <a:rPr lang="en-US" err="1"/>
              <a:t>rwOS</a:t>
            </a:r>
            <a:r>
              <a:rPr lang="en-US"/>
              <a:t> </a:t>
            </a:r>
            <a:r>
              <a:rPr lang="en-US" err="1"/>
              <a:t>HRDsig</a:t>
            </a:r>
            <a:r>
              <a:rPr lang="en-US"/>
              <a:t> (</a:t>
            </a:r>
            <a:r>
              <a:rPr lang="en-US" err="1"/>
              <a:t>BRCAwt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00047464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aph of a cancer patient&#10;&#10;Description automatically generated with medium confidence">
            <a:extLst>
              <a:ext uri="{FF2B5EF4-FFF2-40B4-BE49-F238E27FC236}">
                <a16:creationId xmlns:a16="http://schemas.microsoft.com/office/drawing/2014/main" id="{80A539DA-22C2-B267-B437-469FB2DD2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283" y="209171"/>
            <a:ext cx="3482646" cy="6449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CE1790-70B0-3208-6543-3BC4A2DAEADB}"/>
              </a:ext>
            </a:extLst>
          </p:cNvPr>
          <p:cNvSpPr txBox="1"/>
          <p:nvPr/>
        </p:nvSpPr>
        <p:spPr>
          <a:xfrm>
            <a:off x="2164952" y="-89455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3451F6-682F-BE1A-93E1-2E9727221180}"/>
              </a:ext>
            </a:extLst>
          </p:cNvPr>
          <p:cNvSpPr txBox="1"/>
          <p:nvPr/>
        </p:nvSpPr>
        <p:spPr>
          <a:xfrm>
            <a:off x="5844709" y="-89455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D013D6-3FFA-C1FB-BED6-8480EE7DEB09}"/>
              </a:ext>
            </a:extLst>
          </p:cNvPr>
          <p:cNvSpPr txBox="1"/>
          <p:nvPr/>
        </p:nvSpPr>
        <p:spPr>
          <a:xfrm>
            <a:off x="2164952" y="3213418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BB682B-87A4-83E2-8173-A7CE01827553}"/>
              </a:ext>
            </a:extLst>
          </p:cNvPr>
          <p:cNvSpPr txBox="1"/>
          <p:nvPr/>
        </p:nvSpPr>
        <p:spPr>
          <a:xfrm>
            <a:off x="5844709" y="3302875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(D)</a:t>
            </a:r>
          </a:p>
        </p:txBody>
      </p:sp>
      <p:graphicFrame>
        <p:nvGraphicFramePr>
          <p:cNvPr id="14" name="Table 2">
            <a:extLst>
              <a:ext uri="{FF2B5EF4-FFF2-40B4-BE49-F238E27FC236}">
                <a16:creationId xmlns:a16="http://schemas.microsoft.com/office/drawing/2014/main" id="{FA284EE6-04E5-A215-0A0F-AC90C17D9A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033132"/>
              </p:ext>
            </p:extLst>
          </p:nvPr>
        </p:nvGraphicFramePr>
        <p:xfrm>
          <a:off x="308674" y="824635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(n=39)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(n=104)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18 (46.1%)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75 (72.1%)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26.8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6.2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B953E2F-5457-0485-BFF0-32D5431CC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445057"/>
              </p:ext>
            </p:extLst>
          </p:nvPr>
        </p:nvGraphicFramePr>
        <p:xfrm>
          <a:off x="9888538" y="824280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(n=39)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(n=104)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18 (46.1%)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95 (91.3%)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26.8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7.9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6" name="Table 2">
            <a:extLst>
              <a:ext uri="{FF2B5EF4-FFF2-40B4-BE49-F238E27FC236}">
                <a16:creationId xmlns:a16="http://schemas.microsoft.com/office/drawing/2014/main" id="{91FAF0A3-BDAF-317D-70D0-C3B948A4A7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685702"/>
              </p:ext>
            </p:extLst>
          </p:nvPr>
        </p:nvGraphicFramePr>
        <p:xfrm>
          <a:off x="308674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(n=39)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(n=104)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6 (15.4%)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38 (36.5%)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38.9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7" name="Table 2">
            <a:extLst>
              <a:ext uri="{FF2B5EF4-FFF2-40B4-BE49-F238E27FC236}">
                <a16:creationId xmlns:a16="http://schemas.microsoft.com/office/drawing/2014/main" id="{666BA28A-FF21-65DB-159B-770B6C11F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192752"/>
              </p:ext>
            </p:extLst>
          </p:nvPr>
        </p:nvGraphicFramePr>
        <p:xfrm>
          <a:off x="9882842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(n=39)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(n=104)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6 (15.4%)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50 (48.1%)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39.1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pic>
        <p:nvPicPr>
          <p:cNvPr id="21" name="Picture 20" descr="A graph of a number of patients&#10;&#10;Description automatically generated">
            <a:extLst>
              <a:ext uri="{FF2B5EF4-FFF2-40B4-BE49-F238E27FC236}">
                <a16:creationId xmlns:a16="http://schemas.microsoft.com/office/drawing/2014/main" id="{44F20D97-9DB6-651D-2342-BD3CC9FD9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231" y="202708"/>
            <a:ext cx="3482646" cy="644934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DCEE12-374C-BB90-4D33-7195B105D6E3}"/>
              </a:ext>
            </a:extLst>
          </p:cNvPr>
          <p:cNvSpPr txBox="1">
            <a:spLocks/>
          </p:cNvSpPr>
          <p:nvPr/>
        </p:nvSpPr>
        <p:spPr>
          <a:xfrm>
            <a:off x="299454" y="4966594"/>
            <a:ext cx="2119438" cy="29192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10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S9. Patients </a:t>
            </a:r>
            <a:r>
              <a:rPr lang="en-US" sz="1000" b="1" dirty="0" err="1">
                <a:latin typeface="Calibri" panose="020F0502020204030204" pitchFamily="34" charset="0"/>
                <a:cs typeface="Calibri" panose="020F0502020204030204" pitchFamily="34" charset="0"/>
              </a:rPr>
              <a:t>HRDsig</a:t>
            </a:r>
            <a:r>
              <a:rPr lang="en-US" sz="1000" b="1" dirty="0">
                <a:latin typeface="Calibri" panose="020F0502020204030204" pitchFamily="34" charset="0"/>
                <a:cs typeface="Calibri" panose="020F0502020204030204" pitchFamily="34" charset="0"/>
              </a:rPr>
              <a:t> positive and BRCA wild-type had more favorable outcomes when receiving maintenance </a:t>
            </a:r>
            <a:r>
              <a:rPr lang="en-US" sz="10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1000" b="1" dirty="0">
                <a:latin typeface="Calibri" panose="020F0502020204030204" pitchFamily="34" charset="0"/>
                <a:cs typeface="Calibri" panose="020F0502020204030204" pitchFamily="34" charset="0"/>
              </a:rPr>
              <a:t> vs. no maintenance (unadjusted and adjusted for imbalances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(A) adjusted, and (B) unadjusted.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(C) adjusted, and (D) unadjusted.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estimates are risk set adjusted to account for delayed entry to at-risk table (see Methods).</a:t>
            </a:r>
          </a:p>
        </p:txBody>
      </p:sp>
    </p:spTree>
    <p:extLst>
      <p:ext uri="{BB962C8B-B14F-4D97-AF65-F5344CB8AC3E}">
        <p14:creationId xmlns:p14="http://schemas.microsoft.com/office/powerpoint/2010/main" val="2624784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D67E759A-6CCC-7A42-B00A-B3EE1DC4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049" y="0"/>
            <a:ext cx="6035040" cy="6858000"/>
          </a:xfrm>
          <a:prstGeom prst="rect">
            <a:avLst/>
          </a:prstGeom>
        </p:spPr>
      </p:pic>
      <p:pic>
        <p:nvPicPr>
          <p:cNvPr id="4" name="Picture 3" descr="A pie chart with text on it&#10;&#10;Description automatically generated">
            <a:extLst>
              <a:ext uri="{FF2B5EF4-FFF2-40B4-BE49-F238E27FC236}">
                <a16:creationId xmlns:a16="http://schemas.microsoft.com/office/drawing/2014/main" id="{5C219E45-7743-F525-527E-7D89881731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4136" y="34523"/>
            <a:ext cx="3586505" cy="28490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D45809-D660-4C4D-B45B-F0BD3A33195E}"/>
              </a:ext>
            </a:extLst>
          </p:cNvPr>
          <p:cNvSpPr txBox="1"/>
          <p:nvPr/>
        </p:nvSpPr>
        <p:spPr>
          <a:xfrm>
            <a:off x="787830" y="-1921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A918F1-9267-6A41-B99E-06F721FBD4CE}"/>
              </a:ext>
            </a:extLst>
          </p:cNvPr>
          <p:cNvSpPr txBox="1"/>
          <p:nvPr/>
        </p:nvSpPr>
        <p:spPr>
          <a:xfrm>
            <a:off x="787830" y="3300952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(B)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4C4F7E24-EB87-234B-9E29-FEF5F6B4DC98}"/>
              </a:ext>
            </a:extLst>
          </p:cNvPr>
          <p:cNvSpPr txBox="1">
            <a:spLocks/>
          </p:cNvSpPr>
          <p:nvPr/>
        </p:nvSpPr>
        <p:spPr>
          <a:xfrm>
            <a:off x="6532843" y="6233000"/>
            <a:ext cx="5549087" cy="625000"/>
          </a:xfrm>
          <a:prstGeom prst="rect">
            <a:avLst/>
          </a:prstGeom>
        </p:spPr>
        <p:txBody>
          <a:bodyPr vert="horz" lIns="0" tIns="0" rIns="0" bIns="0" rtlCol="0" anchor="t">
            <a:normAutofit lnSpcReduction="10000"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1000" b="1" dirty="0">
                <a:latin typeface="Calibri"/>
                <a:cs typeface="Calibri"/>
              </a:rPr>
              <a:t>Supplemental Figure S10. </a:t>
            </a:r>
            <a:r>
              <a:rPr lang="en-US" sz="1000" b="1" dirty="0" err="1">
                <a:latin typeface="Calibri"/>
                <a:cs typeface="Calibri"/>
              </a:rPr>
              <a:t>gLOH</a:t>
            </a:r>
            <a:r>
              <a:rPr lang="en-US" sz="1000" b="1" dirty="0">
                <a:latin typeface="Calibri"/>
                <a:cs typeface="Calibri"/>
              </a:rPr>
              <a:t> level is superior to BRCA alone for enrichment of favorable </a:t>
            </a:r>
            <a:r>
              <a:rPr lang="en-US" sz="1000" b="1" dirty="0" err="1">
                <a:latin typeface="Calibri"/>
                <a:cs typeface="Calibri"/>
              </a:rPr>
              <a:t>rwPFS</a:t>
            </a:r>
            <a:r>
              <a:rPr lang="en-US" sz="1000" b="1" dirty="0">
                <a:latin typeface="Calibri"/>
                <a:cs typeface="Calibri"/>
              </a:rPr>
              <a:t> and </a:t>
            </a:r>
            <a:r>
              <a:rPr lang="en-US" sz="1000" b="1" dirty="0" err="1">
                <a:latin typeface="Calibri"/>
                <a:cs typeface="Calibri"/>
              </a:rPr>
              <a:t>rwOS</a:t>
            </a:r>
            <a:r>
              <a:rPr lang="en-US" sz="1000" b="1" dirty="0">
                <a:latin typeface="Calibri"/>
                <a:cs typeface="Calibri"/>
              </a:rPr>
              <a:t>. </a:t>
            </a:r>
            <a:r>
              <a:rPr lang="en-US" sz="1000" dirty="0">
                <a:latin typeface="Calibri"/>
                <a:cs typeface="Calibri"/>
              </a:rPr>
              <a:t>(A) </a:t>
            </a:r>
            <a:r>
              <a:rPr lang="en-US" sz="1000" dirty="0" err="1">
                <a:latin typeface="Calibri"/>
                <a:cs typeface="Calibri"/>
              </a:rPr>
              <a:t>rwPFS</a:t>
            </a:r>
            <a:r>
              <a:rPr lang="en-US" sz="1000" dirty="0">
                <a:latin typeface="Calibri"/>
                <a:cs typeface="Calibri"/>
              </a:rPr>
              <a:t> and (B) </a:t>
            </a:r>
            <a:r>
              <a:rPr lang="en-US" sz="1000" dirty="0" err="1">
                <a:latin typeface="Calibri"/>
                <a:cs typeface="Calibri"/>
              </a:rPr>
              <a:t>rwOS</a:t>
            </a:r>
            <a:r>
              <a:rPr lang="en-US" sz="1000" dirty="0">
                <a:latin typeface="Calibri"/>
                <a:cs typeface="Calibri"/>
              </a:rPr>
              <a:t> is shown by cohort subgroup, defined by BRCA and/or </a:t>
            </a:r>
            <a:r>
              <a:rPr lang="en-US" sz="1000" dirty="0" err="1">
                <a:latin typeface="Calibri"/>
                <a:cs typeface="Calibri"/>
              </a:rPr>
              <a:t>gLOH</a:t>
            </a:r>
            <a:r>
              <a:rPr lang="en-US" sz="1000" dirty="0">
                <a:latin typeface="Calibri"/>
                <a:cs typeface="Calibri"/>
              </a:rPr>
              <a:t> status. Interaction p-values reflect models containing the two adjacent groups. Full interaction models are available in Supplemental Figure S8. (C) Prevalence of </a:t>
            </a:r>
            <a:r>
              <a:rPr lang="en-US" sz="1000" dirty="0" err="1">
                <a:latin typeface="Calibri"/>
                <a:cs typeface="Calibri"/>
              </a:rPr>
              <a:t>HRDsig</a:t>
            </a:r>
            <a:r>
              <a:rPr lang="en-US" sz="1000" dirty="0">
                <a:latin typeface="Calibri"/>
                <a:cs typeface="Calibri"/>
              </a:rPr>
              <a:t> and </a:t>
            </a:r>
            <a:r>
              <a:rPr lang="en-US" sz="1000" dirty="0" err="1">
                <a:latin typeface="Calibri"/>
                <a:cs typeface="Calibri"/>
              </a:rPr>
              <a:t>gLOH</a:t>
            </a:r>
            <a:r>
              <a:rPr lang="en-US" sz="1000" dirty="0">
                <a:latin typeface="Calibri"/>
                <a:cs typeface="Calibri"/>
              </a:rPr>
              <a:t> in the CGDB cohort (n=673). (D) Distribution of </a:t>
            </a:r>
            <a:r>
              <a:rPr lang="en-US" sz="1000" dirty="0" err="1">
                <a:latin typeface="Calibri"/>
                <a:cs typeface="Calibri"/>
              </a:rPr>
              <a:t>gLOH</a:t>
            </a:r>
            <a:r>
              <a:rPr lang="en-US" sz="1000" dirty="0">
                <a:latin typeface="Calibri"/>
                <a:cs typeface="Calibri"/>
              </a:rPr>
              <a:t> score and overlap with </a:t>
            </a:r>
            <a:r>
              <a:rPr lang="en-US" sz="1000" dirty="0" err="1">
                <a:latin typeface="Calibri"/>
                <a:cs typeface="Calibri"/>
              </a:rPr>
              <a:t>BRCAalt</a:t>
            </a:r>
            <a:r>
              <a:rPr lang="en-US" sz="1000" dirty="0">
                <a:latin typeface="Calibri"/>
                <a:cs typeface="Calibri"/>
              </a:rPr>
              <a:t> status.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00165A6-AD32-DF41-8D4E-0128DB6A279D}"/>
              </a:ext>
            </a:extLst>
          </p:cNvPr>
          <p:cNvCxnSpPr/>
          <p:nvPr/>
        </p:nvCxnSpPr>
        <p:spPr>
          <a:xfrm>
            <a:off x="4699481" y="4088844"/>
            <a:ext cx="1334814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6508401-C2F8-584F-B31F-DEAA10F218EC}"/>
              </a:ext>
            </a:extLst>
          </p:cNvPr>
          <p:cNvCxnSpPr>
            <a:cxnSpLocks/>
          </p:cNvCxnSpPr>
          <p:nvPr/>
        </p:nvCxnSpPr>
        <p:spPr>
          <a:xfrm flipH="1">
            <a:off x="3228965" y="4088844"/>
            <a:ext cx="1345125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1339253-DEB2-374A-A2EE-04A65356D334}"/>
              </a:ext>
            </a:extLst>
          </p:cNvPr>
          <p:cNvSpPr txBox="1"/>
          <p:nvPr/>
        </p:nvSpPr>
        <p:spPr>
          <a:xfrm>
            <a:off x="3729141" y="372133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>
                <a:solidFill>
                  <a:srgbClr val="435363"/>
                </a:solidFill>
              </a:rPr>
              <a:t>Favors  </a:t>
            </a:r>
            <a:r>
              <a:rPr lang="en-US" sz="1000" b="1" err="1">
                <a:solidFill>
                  <a:srgbClr val="435363"/>
                </a:solidFill>
              </a:rPr>
              <a:t>PARPi</a:t>
            </a:r>
            <a:r>
              <a:rPr lang="en-US" sz="1000" b="1">
                <a:solidFill>
                  <a:srgbClr val="435363"/>
                </a:solidFill>
              </a:rPr>
              <a:t> </a:t>
            </a:r>
          </a:p>
          <a:p>
            <a:pPr algn="r"/>
            <a:r>
              <a:rPr lang="en-US" sz="1000" b="1">
                <a:solidFill>
                  <a:srgbClr val="435363"/>
                </a:solidFill>
              </a:rPr>
              <a:t>maintenance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E108AE-E459-2A42-9530-D52B6B723EF2}"/>
              </a:ext>
            </a:extLst>
          </p:cNvPr>
          <p:cNvSpPr txBox="1"/>
          <p:nvPr/>
        </p:nvSpPr>
        <p:spPr>
          <a:xfrm>
            <a:off x="4655643" y="3721339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rgbClr val="435363"/>
                </a:solidFill>
              </a:rPr>
              <a:t>Favors  no</a:t>
            </a:r>
          </a:p>
          <a:p>
            <a:r>
              <a:rPr lang="en-US" sz="1000" b="1">
                <a:solidFill>
                  <a:srgbClr val="435363"/>
                </a:solidFill>
              </a:rPr>
              <a:t>maintenance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D519A18-327D-9F4A-9C33-AFFCD6B0F5EC}"/>
              </a:ext>
            </a:extLst>
          </p:cNvPr>
          <p:cNvCxnSpPr/>
          <p:nvPr/>
        </p:nvCxnSpPr>
        <p:spPr>
          <a:xfrm>
            <a:off x="4703739" y="664667"/>
            <a:ext cx="1334814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446C17-DF89-A643-8021-A1212504956A}"/>
              </a:ext>
            </a:extLst>
          </p:cNvPr>
          <p:cNvCxnSpPr>
            <a:cxnSpLocks/>
          </p:cNvCxnSpPr>
          <p:nvPr/>
        </p:nvCxnSpPr>
        <p:spPr>
          <a:xfrm flipH="1">
            <a:off x="3233223" y="664667"/>
            <a:ext cx="1345125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4BBEB42-FFF6-B040-ADE1-2CEBB0DB015B}"/>
              </a:ext>
            </a:extLst>
          </p:cNvPr>
          <p:cNvSpPr txBox="1"/>
          <p:nvPr/>
        </p:nvSpPr>
        <p:spPr>
          <a:xfrm>
            <a:off x="3733399" y="29716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>
                <a:solidFill>
                  <a:srgbClr val="435363"/>
                </a:solidFill>
              </a:rPr>
              <a:t>Favors  </a:t>
            </a:r>
            <a:r>
              <a:rPr lang="en-US" sz="1000" b="1" err="1">
                <a:solidFill>
                  <a:srgbClr val="435363"/>
                </a:solidFill>
              </a:rPr>
              <a:t>PARPi</a:t>
            </a:r>
            <a:r>
              <a:rPr lang="en-US" sz="1000" b="1">
                <a:solidFill>
                  <a:srgbClr val="435363"/>
                </a:solidFill>
              </a:rPr>
              <a:t> </a:t>
            </a:r>
          </a:p>
          <a:p>
            <a:pPr algn="r"/>
            <a:r>
              <a:rPr lang="en-US" sz="1000" b="1">
                <a:solidFill>
                  <a:srgbClr val="435363"/>
                </a:solidFill>
              </a:rPr>
              <a:t>maintenance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183317-8021-E348-89C6-FC27DE22ADB3}"/>
              </a:ext>
            </a:extLst>
          </p:cNvPr>
          <p:cNvSpPr txBox="1"/>
          <p:nvPr/>
        </p:nvSpPr>
        <p:spPr>
          <a:xfrm>
            <a:off x="4659901" y="29716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rgbClr val="435363"/>
                </a:solidFill>
              </a:rPr>
              <a:t>Favors  no</a:t>
            </a:r>
          </a:p>
          <a:p>
            <a:r>
              <a:rPr lang="en-US" sz="1000" b="1">
                <a:solidFill>
                  <a:srgbClr val="435363"/>
                </a:solidFill>
              </a:rPr>
              <a:t>maintenance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3C7BAF-6F3B-A2BD-B64E-9A59E6FD46E5}"/>
              </a:ext>
            </a:extLst>
          </p:cNvPr>
          <p:cNvSpPr txBox="1"/>
          <p:nvPr/>
        </p:nvSpPr>
        <p:spPr>
          <a:xfrm>
            <a:off x="6966853" y="19813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(C)</a:t>
            </a:r>
          </a:p>
        </p:txBody>
      </p:sp>
      <p:pic>
        <p:nvPicPr>
          <p:cNvPr id="12" name="Picture 11" descr="A graph with orange and grey bars&#10;&#10;Description automatically generated">
            <a:extLst>
              <a:ext uri="{FF2B5EF4-FFF2-40B4-BE49-F238E27FC236}">
                <a16:creationId xmlns:a16="http://schemas.microsoft.com/office/drawing/2014/main" id="{B19ED703-40A1-410E-9B94-EC80AE7AF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870" y="3015590"/>
            <a:ext cx="4710385" cy="31402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715D7CD-6BC6-2FE9-2EE5-68F3EE145CA8}"/>
              </a:ext>
            </a:extLst>
          </p:cNvPr>
          <p:cNvSpPr txBox="1"/>
          <p:nvPr/>
        </p:nvSpPr>
        <p:spPr>
          <a:xfrm>
            <a:off x="6937189" y="3259674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2215222390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CAB9A6D-D691-AA3A-FA89-5580649053E9}"/>
              </a:ext>
            </a:extLst>
          </p:cNvPr>
          <p:cNvSpPr txBox="1">
            <a:spLocks/>
          </p:cNvSpPr>
          <p:nvPr/>
        </p:nvSpPr>
        <p:spPr>
          <a:xfrm>
            <a:off x="195103" y="2408700"/>
            <a:ext cx="2556325" cy="29192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S11. Full Interaction models for the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subcohort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of patients with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assessment (n=509) of </a:t>
            </a:r>
            <a:r>
              <a:rPr lang="en-US" sz="1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BRCA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alt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D5F4E32-17B9-0F45-74E8-46F15E1F7C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770530"/>
              </p:ext>
            </p:extLst>
          </p:nvPr>
        </p:nvGraphicFramePr>
        <p:xfrm>
          <a:off x="3267475" y="858729"/>
          <a:ext cx="4271842" cy="123901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2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BRCA (alt vs.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wt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0.55 (0.31-0.97)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0.0381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0.61 (0.43-0.85)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0.0039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Interaction: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BRCAalt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on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0.89 (0.4-1.98)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0.7743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02982B4-95BD-3872-F5A2-13869E783D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341696"/>
              </p:ext>
            </p:extLst>
          </p:nvPr>
        </p:nvGraphicFramePr>
        <p:xfrm>
          <a:off x="7731896" y="858729"/>
          <a:ext cx="4271841" cy="12402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1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24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24544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BRCA (alt vs.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wt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0.66 (0.33-1.34)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0.2548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0.91 (0.55-1.49)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0.6974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Interaction: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BRCAalt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on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 (0.2-2.43)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0.5773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graphicFrame>
        <p:nvGraphicFramePr>
          <p:cNvPr id="10" name="Table 8">
            <a:extLst>
              <a:ext uri="{FF2B5EF4-FFF2-40B4-BE49-F238E27FC236}">
                <a16:creationId xmlns:a16="http://schemas.microsoft.com/office/drawing/2014/main" id="{72ECF40C-9EB3-E8FB-69E0-ABEAFF3BB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275862"/>
              </p:ext>
            </p:extLst>
          </p:nvPr>
        </p:nvGraphicFramePr>
        <p:xfrm>
          <a:off x="3267475" y="2819759"/>
          <a:ext cx="4271842" cy="123901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2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gLOH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(high vs. low)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0.77 (0.55-1.08)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0.1339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0.84 (0.58-1.19)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0.3239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Interaction: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gLOHhigh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on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 err="1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0.44 (0.25-0.78)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0.0054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26DF435-31B2-C203-D429-F7575D7F0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7297"/>
              </p:ext>
            </p:extLst>
          </p:nvPr>
        </p:nvGraphicFramePr>
        <p:xfrm>
          <a:off x="7731896" y="2819759"/>
          <a:ext cx="4271841" cy="12402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1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24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24544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gLOH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(high vs. low)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0.85 (0.52-1.38)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0.5075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1.06 (0.61-1.84)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0.8464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Interaction: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gLOHhigh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on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 err="1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 (0.11-0.71)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0.0072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47FBC00-202A-999D-CEAB-250B15818CB1}"/>
              </a:ext>
            </a:extLst>
          </p:cNvPr>
          <p:cNvSpPr txBox="1"/>
          <p:nvPr/>
        </p:nvSpPr>
        <p:spPr>
          <a:xfrm>
            <a:off x="3271259" y="417936"/>
            <a:ext cx="1642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(A) </a:t>
            </a:r>
            <a:r>
              <a:rPr lang="en-US" err="1"/>
              <a:t>rwPFS</a:t>
            </a:r>
            <a:r>
              <a:rPr lang="en-US"/>
              <a:t> BRCA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AFE4FE-7769-24C5-96FC-DF489A76C04A}"/>
              </a:ext>
            </a:extLst>
          </p:cNvPr>
          <p:cNvSpPr txBox="1"/>
          <p:nvPr/>
        </p:nvSpPr>
        <p:spPr>
          <a:xfrm>
            <a:off x="7618750" y="417936"/>
            <a:ext cx="156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(B) </a:t>
            </a:r>
            <a:r>
              <a:rPr lang="en-US" err="1"/>
              <a:t>rwOS</a:t>
            </a:r>
            <a:r>
              <a:rPr lang="en-US"/>
              <a:t> BRCA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E05EEB-8F37-AB6B-EC2A-ADFC6F25965D}"/>
              </a:ext>
            </a:extLst>
          </p:cNvPr>
          <p:cNvSpPr txBox="1"/>
          <p:nvPr/>
        </p:nvSpPr>
        <p:spPr>
          <a:xfrm>
            <a:off x="3188705" y="2382379"/>
            <a:ext cx="1626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(C) </a:t>
            </a:r>
            <a:r>
              <a:rPr lang="en-US" err="1"/>
              <a:t>rwPFS</a:t>
            </a:r>
            <a:r>
              <a:rPr lang="en-US"/>
              <a:t> </a:t>
            </a:r>
            <a:r>
              <a:rPr lang="en-US" err="1"/>
              <a:t>gLOH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3F1736-3613-4D2C-42D6-25F0EC10E4BB}"/>
              </a:ext>
            </a:extLst>
          </p:cNvPr>
          <p:cNvSpPr txBox="1"/>
          <p:nvPr/>
        </p:nvSpPr>
        <p:spPr>
          <a:xfrm>
            <a:off x="7731896" y="2382379"/>
            <a:ext cx="1577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(D) </a:t>
            </a:r>
            <a:r>
              <a:rPr lang="en-US" err="1"/>
              <a:t>rwOS</a:t>
            </a:r>
            <a:r>
              <a:rPr lang="en-US"/>
              <a:t> </a:t>
            </a:r>
            <a:r>
              <a:rPr lang="en-US" err="1"/>
              <a:t>gLOH</a:t>
            </a:r>
            <a:endParaRPr lang="en-US"/>
          </a:p>
        </p:txBody>
      </p:sp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265AA856-D9AB-03EC-7937-E47F7A579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064933"/>
              </p:ext>
            </p:extLst>
          </p:nvPr>
        </p:nvGraphicFramePr>
        <p:xfrm>
          <a:off x="3267475" y="4710284"/>
          <a:ext cx="4271842" cy="123901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2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199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19987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gLOH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(high vs. low)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0.86 (0.59-1.26)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0.84 (0.56-1.25)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0.3885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41963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Interaction: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gLOHhigh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on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 err="1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0.48 (0.24-0.96)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0.0369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79AAA51-0972-EC62-9B89-99198E7ED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996576"/>
              </p:ext>
            </p:extLst>
          </p:nvPr>
        </p:nvGraphicFramePr>
        <p:xfrm>
          <a:off x="7789727" y="4707828"/>
          <a:ext cx="4271841" cy="12402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43870">
                  <a:extLst>
                    <a:ext uri="{9D8B030D-6E8A-4147-A177-3AD203B41FA5}">
                      <a16:colId xmlns:a16="http://schemas.microsoft.com/office/drawing/2014/main" val="3676234191"/>
                    </a:ext>
                  </a:extLst>
                </a:gridCol>
                <a:gridCol w="1743870">
                  <a:extLst>
                    <a:ext uri="{9D8B030D-6E8A-4147-A177-3AD203B41FA5}">
                      <a16:colId xmlns:a16="http://schemas.microsoft.com/office/drawing/2014/main" val="1510533557"/>
                    </a:ext>
                  </a:extLst>
                </a:gridCol>
                <a:gridCol w="784101">
                  <a:extLst>
                    <a:ext uri="{9D8B030D-6E8A-4147-A177-3AD203B41FA5}">
                      <a16:colId xmlns:a16="http://schemas.microsoft.com/office/drawing/2014/main" val="1369966843"/>
                    </a:ext>
                  </a:extLst>
                </a:gridCol>
              </a:tblGrid>
              <a:tr h="245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HR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US" sz="12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5810062"/>
                  </a:ext>
                </a:extLst>
              </a:tr>
              <a:tr h="24544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gLOH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(high vs. low)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0.65 (0.36-1.2)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0.1677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947885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maintenance vs. not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0.96 (0.55-1.68)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0.8876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2748732"/>
                  </a:ext>
                </a:extLst>
              </a:tr>
              <a:tr h="3740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Interaction: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gLOHhigh</a:t>
                      </a:r>
                      <a:r>
                        <a:rPr lang="en-US" sz="1200" b="0" u="none" strike="noStrike" kern="1200">
                          <a:solidFill>
                            <a:srgbClr val="000000"/>
                          </a:solidFill>
                          <a:effectLst/>
                        </a:rPr>
                        <a:t> on </a:t>
                      </a:r>
                      <a:r>
                        <a:rPr lang="en-US" sz="1200" b="0" u="none" strike="noStrike" kern="1200" err="1">
                          <a:solidFill>
                            <a:srgbClr val="000000"/>
                          </a:solidFill>
                          <a:effectLst/>
                        </a:rPr>
                        <a:t>PARPi</a:t>
                      </a:r>
                      <a:endParaRPr lang="en-US" sz="1200" b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0.42 (0.14-1.25)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0.1207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920542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9538542D-48B4-E3AE-504A-1520CFBBF954}"/>
              </a:ext>
            </a:extLst>
          </p:cNvPr>
          <p:cNvSpPr txBox="1"/>
          <p:nvPr/>
        </p:nvSpPr>
        <p:spPr>
          <a:xfrm>
            <a:off x="3171179" y="4275360"/>
            <a:ext cx="2556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(E) </a:t>
            </a:r>
            <a:r>
              <a:rPr lang="en-US" err="1"/>
              <a:t>rwPFS</a:t>
            </a:r>
            <a:r>
              <a:rPr lang="en-US"/>
              <a:t> </a:t>
            </a:r>
            <a:r>
              <a:rPr lang="en-US" err="1"/>
              <a:t>gLOH</a:t>
            </a:r>
            <a:r>
              <a:rPr lang="en-US"/>
              <a:t> (</a:t>
            </a:r>
            <a:r>
              <a:rPr lang="en-US" err="1"/>
              <a:t>BRCAwt</a:t>
            </a:r>
            <a:r>
              <a:rPr lang="en-US"/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F4B990-427F-BB1C-3C53-45AC9632D091}"/>
              </a:ext>
            </a:extLst>
          </p:cNvPr>
          <p:cNvSpPr txBox="1"/>
          <p:nvPr/>
        </p:nvSpPr>
        <p:spPr>
          <a:xfrm>
            <a:off x="7789727" y="4267992"/>
            <a:ext cx="248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(F) </a:t>
            </a:r>
            <a:r>
              <a:rPr lang="en-US" err="1"/>
              <a:t>rwOS</a:t>
            </a:r>
            <a:r>
              <a:rPr lang="en-US"/>
              <a:t> </a:t>
            </a:r>
            <a:r>
              <a:rPr lang="en-US" err="1"/>
              <a:t>gLOH</a:t>
            </a:r>
            <a:r>
              <a:rPr lang="en-US"/>
              <a:t> (</a:t>
            </a:r>
            <a:r>
              <a:rPr lang="en-US" err="1"/>
              <a:t>BRCAwt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08047199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0523B988-A22B-A216-1880-02FFD6542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246" y="-1921"/>
            <a:ext cx="603504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97CD17-5FD6-5745-8832-D5673DD2A9FB}"/>
              </a:ext>
            </a:extLst>
          </p:cNvPr>
          <p:cNvSpPr txBox="1"/>
          <p:nvPr/>
        </p:nvSpPr>
        <p:spPr>
          <a:xfrm>
            <a:off x="6598694" y="-1921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A650EC-D56A-B041-AAC0-B82D43B423F2}"/>
              </a:ext>
            </a:extLst>
          </p:cNvPr>
          <p:cNvSpPr txBox="1"/>
          <p:nvPr/>
        </p:nvSpPr>
        <p:spPr>
          <a:xfrm>
            <a:off x="6598694" y="3300952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FD0932-4EF0-BE4D-902E-1DB033C2F94E}"/>
              </a:ext>
            </a:extLst>
          </p:cNvPr>
          <p:cNvCxnSpPr>
            <a:cxnSpLocks/>
          </p:cNvCxnSpPr>
          <p:nvPr/>
        </p:nvCxnSpPr>
        <p:spPr>
          <a:xfrm flipH="1">
            <a:off x="8962112" y="669259"/>
            <a:ext cx="1400385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9707DA8-C394-A649-A489-3B2ABF30987B}"/>
              </a:ext>
            </a:extLst>
          </p:cNvPr>
          <p:cNvSpPr txBox="1"/>
          <p:nvPr/>
        </p:nvSpPr>
        <p:spPr>
          <a:xfrm>
            <a:off x="9627506" y="308672"/>
            <a:ext cx="785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>
                <a:solidFill>
                  <a:srgbClr val="435363"/>
                </a:solidFill>
              </a:rPr>
              <a:t>Favors  </a:t>
            </a:r>
            <a:r>
              <a:rPr lang="en-US" sz="800" b="1" err="1">
                <a:solidFill>
                  <a:srgbClr val="435363"/>
                </a:solidFill>
              </a:rPr>
              <a:t>PARPi</a:t>
            </a:r>
            <a:r>
              <a:rPr lang="en-US" sz="800" b="1">
                <a:solidFill>
                  <a:srgbClr val="435363"/>
                </a:solidFill>
              </a:rPr>
              <a:t> </a:t>
            </a:r>
          </a:p>
          <a:p>
            <a:pPr algn="r"/>
            <a:r>
              <a:rPr lang="en-US" sz="800" b="1">
                <a:solidFill>
                  <a:srgbClr val="435363"/>
                </a:solidFill>
              </a:rPr>
              <a:t>maintenance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3657CFF-9257-E04F-A0AE-4DF6E77749B0}"/>
              </a:ext>
            </a:extLst>
          </p:cNvPr>
          <p:cNvCxnSpPr>
            <a:cxnSpLocks/>
          </p:cNvCxnSpPr>
          <p:nvPr/>
        </p:nvCxnSpPr>
        <p:spPr>
          <a:xfrm>
            <a:off x="10472278" y="661184"/>
            <a:ext cx="402661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1DC1034-61D4-034E-BC09-E61ACA5745CE}"/>
              </a:ext>
            </a:extLst>
          </p:cNvPr>
          <p:cNvSpPr txBox="1"/>
          <p:nvPr/>
        </p:nvSpPr>
        <p:spPr>
          <a:xfrm>
            <a:off x="10396505" y="290467"/>
            <a:ext cx="1113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>
                <a:solidFill>
                  <a:srgbClr val="435363"/>
                </a:solidFill>
              </a:rPr>
              <a:t>Favors  no maintenance 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F0C84611-4F30-294F-8FE2-58FA16360549}"/>
              </a:ext>
            </a:extLst>
          </p:cNvPr>
          <p:cNvSpPr txBox="1">
            <a:spLocks/>
          </p:cNvSpPr>
          <p:nvPr/>
        </p:nvSpPr>
        <p:spPr>
          <a:xfrm>
            <a:off x="2237145" y="1977308"/>
            <a:ext cx="3977050" cy="29192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S12. Restricted mean survival time (RMST) of HRD signature is superior to BRCA alone for enrichment of favorable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(A)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and (B)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is shown by cohort subgroup, defined by BRCA and/or HRD signature. RMST calculated based on 24-months outcomes.</a:t>
            </a:r>
          </a:p>
          <a:p>
            <a:pPr algn="just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80459C9-6877-633E-BC35-2BDCC2694606}"/>
              </a:ext>
            </a:extLst>
          </p:cNvPr>
          <p:cNvCxnSpPr>
            <a:cxnSpLocks/>
          </p:cNvCxnSpPr>
          <p:nvPr/>
        </p:nvCxnSpPr>
        <p:spPr>
          <a:xfrm flipH="1">
            <a:off x="8962112" y="4064392"/>
            <a:ext cx="1400385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88328C4A-2D85-9ADE-F896-9CBA24608C34}"/>
              </a:ext>
            </a:extLst>
          </p:cNvPr>
          <p:cNvSpPr txBox="1"/>
          <p:nvPr/>
        </p:nvSpPr>
        <p:spPr>
          <a:xfrm>
            <a:off x="9627506" y="3720739"/>
            <a:ext cx="785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>
                <a:solidFill>
                  <a:srgbClr val="435363"/>
                </a:solidFill>
              </a:rPr>
              <a:t>Favors  </a:t>
            </a:r>
            <a:r>
              <a:rPr lang="en-US" sz="800" b="1" err="1">
                <a:solidFill>
                  <a:srgbClr val="435363"/>
                </a:solidFill>
              </a:rPr>
              <a:t>PARPi</a:t>
            </a:r>
            <a:r>
              <a:rPr lang="en-US" sz="800" b="1">
                <a:solidFill>
                  <a:srgbClr val="435363"/>
                </a:solidFill>
              </a:rPr>
              <a:t> </a:t>
            </a:r>
          </a:p>
          <a:p>
            <a:pPr algn="r"/>
            <a:r>
              <a:rPr lang="en-US" sz="800" b="1">
                <a:solidFill>
                  <a:srgbClr val="435363"/>
                </a:solidFill>
              </a:rPr>
              <a:t>maintenance 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BE6DD2D-426C-0802-763A-496168A57F35}"/>
              </a:ext>
            </a:extLst>
          </p:cNvPr>
          <p:cNvCxnSpPr>
            <a:cxnSpLocks/>
          </p:cNvCxnSpPr>
          <p:nvPr/>
        </p:nvCxnSpPr>
        <p:spPr>
          <a:xfrm>
            <a:off x="10472278" y="4064784"/>
            <a:ext cx="402661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35C854C-C6C6-2EE9-22F3-CBE38BAA5B7F}"/>
              </a:ext>
            </a:extLst>
          </p:cNvPr>
          <p:cNvSpPr txBox="1"/>
          <p:nvPr/>
        </p:nvSpPr>
        <p:spPr>
          <a:xfrm>
            <a:off x="10396505" y="3702534"/>
            <a:ext cx="1113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>
                <a:solidFill>
                  <a:srgbClr val="435363"/>
                </a:solidFill>
              </a:rPr>
              <a:t>Favors  no maintenance </a:t>
            </a:r>
          </a:p>
        </p:txBody>
      </p:sp>
    </p:spTree>
    <p:extLst>
      <p:ext uri="{BB962C8B-B14F-4D97-AF65-F5344CB8AC3E}">
        <p14:creationId xmlns:p14="http://schemas.microsoft.com/office/powerpoint/2010/main" val="2663841704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BA773F54-6F12-08FE-0A39-B5790704B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960" y="0"/>
            <a:ext cx="6035040" cy="68580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007069B-CF80-0744-83F6-6D0A87B5CE9B}"/>
              </a:ext>
            </a:extLst>
          </p:cNvPr>
          <p:cNvCxnSpPr>
            <a:cxnSpLocks/>
          </p:cNvCxnSpPr>
          <p:nvPr/>
        </p:nvCxnSpPr>
        <p:spPr>
          <a:xfrm>
            <a:off x="10515600" y="651671"/>
            <a:ext cx="431104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710643A-C186-E34F-AD61-8E6BB1C36EB8}"/>
              </a:ext>
            </a:extLst>
          </p:cNvPr>
          <p:cNvSpPr txBox="1"/>
          <p:nvPr/>
        </p:nvSpPr>
        <p:spPr>
          <a:xfrm>
            <a:off x="9619742" y="302119"/>
            <a:ext cx="785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>
                <a:solidFill>
                  <a:srgbClr val="435363"/>
                </a:solidFill>
              </a:rPr>
              <a:t>Favors  </a:t>
            </a:r>
            <a:r>
              <a:rPr lang="en-US" sz="800" b="1" err="1">
                <a:solidFill>
                  <a:srgbClr val="435363"/>
                </a:solidFill>
              </a:rPr>
              <a:t>PARPi</a:t>
            </a:r>
            <a:r>
              <a:rPr lang="en-US" sz="800" b="1">
                <a:solidFill>
                  <a:srgbClr val="435363"/>
                </a:solidFill>
              </a:rPr>
              <a:t> </a:t>
            </a:r>
          </a:p>
          <a:p>
            <a:pPr algn="r"/>
            <a:r>
              <a:rPr lang="en-US" sz="800" b="1">
                <a:solidFill>
                  <a:srgbClr val="435363"/>
                </a:solidFill>
              </a:rPr>
              <a:t>maintenance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40A205-113A-C44E-9CAB-BE29BAE2F329}"/>
              </a:ext>
            </a:extLst>
          </p:cNvPr>
          <p:cNvCxnSpPr>
            <a:cxnSpLocks/>
          </p:cNvCxnSpPr>
          <p:nvPr/>
        </p:nvCxnSpPr>
        <p:spPr>
          <a:xfrm flipH="1">
            <a:off x="9087464" y="652325"/>
            <a:ext cx="1278467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70351B4-013B-BA45-9C38-46591C8DE98D}"/>
              </a:ext>
            </a:extLst>
          </p:cNvPr>
          <p:cNvSpPr txBox="1"/>
          <p:nvPr/>
        </p:nvSpPr>
        <p:spPr>
          <a:xfrm>
            <a:off x="10439401" y="290467"/>
            <a:ext cx="1113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>
                <a:solidFill>
                  <a:srgbClr val="435363"/>
                </a:solidFill>
              </a:rPr>
              <a:t>Favors  no maintenance 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EBD3472D-063F-5C4D-B08E-F17A968DBFD1}"/>
              </a:ext>
            </a:extLst>
          </p:cNvPr>
          <p:cNvSpPr txBox="1">
            <a:spLocks/>
          </p:cNvSpPr>
          <p:nvPr/>
        </p:nvSpPr>
        <p:spPr>
          <a:xfrm>
            <a:off x="2351052" y="3774594"/>
            <a:ext cx="3977050" cy="29192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S13. Restricted mean survival time (RMST) of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signature is superior to BRCA alone for enrichment of favorable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(A)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and (B)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is shown by cohort subgroup, defined by BRCA and/or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signature. RMST calculated based on 24-months outcomes.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0098306-FD04-1D8C-02B1-ADA854BAA079}"/>
              </a:ext>
            </a:extLst>
          </p:cNvPr>
          <p:cNvCxnSpPr>
            <a:cxnSpLocks/>
          </p:cNvCxnSpPr>
          <p:nvPr/>
        </p:nvCxnSpPr>
        <p:spPr>
          <a:xfrm>
            <a:off x="10515600" y="4135798"/>
            <a:ext cx="431104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A3C0504-9633-AD59-8132-37D45990591E}"/>
              </a:ext>
            </a:extLst>
          </p:cNvPr>
          <p:cNvSpPr txBox="1"/>
          <p:nvPr/>
        </p:nvSpPr>
        <p:spPr>
          <a:xfrm>
            <a:off x="9619743" y="3774594"/>
            <a:ext cx="785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>
                <a:solidFill>
                  <a:srgbClr val="435363"/>
                </a:solidFill>
              </a:rPr>
              <a:t>Favors  </a:t>
            </a:r>
            <a:r>
              <a:rPr lang="en-US" sz="800" b="1" err="1">
                <a:solidFill>
                  <a:srgbClr val="435363"/>
                </a:solidFill>
              </a:rPr>
              <a:t>PARPi</a:t>
            </a:r>
            <a:r>
              <a:rPr lang="en-US" sz="800" b="1">
                <a:solidFill>
                  <a:srgbClr val="435363"/>
                </a:solidFill>
              </a:rPr>
              <a:t> </a:t>
            </a:r>
          </a:p>
          <a:p>
            <a:pPr algn="r"/>
            <a:r>
              <a:rPr lang="en-US" sz="800" b="1">
                <a:solidFill>
                  <a:srgbClr val="435363"/>
                </a:solidFill>
              </a:rPr>
              <a:t>maintenance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C463353-D954-CDDB-DC98-24249AB24129}"/>
              </a:ext>
            </a:extLst>
          </p:cNvPr>
          <p:cNvCxnSpPr>
            <a:cxnSpLocks/>
          </p:cNvCxnSpPr>
          <p:nvPr/>
        </p:nvCxnSpPr>
        <p:spPr>
          <a:xfrm flipH="1">
            <a:off x="9067800" y="4136452"/>
            <a:ext cx="1278467" cy="0"/>
          </a:xfrm>
          <a:prstGeom prst="straightConnector1">
            <a:avLst/>
          </a:prstGeom>
          <a:ln w="50800">
            <a:solidFill>
              <a:srgbClr val="43536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76F173E-E773-AA8E-BE0A-351BC7886DC0}"/>
              </a:ext>
            </a:extLst>
          </p:cNvPr>
          <p:cNvSpPr txBox="1"/>
          <p:nvPr/>
        </p:nvSpPr>
        <p:spPr>
          <a:xfrm>
            <a:off x="10464798" y="3774594"/>
            <a:ext cx="1113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>
                <a:solidFill>
                  <a:srgbClr val="435363"/>
                </a:solidFill>
              </a:rPr>
              <a:t>Favors  no </a:t>
            </a:r>
          </a:p>
          <a:p>
            <a:r>
              <a:rPr lang="en-US" sz="800" b="1">
                <a:solidFill>
                  <a:srgbClr val="435363"/>
                </a:solidFill>
              </a:rPr>
              <a:t>maintenance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273B8F-A78A-FAB4-E1F5-6FA8BEDE5C43}"/>
              </a:ext>
            </a:extLst>
          </p:cNvPr>
          <p:cNvSpPr txBox="1"/>
          <p:nvPr/>
        </p:nvSpPr>
        <p:spPr>
          <a:xfrm>
            <a:off x="6598694" y="-1921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16BAD4-96F7-1D8B-5A01-A2DEC80BCAC7}"/>
              </a:ext>
            </a:extLst>
          </p:cNvPr>
          <p:cNvSpPr txBox="1"/>
          <p:nvPr/>
        </p:nvSpPr>
        <p:spPr>
          <a:xfrm>
            <a:off x="6598694" y="3300952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421570376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489AD3-0E8C-8824-1518-BA7CA7BED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248" y="745381"/>
            <a:ext cx="5051546" cy="4367944"/>
          </a:xfrm>
          <a:prstGeom prst="rect">
            <a:avLst/>
          </a:prstGeom>
        </p:spPr>
      </p:pic>
      <p:graphicFrame>
        <p:nvGraphicFramePr>
          <p:cNvPr id="5" name="Table 12">
            <a:extLst>
              <a:ext uri="{FF2B5EF4-FFF2-40B4-BE49-F238E27FC236}">
                <a16:creationId xmlns:a16="http://schemas.microsoft.com/office/drawing/2014/main" id="{9E522A83-F66D-451E-B409-18CB25EBE1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318648"/>
              </p:ext>
            </p:extLst>
          </p:nvPr>
        </p:nvGraphicFramePr>
        <p:xfrm>
          <a:off x="7920030" y="1966684"/>
          <a:ext cx="3059880" cy="140499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41991">
                  <a:extLst>
                    <a:ext uri="{9D8B030D-6E8A-4147-A177-3AD203B41FA5}">
                      <a16:colId xmlns:a16="http://schemas.microsoft.com/office/drawing/2014/main" val="3693395132"/>
                    </a:ext>
                  </a:extLst>
                </a:gridCol>
                <a:gridCol w="1010093">
                  <a:extLst>
                    <a:ext uri="{9D8B030D-6E8A-4147-A177-3AD203B41FA5}">
                      <a16:colId xmlns:a16="http://schemas.microsoft.com/office/drawing/2014/main" val="1386543470"/>
                    </a:ext>
                  </a:extLst>
                </a:gridCol>
                <a:gridCol w="1007796">
                  <a:extLst>
                    <a:ext uri="{9D8B030D-6E8A-4147-A177-3AD203B41FA5}">
                      <a16:colId xmlns:a16="http://schemas.microsoft.com/office/drawing/2014/main" val="2413736652"/>
                    </a:ext>
                  </a:extLst>
                </a:gridCol>
              </a:tblGrid>
              <a:tr h="46833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Negative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Positive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88796"/>
                  </a:ext>
                </a:extLst>
              </a:tr>
              <a:tr h="468331">
                <a:tc>
                  <a:txBody>
                    <a:bodyPr/>
                    <a:lstStyle/>
                    <a:p>
                      <a:r>
                        <a:rPr lang="en-US" dirty="0"/>
                        <a:t>Negative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1415761"/>
                  </a:ext>
                </a:extLst>
              </a:tr>
              <a:tr h="468331">
                <a:tc>
                  <a:txBody>
                    <a:bodyPr/>
                    <a:lstStyle/>
                    <a:p>
                      <a:r>
                        <a:rPr lang="en-US" dirty="0"/>
                        <a:t>Positive</a:t>
                      </a:r>
                    </a:p>
                  </a:txBody>
                  <a:tcPr>
                    <a:solidFill>
                      <a:srgbClr val="E2F9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>
                    <a:solidFill>
                      <a:srgbClr val="E2F9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</a:t>
                      </a:r>
                    </a:p>
                  </a:txBody>
                  <a:tcPr>
                    <a:solidFill>
                      <a:srgbClr val="B2F0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320775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2C8C6B3-869F-4415-93D3-382FB8610BD9}"/>
              </a:ext>
            </a:extLst>
          </p:cNvPr>
          <p:cNvSpPr txBox="1"/>
          <p:nvPr/>
        </p:nvSpPr>
        <p:spPr>
          <a:xfrm>
            <a:off x="9683979" y="1491457"/>
            <a:ext cx="546945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GIS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5FF523-9538-462B-94C9-E38C5D895FA5}"/>
              </a:ext>
            </a:extLst>
          </p:cNvPr>
          <p:cNvSpPr txBox="1"/>
          <p:nvPr/>
        </p:nvSpPr>
        <p:spPr>
          <a:xfrm>
            <a:off x="6998203" y="2746101"/>
            <a:ext cx="117657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 err="1"/>
              <a:t>HRDsig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704812-4BFA-40A7-BDCE-B48A16490392}"/>
              </a:ext>
            </a:extLst>
          </p:cNvPr>
          <p:cNvSpPr txBox="1"/>
          <p:nvPr/>
        </p:nvSpPr>
        <p:spPr>
          <a:xfrm>
            <a:off x="9522343" y="3477572"/>
            <a:ext cx="1408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Agreement=0.93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11F43C-BBAF-4478-AD96-8CEF3F24A2B8}"/>
              </a:ext>
            </a:extLst>
          </p:cNvPr>
          <p:cNvSpPr txBox="1"/>
          <p:nvPr/>
        </p:nvSpPr>
        <p:spPr>
          <a:xfrm rot="16200000">
            <a:off x="268802" y="2410137"/>
            <a:ext cx="17423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HRDsig score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4E07EE-3A29-4EB1-9352-E6B59EB708F2}"/>
              </a:ext>
            </a:extLst>
          </p:cNvPr>
          <p:cNvSpPr txBox="1"/>
          <p:nvPr/>
        </p:nvSpPr>
        <p:spPr>
          <a:xfrm>
            <a:off x="3325895" y="4928659"/>
            <a:ext cx="1105303" cy="369332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GIS result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CF9B19-2641-46F8-8004-31786FBFC15D}"/>
              </a:ext>
            </a:extLst>
          </p:cNvPr>
          <p:cNvSpPr/>
          <p:nvPr/>
        </p:nvSpPr>
        <p:spPr>
          <a:xfrm>
            <a:off x="1605568" y="927932"/>
            <a:ext cx="4545959" cy="1127051"/>
          </a:xfrm>
          <a:prstGeom prst="rect">
            <a:avLst/>
          </a:prstGeom>
          <a:solidFill>
            <a:srgbClr val="32D674">
              <a:alpha val="1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B9EB49-01ED-450E-BEE4-27F3DCD08E31}"/>
              </a:ext>
            </a:extLst>
          </p:cNvPr>
          <p:cNvSpPr txBox="1"/>
          <p:nvPr/>
        </p:nvSpPr>
        <p:spPr>
          <a:xfrm>
            <a:off x="2487355" y="4790159"/>
            <a:ext cx="73353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Negative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204AA4-1A85-4445-ACCC-C1D32E8DDB6D}"/>
              </a:ext>
            </a:extLst>
          </p:cNvPr>
          <p:cNvSpPr txBox="1"/>
          <p:nvPr/>
        </p:nvSpPr>
        <p:spPr>
          <a:xfrm>
            <a:off x="4548906" y="4790159"/>
            <a:ext cx="6706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Positive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A789AF-B73C-4913-BC59-D5CC1E14C14C}"/>
              </a:ext>
            </a:extLst>
          </p:cNvPr>
          <p:cNvSpPr/>
          <p:nvPr/>
        </p:nvSpPr>
        <p:spPr>
          <a:xfrm>
            <a:off x="3805038" y="951015"/>
            <a:ext cx="2346489" cy="1127051"/>
          </a:xfrm>
          <a:prstGeom prst="rect">
            <a:avLst/>
          </a:prstGeom>
          <a:solidFill>
            <a:srgbClr val="32D67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379FF8B9-FC07-DFE6-DBF2-DDC0CF8F2BD0}"/>
              </a:ext>
            </a:extLst>
          </p:cNvPr>
          <p:cNvSpPr txBox="1">
            <a:spLocks/>
          </p:cNvSpPr>
          <p:nvPr/>
        </p:nvSpPr>
        <p:spPr>
          <a:xfrm>
            <a:off x="6961771" y="4720261"/>
            <a:ext cx="3977050" cy="129256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1400" b="1" dirty="0">
                <a:latin typeface="Calibri"/>
                <a:ea typeface="Calibri"/>
                <a:cs typeface="Calibri"/>
              </a:rPr>
              <a:t>Supplemental </a:t>
            </a:r>
            <a:r>
              <a:rPr lang="en-US" sz="1400" b="1">
                <a:latin typeface="Calibri"/>
                <a:ea typeface="Calibri"/>
                <a:cs typeface="Calibri"/>
              </a:rPr>
              <a:t>Figure S14. </a:t>
            </a:r>
            <a:r>
              <a:rPr lang="en-US" sz="1400" b="1" dirty="0">
                <a:latin typeface="Calibri"/>
                <a:ea typeface="Calibri"/>
                <a:cs typeface="Calibri"/>
              </a:rPr>
              <a:t>Comparison between </a:t>
            </a:r>
            <a:r>
              <a:rPr lang="en-US" sz="1400" b="1" dirty="0" err="1">
                <a:latin typeface="Calibri"/>
                <a:ea typeface="Calibri"/>
                <a:cs typeface="Calibri"/>
              </a:rPr>
              <a:t>HRDsig</a:t>
            </a:r>
            <a:r>
              <a:rPr lang="en-US" sz="1400" b="1" dirty="0">
                <a:latin typeface="Calibri"/>
                <a:ea typeface="Calibri"/>
                <a:cs typeface="Calibri"/>
              </a:rPr>
              <a:t> and Myriad </a:t>
            </a:r>
            <a:r>
              <a:rPr lang="en-US" sz="1400" b="1" dirty="0" err="1">
                <a:latin typeface="Calibri"/>
                <a:ea typeface="Calibri"/>
                <a:cs typeface="Calibri"/>
              </a:rPr>
              <a:t>MyChoice</a:t>
            </a:r>
            <a:r>
              <a:rPr lang="en-US" sz="1400" b="1" dirty="0">
                <a:latin typeface="Calibri"/>
                <a:ea typeface="Calibri"/>
                <a:cs typeface="Calibri"/>
              </a:rPr>
              <a:t> genomic instability score (GIS) results. </a:t>
            </a:r>
            <a:r>
              <a:rPr lang="en-US" sz="1400" dirty="0">
                <a:latin typeface="Calibri"/>
                <a:ea typeface="Calibri"/>
                <a:cs typeface="Calibri"/>
              </a:rPr>
              <a:t>(A) </a:t>
            </a:r>
            <a:r>
              <a:rPr lang="en-US" sz="1400" dirty="0" err="1">
                <a:latin typeface="Calibri"/>
                <a:ea typeface="Calibri"/>
                <a:cs typeface="Calibri"/>
              </a:rPr>
              <a:t>HRDsig</a:t>
            </a:r>
            <a:r>
              <a:rPr lang="en-US" sz="1400" dirty="0">
                <a:latin typeface="Calibri"/>
                <a:ea typeface="Calibri"/>
                <a:cs typeface="Calibri"/>
              </a:rPr>
              <a:t> score distribution by GIS result. The dashed line represents the 0.7 cut-off for </a:t>
            </a:r>
            <a:r>
              <a:rPr lang="en-US" sz="1400" dirty="0" err="1">
                <a:latin typeface="Calibri"/>
                <a:ea typeface="Calibri"/>
                <a:cs typeface="Calibri"/>
              </a:rPr>
              <a:t>HRDsig</a:t>
            </a:r>
            <a:r>
              <a:rPr lang="en-US" sz="1400" dirty="0">
                <a:latin typeface="Calibri"/>
                <a:ea typeface="Calibri"/>
                <a:cs typeface="Calibri"/>
              </a:rPr>
              <a:t>(+) (B) Agreement for </a:t>
            </a:r>
            <a:r>
              <a:rPr lang="en-US" sz="1400" dirty="0" err="1">
                <a:latin typeface="Calibri"/>
                <a:ea typeface="Calibri"/>
                <a:cs typeface="Calibri"/>
              </a:rPr>
              <a:t>HRDsig</a:t>
            </a:r>
            <a:r>
              <a:rPr lang="en-US" sz="1400" dirty="0">
                <a:latin typeface="Calibri"/>
                <a:ea typeface="Calibri"/>
                <a:cs typeface="Calibri"/>
              </a:rPr>
              <a:t> and GIS results.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F7F33F-268D-A383-719B-7ABA92608550}"/>
              </a:ext>
            </a:extLst>
          </p:cNvPr>
          <p:cNvSpPr txBox="1"/>
          <p:nvPr/>
        </p:nvSpPr>
        <p:spPr>
          <a:xfrm>
            <a:off x="681012" y="329882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032C0C-1818-B84A-E830-5CC10A4C0405}"/>
              </a:ext>
            </a:extLst>
          </p:cNvPr>
          <p:cNvSpPr txBox="1"/>
          <p:nvPr/>
        </p:nvSpPr>
        <p:spPr>
          <a:xfrm>
            <a:off x="6613030" y="1445290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80813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B3D99E-E836-9440-8D9A-416DFA974A30}"/>
              </a:ext>
            </a:extLst>
          </p:cNvPr>
          <p:cNvSpPr txBox="1"/>
          <p:nvPr/>
        </p:nvSpPr>
        <p:spPr>
          <a:xfrm>
            <a:off x="2885099" y="1121435"/>
            <a:ext cx="260992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/>
              <a:t>Supplemental Table S1. </a:t>
            </a:r>
            <a:r>
              <a:rPr lang="en-US" sz="1400" b="1" i="1" err="1"/>
              <a:t>BRCA</a:t>
            </a:r>
            <a:r>
              <a:rPr lang="en-US" sz="1400" b="1" err="1"/>
              <a:t>alt</a:t>
            </a:r>
            <a:r>
              <a:rPr lang="en-US" sz="1400" b="1"/>
              <a:t> patients baseline clinical and demographic characteristics</a:t>
            </a:r>
          </a:p>
          <a:p>
            <a:pPr algn="just"/>
            <a:r>
              <a:rPr lang="en-US" sz="900" u="sng"/>
              <a:t>Caption</a:t>
            </a:r>
            <a:r>
              <a:rPr lang="en-US" sz="900"/>
              <a:t>: BMI: body mass index; Chemo: chemotherapy; ECOG:  Eastern Cooperative Oncology Group performance status; </a:t>
            </a:r>
            <a:r>
              <a:rPr lang="en-US" sz="900" err="1"/>
              <a:t>gLOH</a:t>
            </a:r>
            <a:r>
              <a:rPr lang="en-US" sz="900"/>
              <a:t>: genome-wide loss of heterozygosity; HRD: homologous repair deficiency; NOS: not otherwise specified; </a:t>
            </a:r>
            <a:r>
              <a:rPr lang="en-US" sz="900" err="1"/>
              <a:t>PARPi</a:t>
            </a:r>
            <a:r>
              <a:rPr lang="en-US" sz="900"/>
              <a:t>: poly (ADP-ribose) polymerase inhibitor; Tx: therapy.</a:t>
            </a:r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C6E5E9F-9BC6-81E5-9B74-BDF9CF3A4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926740"/>
              </p:ext>
            </p:extLst>
          </p:nvPr>
        </p:nvGraphicFramePr>
        <p:xfrm>
          <a:off x="5756070" y="119880"/>
          <a:ext cx="4716187" cy="657424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59773">
                  <a:extLst>
                    <a:ext uri="{9D8B030D-6E8A-4147-A177-3AD203B41FA5}">
                      <a16:colId xmlns:a16="http://schemas.microsoft.com/office/drawing/2014/main" val="2340975261"/>
                    </a:ext>
                  </a:extLst>
                </a:gridCol>
                <a:gridCol w="868377">
                  <a:extLst>
                    <a:ext uri="{9D8B030D-6E8A-4147-A177-3AD203B41FA5}">
                      <a16:colId xmlns:a16="http://schemas.microsoft.com/office/drawing/2014/main" val="39288061"/>
                    </a:ext>
                  </a:extLst>
                </a:gridCol>
                <a:gridCol w="868377">
                  <a:extLst>
                    <a:ext uri="{9D8B030D-6E8A-4147-A177-3AD203B41FA5}">
                      <a16:colId xmlns:a16="http://schemas.microsoft.com/office/drawing/2014/main" val="4097271911"/>
                    </a:ext>
                  </a:extLst>
                </a:gridCol>
                <a:gridCol w="868377">
                  <a:extLst>
                    <a:ext uri="{9D8B030D-6E8A-4147-A177-3AD203B41FA5}">
                      <a16:colId xmlns:a16="http://schemas.microsoft.com/office/drawing/2014/main" val="3769119144"/>
                    </a:ext>
                  </a:extLst>
                </a:gridCol>
                <a:gridCol w="651283">
                  <a:extLst>
                    <a:ext uri="{9D8B030D-6E8A-4147-A177-3AD203B41FA5}">
                      <a16:colId xmlns:a16="http://schemas.microsoft.com/office/drawing/2014/main" val="3452740117"/>
                    </a:ext>
                  </a:extLst>
                </a:gridCol>
              </a:tblGrid>
              <a:tr h="76875"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>
                          <a:effectLst/>
                        </a:rPr>
                        <a:t>none (N=80)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err="1">
                          <a:effectLst/>
                        </a:rPr>
                        <a:t>mPARPi</a:t>
                      </a:r>
                      <a:r>
                        <a:rPr lang="en-US" sz="650" u="none" strike="noStrike">
                          <a:effectLst/>
                        </a:rPr>
                        <a:t> (N=50)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>
                          <a:effectLst/>
                        </a:rPr>
                        <a:t>Total (N=120)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>
                          <a:effectLst/>
                        </a:rPr>
                        <a:t>p value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extLst>
                  <a:ext uri="{0D108BD9-81ED-4DB2-BD59-A6C34878D82A}">
                    <a16:rowId xmlns:a16="http://schemas.microsoft.com/office/drawing/2014/main" val="3730626964"/>
                  </a:ext>
                </a:extLst>
              </a:tr>
              <a:tr h="96175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 dirty="0">
                          <a:effectLst/>
                        </a:rPr>
                        <a:t>Year of Tx Initiation</a:t>
                      </a:r>
                      <a:endParaRPr lang="en-US" sz="6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0.001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8748869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 dirty="0">
                          <a:effectLst/>
                        </a:rPr>
                        <a:t>2015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(28.8%)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(18.5%)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3660798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2016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(18.8%)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(11.5%)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4242732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2017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(22.5%)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(15.4%)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1247668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 dirty="0">
                          <a:effectLst/>
                        </a:rPr>
                        <a:t>2018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(21.2%)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 (16.2%)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6963347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 dirty="0">
                          <a:effectLst/>
                        </a:rPr>
                        <a:t>2019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(24.0%)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(11.5%)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946930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2020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(14.0%)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(6.2%)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6435837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2021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(34.0%)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(13.8%)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126153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2022</a:t>
                      </a: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(14.0%)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(6.9%)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2861146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Ancestry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520088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AFR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(11.2%)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(8.5%)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922551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AMR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(7.5%)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(10.0%)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(8.5%)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228399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EAS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2987195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EUR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 (77.5%)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 (78.0%)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 (77.7%)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2053462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SAS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8311122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>
                          <a:effectLst/>
                        </a:rPr>
                        <a:t>Age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69117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Median (Q1, Q3)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61.0 (53.8, 68.2)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65.0 (55.2, 70.8)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64.0 (54.0, 69.8)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737485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>
                          <a:effectLst/>
                        </a:rPr>
                        <a:t>Practice Type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9059863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Academic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(20.0%)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(30.0%)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 (23.8%)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807979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Community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 (80.0%)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(70.0%)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 (76.2%)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6826866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>
                          <a:effectLst/>
                        </a:rPr>
                        <a:t>ECOG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6016721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0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 (41.2%)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(34.0%)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(38.5%)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37985503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1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(27.5%)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(26.0%)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(26.9%)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81906085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2+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(8.8%)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(14.0%)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(10.8%)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7824143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Unknown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(22.5%)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(26.0%)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 (23.8%)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510466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>
                          <a:effectLst/>
                        </a:rPr>
                        <a:t>BMI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1764662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Median (Q1, Q3)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26.8 (23.2, 30.3)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24.4 (22.1, 29.6)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25.9 (22.4, 30.2)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86081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N-Miss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3406788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>
                          <a:effectLst/>
                        </a:rPr>
                        <a:t>Stage at Diagnosis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2050549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Stage III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 (63.8%)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(70.0%)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 (66.2%)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5398783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Stage IV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(18.8%)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(24.0%)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 (20.8%)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510930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Unknown/not documented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(17.5%)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(6.0%)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(13.1%)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37658315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>
                          <a:effectLst/>
                        </a:rPr>
                        <a:t>Histology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0561080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Epithelial NOS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(7.5%)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(8.0%)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(7.7%)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3582110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Serous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 (92.5%)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 (92.0%)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 (92.3%)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4833427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Extent of Debulking</a:t>
                      </a: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9324266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Optimal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(75.0%)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 (78.0%)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 (76.2%)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6698257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Suboptimal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(7.5%)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(4.6%)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5523935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Unknown/not documented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(17.5%)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(22.0%)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(19.2%)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7066026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Residual Disease Status</a:t>
                      </a: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5187043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No residual disease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(43.8%)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 (52.0%)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 (46.9%)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6908919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Residual disease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(31.2%)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(18.0%)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 (26.2%)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614202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Unknown/not documented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(25.0%)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(30.0%)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(26.9%)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8046373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i="1" u="none" strike="noStrike">
                          <a:effectLst/>
                        </a:rPr>
                        <a:t>TP53 </a:t>
                      </a:r>
                      <a:r>
                        <a:rPr lang="en-US" sz="650" b="1" u="none" strike="noStrike">
                          <a:effectLst/>
                        </a:rPr>
                        <a:t>Alteration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306645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Negative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(2.5%)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(1.5%)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4727047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Positive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 (97.5%)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(100.0%)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 (98.5%)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1703352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>
                          <a:effectLst/>
                        </a:rPr>
                        <a:t>BRCA group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812105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BRCA1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 (65.0%)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(58.0%)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 (62.3%)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039395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BRCA2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 (35.0%)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 (42.0%)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 (37.7%)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849707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 err="1">
                          <a:effectLst/>
                        </a:rPr>
                        <a:t>gLOH</a:t>
                      </a:r>
                      <a:r>
                        <a:rPr lang="en-US" sz="650" b="1" u="none" strike="noStrike">
                          <a:effectLst/>
                        </a:rPr>
                        <a:t> Level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41653206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High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 (84.1%)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 (85.0%)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 (84.5%)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831805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Low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(15.9%)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(15.0%)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(15.5%)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6124059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N-Miss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8549904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u="none" strike="noStrike" err="1">
                          <a:effectLst/>
                        </a:rPr>
                        <a:t>HRDsig</a:t>
                      </a:r>
                      <a:endParaRPr lang="en-US" sz="65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2897782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(+)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 (88.8%)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 (88.0%)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 (88.5%)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8553045"/>
                  </a:ext>
                </a:extLst>
              </a:tr>
              <a:tr h="10125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u="none" strike="noStrike">
                          <a:effectLst/>
                        </a:rPr>
                        <a:t>  (-)</a:t>
                      </a:r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(11.2%)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(12.0%)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(11.5%)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92072780"/>
                  </a:ext>
                </a:extLst>
              </a:tr>
              <a:tr h="96175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Time of tissue collection</a:t>
                      </a: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0.001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6592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Before platinum therapy initiation</a:t>
                      </a: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(8.0%)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(3.1%)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2012674"/>
                  </a:ext>
                </a:extLst>
              </a:tr>
              <a:tr h="96175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After platinum therapy initiation</a:t>
                      </a: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 (56.2%)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(22.0%)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 (43.1%)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12826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After maintenance initiation</a:t>
                      </a:r>
                    </a:p>
                  </a:txBody>
                  <a:tcPr marL="4079" marR="4079" marT="40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(43.8%)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(70.0%)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 (53.8%)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3595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5422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6B744D-3580-1007-CC9B-54F08B3A6ED8}"/>
              </a:ext>
            </a:extLst>
          </p:cNvPr>
          <p:cNvSpPr txBox="1"/>
          <p:nvPr/>
        </p:nvSpPr>
        <p:spPr>
          <a:xfrm>
            <a:off x="457426" y="228600"/>
            <a:ext cx="2317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/>
              <a:t>Supplemental Table S2. Site of biopsy collection.</a:t>
            </a:r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1F6EC60-D949-742B-D064-9E29CD0B22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8163"/>
              </p:ext>
            </p:extLst>
          </p:nvPr>
        </p:nvGraphicFramePr>
        <p:xfrm>
          <a:off x="2836020" y="228599"/>
          <a:ext cx="4606180" cy="20235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03090">
                  <a:extLst>
                    <a:ext uri="{9D8B030D-6E8A-4147-A177-3AD203B41FA5}">
                      <a16:colId xmlns:a16="http://schemas.microsoft.com/office/drawing/2014/main" val="3261621162"/>
                    </a:ext>
                  </a:extLst>
                </a:gridCol>
                <a:gridCol w="2303090">
                  <a:extLst>
                    <a:ext uri="{9D8B030D-6E8A-4147-A177-3AD203B41FA5}">
                      <a16:colId xmlns:a16="http://schemas.microsoft.com/office/drawing/2014/main" val="3119917705"/>
                    </a:ext>
                  </a:extLst>
                </a:gridCol>
              </a:tblGrid>
              <a:tr h="321496">
                <a:tc>
                  <a:txBody>
                    <a:bodyPr/>
                    <a:lstStyle/>
                    <a:p>
                      <a:r>
                        <a:rPr lang="en-US" sz="1100"/>
                        <a:t>Site / Tissue of 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N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561586"/>
                  </a:ext>
                </a:extLst>
              </a:tr>
              <a:tr h="529523">
                <a:tc>
                  <a:txBody>
                    <a:bodyPr/>
                    <a:lstStyle/>
                    <a:p>
                      <a:r>
                        <a:rPr lang="en-US" sz="1100"/>
                        <a:t>Ovary, Fallopian Tube, Peritoneal fluid or Peritoneum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252 (37.4%)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824972"/>
                  </a:ext>
                </a:extLst>
              </a:tr>
              <a:tr h="529523">
                <a:tc>
                  <a:txBody>
                    <a:bodyPr/>
                    <a:lstStyle/>
                    <a:p>
                      <a:r>
                        <a:rPr lang="en-US" sz="1100"/>
                        <a:t>Gyn structures (uterus, vagina, cervix, pelvis, </a:t>
                      </a:r>
                      <a:r>
                        <a:rPr lang="en-US" sz="1100" err="1"/>
                        <a:t>omentum</a:t>
                      </a:r>
                      <a:r>
                        <a:rPr lang="en-US" sz="11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182 (27.0%)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331929"/>
                  </a:ext>
                </a:extLst>
              </a:tr>
              <a:tr h="321496">
                <a:tc>
                  <a:txBody>
                    <a:bodyPr/>
                    <a:lstStyle/>
                    <a:p>
                      <a:r>
                        <a:rPr lang="en-US" sz="1100"/>
                        <a:t>Lymph 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45 (6.7%)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917022"/>
                  </a:ext>
                </a:extLst>
              </a:tr>
              <a:tr h="321496">
                <a:tc>
                  <a:txBody>
                    <a:bodyPr/>
                    <a:lstStyle/>
                    <a:p>
                      <a:r>
                        <a:rPr lang="en-US" sz="1100"/>
                        <a:t>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194 (28.8%)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905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618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graphs with text&#10;&#10;Description automatically generated with medium confidence">
            <a:extLst>
              <a:ext uri="{FF2B5EF4-FFF2-40B4-BE49-F238E27FC236}">
                <a16:creationId xmlns:a16="http://schemas.microsoft.com/office/drawing/2014/main" id="{E825077C-1857-E67D-FF9E-E5A6D6C48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965" y="1097281"/>
            <a:ext cx="8541827" cy="5125096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10EBC88-6C71-6C44-88BA-CAA2CDDC7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248" y="1397084"/>
            <a:ext cx="2925960" cy="2971985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en-US" sz="1400" b="1" dirty="0"/>
              <a:t>Supplemental Figure S1. Propensity Weighting. </a:t>
            </a:r>
            <a:r>
              <a:rPr lang="en-US" sz="1400" dirty="0"/>
              <a:t>Cohort balance was assessed before and after propensity weights were applied for (A) </a:t>
            </a:r>
            <a:r>
              <a:rPr lang="en-US" sz="1400" dirty="0" err="1"/>
              <a:t>BRCAwt</a:t>
            </a:r>
            <a:r>
              <a:rPr lang="en-US" sz="1400" dirty="0"/>
              <a:t> cohort, (B) BRCA altered cohort, (C) HRD signature high (</a:t>
            </a:r>
            <a:r>
              <a:rPr lang="en-US" sz="1400" dirty="0" err="1"/>
              <a:t>HRDsig</a:t>
            </a:r>
            <a:r>
              <a:rPr lang="en-US" sz="1400" dirty="0"/>
              <a:t>(+)) cohort and (D) HRD signature low (</a:t>
            </a:r>
            <a:r>
              <a:rPr lang="en-US" sz="1400" dirty="0" err="1"/>
              <a:t>HRDsig</a:t>
            </a:r>
            <a:r>
              <a:rPr lang="en-US" sz="1400" dirty="0"/>
              <a:t>(-)) cohort. Dashed lines indicate 10% standardized mean difference.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0EB1F6-9D2C-E844-9B57-7547303D76CD}"/>
              </a:ext>
            </a:extLst>
          </p:cNvPr>
          <p:cNvSpPr txBox="1"/>
          <p:nvPr/>
        </p:nvSpPr>
        <p:spPr>
          <a:xfrm>
            <a:off x="3520965" y="935420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0D0F51-4885-AC41-8027-ECC2BF167A2C}"/>
              </a:ext>
            </a:extLst>
          </p:cNvPr>
          <p:cNvSpPr txBox="1"/>
          <p:nvPr/>
        </p:nvSpPr>
        <p:spPr>
          <a:xfrm>
            <a:off x="7616987" y="935419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A17BCF-99A7-B146-BB5E-5EA7971D5768}"/>
              </a:ext>
            </a:extLst>
          </p:cNvPr>
          <p:cNvSpPr txBox="1"/>
          <p:nvPr/>
        </p:nvSpPr>
        <p:spPr>
          <a:xfrm>
            <a:off x="3520965" y="3428998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892939-CAAB-4D49-895D-92197A2FBC17}"/>
              </a:ext>
            </a:extLst>
          </p:cNvPr>
          <p:cNvSpPr txBox="1"/>
          <p:nvPr/>
        </p:nvSpPr>
        <p:spPr>
          <a:xfrm>
            <a:off x="7616987" y="3428997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2430260536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number of patients&#10;&#10;Description automatically generated with medium confidence">
            <a:extLst>
              <a:ext uri="{FF2B5EF4-FFF2-40B4-BE49-F238E27FC236}">
                <a16:creationId xmlns:a16="http://schemas.microsoft.com/office/drawing/2014/main" id="{41EE5DD7-32E0-ADB3-48CB-627FDB526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1834" y="165100"/>
            <a:ext cx="7228332" cy="6692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D45809-D660-4C4D-B45B-F0BD3A33195E}"/>
              </a:ext>
            </a:extLst>
          </p:cNvPr>
          <p:cNvSpPr txBox="1"/>
          <p:nvPr/>
        </p:nvSpPr>
        <p:spPr>
          <a:xfrm>
            <a:off x="2054305" y="-9671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74BE81-1159-3D4E-AC71-88E42F08EE0E}"/>
              </a:ext>
            </a:extLst>
          </p:cNvPr>
          <p:cNvSpPr txBox="1"/>
          <p:nvPr/>
        </p:nvSpPr>
        <p:spPr>
          <a:xfrm>
            <a:off x="5821726" y="-9672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A918F1-9267-6A41-B99E-06F721FBD4CE}"/>
              </a:ext>
            </a:extLst>
          </p:cNvPr>
          <p:cNvSpPr txBox="1"/>
          <p:nvPr/>
        </p:nvSpPr>
        <p:spPr>
          <a:xfrm>
            <a:off x="2046760" y="3280892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(C)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7B443A-9485-9840-83C7-AD1E1C5DA085}"/>
              </a:ext>
            </a:extLst>
          </p:cNvPr>
          <p:cNvSpPr txBox="1"/>
          <p:nvPr/>
        </p:nvSpPr>
        <p:spPr>
          <a:xfrm>
            <a:off x="5904014" y="3292697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(D)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4C4F7E24-EB87-234B-9E29-FEF5F6B4DC98}"/>
              </a:ext>
            </a:extLst>
          </p:cNvPr>
          <p:cNvSpPr txBox="1">
            <a:spLocks/>
          </p:cNvSpPr>
          <p:nvPr/>
        </p:nvSpPr>
        <p:spPr>
          <a:xfrm>
            <a:off x="191659" y="5313421"/>
            <a:ext cx="1929050" cy="51415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S2. Patients receiving maintenance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had more favorable outcomes when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BRCAalt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but not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BRCAwt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(unadjusted for imbalances).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(A) BRCA altered, and (B) BRCA wild-type.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(C) BRCA altered, and (D) BRCA wild-type.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estimates are risk set adjusted to account for delayed entry to at-risk table (see Methods). 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80F82732-60E7-6AB5-5EBD-67036D2CE4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485763"/>
              </p:ext>
            </p:extLst>
          </p:nvPr>
        </p:nvGraphicFramePr>
        <p:xfrm>
          <a:off x="308674" y="824635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(n=50)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(n=80)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18 (36.0%)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64 (80.0%)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21.1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7.9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3" name="Table 2">
            <a:extLst>
              <a:ext uri="{FF2B5EF4-FFF2-40B4-BE49-F238E27FC236}">
                <a16:creationId xmlns:a16="http://schemas.microsoft.com/office/drawing/2014/main" id="{753C1006-66A5-420D-B6DA-CEE603A70B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595224"/>
              </p:ext>
            </p:extLst>
          </p:nvPr>
        </p:nvGraphicFramePr>
        <p:xfrm>
          <a:off x="9888538" y="824280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5896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62120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(n=110)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(n=443)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72 (65.4%)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383 (86.4%)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8.5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7.9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4" name="Table 2">
            <a:extLst>
              <a:ext uri="{FF2B5EF4-FFF2-40B4-BE49-F238E27FC236}">
                <a16:creationId xmlns:a16="http://schemas.microsoft.com/office/drawing/2014/main" id="{375869E6-2609-8839-59BC-15CE4BD521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737596"/>
              </p:ext>
            </p:extLst>
          </p:nvPr>
        </p:nvGraphicFramePr>
        <p:xfrm>
          <a:off x="308674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(n=50)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(n=80)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6 (12%)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41 (51.2%)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39.2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5" name="Table 2">
            <a:extLst>
              <a:ext uri="{FF2B5EF4-FFF2-40B4-BE49-F238E27FC236}">
                <a16:creationId xmlns:a16="http://schemas.microsoft.com/office/drawing/2014/main" id="{27F54CD5-EC5A-6592-9B17-BEABB6AF66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501955"/>
              </p:ext>
            </p:extLst>
          </p:nvPr>
        </p:nvGraphicFramePr>
        <p:xfrm>
          <a:off x="9882842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(n=110)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(n=443)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34 (30.9%)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228 (51.5%)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37.1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30.9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22823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lage of a graph&#10;&#10;Description automatically generated">
            <a:extLst>
              <a:ext uri="{FF2B5EF4-FFF2-40B4-BE49-F238E27FC236}">
                <a16:creationId xmlns:a16="http://schemas.microsoft.com/office/drawing/2014/main" id="{16668736-AC65-4E72-5672-BD895131C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821" y="312402"/>
            <a:ext cx="7034956" cy="65138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BF18E8-86F9-C4CE-6B97-A80705DD0035}"/>
              </a:ext>
            </a:extLst>
          </p:cNvPr>
          <p:cNvSpPr txBox="1"/>
          <p:nvPr/>
        </p:nvSpPr>
        <p:spPr>
          <a:xfrm>
            <a:off x="2476258" y="-3353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(A)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903694-EC2F-767A-D2E1-1EBD8C093755}"/>
              </a:ext>
            </a:extLst>
          </p:cNvPr>
          <p:cNvSpPr txBox="1"/>
          <p:nvPr/>
        </p:nvSpPr>
        <p:spPr>
          <a:xfrm>
            <a:off x="5994867" y="-1921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9B2D93-53ED-EAE3-0244-6F00D008D588}"/>
              </a:ext>
            </a:extLst>
          </p:cNvPr>
          <p:cNvSpPr txBox="1"/>
          <p:nvPr/>
        </p:nvSpPr>
        <p:spPr>
          <a:xfrm>
            <a:off x="2416959" y="3312622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(C)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E8FF71-1B40-F79F-F719-5AC498F20EB0}"/>
              </a:ext>
            </a:extLst>
          </p:cNvPr>
          <p:cNvSpPr txBox="1"/>
          <p:nvPr/>
        </p:nvSpPr>
        <p:spPr>
          <a:xfrm>
            <a:off x="6146067" y="3311661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(D)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2BE4D4E7-9DE7-9565-8020-E02FB82E54FF}"/>
              </a:ext>
            </a:extLst>
          </p:cNvPr>
          <p:cNvSpPr txBox="1">
            <a:spLocks/>
          </p:cNvSpPr>
          <p:nvPr/>
        </p:nvSpPr>
        <p:spPr>
          <a:xfrm>
            <a:off x="169361" y="5313437"/>
            <a:ext cx="2267378" cy="16040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Figure S3. Patients receiving maintenance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had more favorable outcomes when BRCA1alt but not BRCA2alt (adjusted for imbalances).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(A) BRCA1 altered, and (B) BRCA2 altered.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(C) BRCA1 altered, and (D) BRCA2 altered.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estimates are risk set adjusted to account for delayed entry to at-risk table (see Methods). Kaplan-Meier curves are adjusted by propensity weights. 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5" name="Table 2">
            <a:extLst>
              <a:ext uri="{FF2B5EF4-FFF2-40B4-BE49-F238E27FC236}">
                <a16:creationId xmlns:a16="http://schemas.microsoft.com/office/drawing/2014/main" id="{491F5B68-0A72-6041-48D9-08C7D3392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032692"/>
              </p:ext>
            </p:extLst>
          </p:nvPr>
        </p:nvGraphicFramePr>
        <p:xfrm>
          <a:off x="308674" y="824635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(n=29)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(n=52)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11 (37.9%)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35 (67.3%)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23.0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6.3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6" name="Table 2">
            <a:extLst>
              <a:ext uri="{FF2B5EF4-FFF2-40B4-BE49-F238E27FC236}">
                <a16:creationId xmlns:a16="http://schemas.microsoft.com/office/drawing/2014/main" id="{3F9B9DF7-7549-21C0-FD3D-92914174EF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166260"/>
              </p:ext>
            </p:extLst>
          </p:nvPr>
        </p:nvGraphicFramePr>
        <p:xfrm>
          <a:off x="9888538" y="824280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5896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62120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(n=21)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(n=38)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7 (33.3%)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28 (73.7%)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 dirty="0"/>
                        <a:t>Median PFS</a:t>
                      </a:r>
                      <a:r>
                        <a:rPr lang="en-US" sz="700" dirty="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21.1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16.6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7" name="Table 2">
            <a:extLst>
              <a:ext uri="{FF2B5EF4-FFF2-40B4-BE49-F238E27FC236}">
                <a16:creationId xmlns:a16="http://schemas.microsoft.com/office/drawing/2014/main" id="{76BC31AC-989F-0DE3-E668-4D6EDFBB0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080461"/>
              </p:ext>
            </p:extLst>
          </p:nvPr>
        </p:nvGraphicFramePr>
        <p:xfrm>
          <a:off x="308674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(n=29)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(n=52)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3 (10.3%)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17 (33.3%)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46.7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2ED9CA34-BEDD-C233-2CDB-93A42D0AF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606101"/>
              </p:ext>
            </p:extLst>
          </p:nvPr>
        </p:nvGraphicFramePr>
        <p:xfrm>
          <a:off x="9882842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(n=21)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(n=38)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3 (14.3%)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23 (60.5%)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31.7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45.3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113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a number of patients&#10;&#10;Description automatically generated">
            <a:extLst>
              <a:ext uri="{FF2B5EF4-FFF2-40B4-BE49-F238E27FC236}">
                <a16:creationId xmlns:a16="http://schemas.microsoft.com/office/drawing/2014/main" id="{FDCBD96A-1CE5-2684-2A78-F8DD9D42D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234" y="417281"/>
            <a:ext cx="6921686" cy="64089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BF18E8-86F9-C4CE-6B97-A80705DD0035}"/>
              </a:ext>
            </a:extLst>
          </p:cNvPr>
          <p:cNvSpPr txBox="1"/>
          <p:nvPr/>
        </p:nvSpPr>
        <p:spPr>
          <a:xfrm>
            <a:off x="2476258" y="-3353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(A)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903694-EC2F-767A-D2E1-1EBD8C093755}"/>
              </a:ext>
            </a:extLst>
          </p:cNvPr>
          <p:cNvSpPr txBox="1"/>
          <p:nvPr/>
        </p:nvSpPr>
        <p:spPr>
          <a:xfrm>
            <a:off x="5994867" y="-1921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9B2D93-53ED-EAE3-0244-6F00D008D588}"/>
              </a:ext>
            </a:extLst>
          </p:cNvPr>
          <p:cNvSpPr txBox="1"/>
          <p:nvPr/>
        </p:nvSpPr>
        <p:spPr>
          <a:xfrm>
            <a:off x="2416959" y="3312622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(C)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E8FF71-1B40-F79F-F719-5AC498F20EB0}"/>
              </a:ext>
            </a:extLst>
          </p:cNvPr>
          <p:cNvSpPr txBox="1"/>
          <p:nvPr/>
        </p:nvSpPr>
        <p:spPr>
          <a:xfrm>
            <a:off x="6146067" y="3311661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(D)</a:t>
            </a:r>
          </a:p>
        </p:txBody>
      </p:sp>
      <p:graphicFrame>
        <p:nvGraphicFramePr>
          <p:cNvPr id="15" name="Table 2">
            <a:extLst>
              <a:ext uri="{FF2B5EF4-FFF2-40B4-BE49-F238E27FC236}">
                <a16:creationId xmlns:a16="http://schemas.microsoft.com/office/drawing/2014/main" id="{491F5B68-0A72-6041-48D9-08C7D3392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355851"/>
              </p:ext>
            </p:extLst>
          </p:nvPr>
        </p:nvGraphicFramePr>
        <p:xfrm>
          <a:off x="308674" y="824635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(n=29)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(n=52)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11 (37.9%)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46 (88.5%)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23.0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6.5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6" name="Table 2">
            <a:extLst>
              <a:ext uri="{FF2B5EF4-FFF2-40B4-BE49-F238E27FC236}">
                <a16:creationId xmlns:a16="http://schemas.microsoft.com/office/drawing/2014/main" id="{3F9B9DF7-7549-21C0-FD3D-92914174EF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718437"/>
              </p:ext>
            </p:extLst>
          </p:nvPr>
        </p:nvGraphicFramePr>
        <p:xfrm>
          <a:off x="9888538" y="824280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5896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62120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(n=21)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(n=38)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7 (33.3%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23 (60.5%)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21.1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13.5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7" name="Table 2">
            <a:extLst>
              <a:ext uri="{FF2B5EF4-FFF2-40B4-BE49-F238E27FC236}">
                <a16:creationId xmlns:a16="http://schemas.microsoft.com/office/drawing/2014/main" id="{76BC31AC-989F-0DE3-E668-4D6EDFBB0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018555"/>
              </p:ext>
            </p:extLst>
          </p:nvPr>
        </p:nvGraphicFramePr>
        <p:xfrm>
          <a:off x="308674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(n=29)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(n=52)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7652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3 (10.3%)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40.6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2ED9CA34-BEDD-C233-2CDB-93A42D0AF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223655"/>
              </p:ext>
            </p:extLst>
          </p:nvPr>
        </p:nvGraphicFramePr>
        <p:xfrm>
          <a:off x="9882842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 err="1"/>
                        <a:t>mPARPi</a:t>
                      </a:r>
                      <a:r>
                        <a:rPr lang="en-US" sz="700" dirty="0"/>
                        <a:t> (n=21)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No maintenance </a:t>
                      </a:r>
                    </a:p>
                    <a:p>
                      <a:pPr algn="ctr"/>
                      <a:r>
                        <a:rPr lang="en-US" sz="700" dirty="0"/>
                        <a:t>(n=38)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3 (14.3%)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18 (47.4%)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31.7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39.0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EEDC41E-161C-72D6-13DE-7A369341419D}"/>
              </a:ext>
            </a:extLst>
          </p:cNvPr>
          <p:cNvSpPr txBox="1">
            <a:spLocks/>
          </p:cNvSpPr>
          <p:nvPr/>
        </p:nvSpPr>
        <p:spPr>
          <a:xfrm>
            <a:off x="169361" y="5313437"/>
            <a:ext cx="2267378" cy="16040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Figure S4. Patients receiving maintenance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had more favorable outcomes when BRCA1alt but not BRCA2alt (unadjusted for imbalances).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(A) BRCA1 altered, and (B) BRCA2 altered.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(C) BRCA1 altered, and (D) BRCA2 altered.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estimates are risk set adjusted to account for delayed entry to at-risk table (see Methods). Kaplan-Meier curves are adjusted by propensity weights. 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131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aph of a number of cortisol&#10;&#10;Description automatically generated">
            <a:extLst>
              <a:ext uri="{FF2B5EF4-FFF2-40B4-BE49-F238E27FC236}">
                <a16:creationId xmlns:a16="http://schemas.microsoft.com/office/drawing/2014/main" id="{D71D3889-3FDD-901F-232A-E5A8C55E6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954" y="197363"/>
            <a:ext cx="7193488" cy="66606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D45809-D660-4C4D-B45B-F0BD3A33195E}"/>
              </a:ext>
            </a:extLst>
          </p:cNvPr>
          <p:cNvSpPr txBox="1"/>
          <p:nvPr/>
        </p:nvSpPr>
        <p:spPr>
          <a:xfrm>
            <a:off x="2164952" y="-18371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74BE81-1159-3D4E-AC71-88E42F08EE0E}"/>
              </a:ext>
            </a:extLst>
          </p:cNvPr>
          <p:cNvSpPr txBox="1"/>
          <p:nvPr/>
        </p:nvSpPr>
        <p:spPr>
          <a:xfrm>
            <a:off x="5821726" y="-18371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A918F1-9267-6A41-B99E-06F721FBD4CE}"/>
              </a:ext>
            </a:extLst>
          </p:cNvPr>
          <p:cNvSpPr txBox="1"/>
          <p:nvPr/>
        </p:nvSpPr>
        <p:spPr>
          <a:xfrm>
            <a:off x="2245938" y="3259234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(C)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7B443A-9485-9840-83C7-AD1E1C5DA085}"/>
              </a:ext>
            </a:extLst>
          </p:cNvPr>
          <p:cNvSpPr txBox="1"/>
          <p:nvPr/>
        </p:nvSpPr>
        <p:spPr>
          <a:xfrm>
            <a:off x="5936925" y="3324284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(D)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4C4F7E24-EB87-234B-9E29-FEF5F6B4DC98}"/>
              </a:ext>
            </a:extLst>
          </p:cNvPr>
          <p:cNvSpPr txBox="1">
            <a:spLocks/>
          </p:cNvSpPr>
          <p:nvPr/>
        </p:nvSpPr>
        <p:spPr>
          <a:xfrm>
            <a:off x="256366" y="5592318"/>
            <a:ext cx="2303212" cy="51415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S5. Patients receiving maintenance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had more favorable outcomes when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HRDsig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(+) but not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HRDsig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(-) (unadjusted for imbalances).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(A)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HRDsig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(+), and (B)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HRDsig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(-).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(C) HRD high, and (D) HRD low.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estimates are risk set adjusted to account for delayed entry to at-risk table (see Methods). 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5060263-035C-535E-7302-8C1CAEEA6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092975"/>
              </p:ext>
            </p:extLst>
          </p:nvPr>
        </p:nvGraphicFramePr>
        <p:xfrm>
          <a:off x="308674" y="824635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(n=83)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(n=175)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33 (39.7%)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158 (90.3%)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26.3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7.25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1E1C3EA-AB9E-C34D-B9D5-7109056867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461538"/>
              </p:ext>
            </p:extLst>
          </p:nvPr>
        </p:nvGraphicFramePr>
        <p:xfrm>
          <a:off x="9888538" y="824280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(n=77)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(n=338)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57 (74.0%)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294 (87.0%)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7.71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8.20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B40ACC88-02CE-9C69-05E1-23A10EC567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866705"/>
              </p:ext>
            </p:extLst>
          </p:nvPr>
        </p:nvGraphicFramePr>
        <p:xfrm>
          <a:off x="308674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(n=83)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(n=175)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11 (13.2%)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89 (50.8%)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39.0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3" name="Table 2">
            <a:extLst>
              <a:ext uri="{FF2B5EF4-FFF2-40B4-BE49-F238E27FC236}">
                <a16:creationId xmlns:a16="http://schemas.microsoft.com/office/drawing/2014/main" id="{ABF7D8DE-351C-0151-9451-8FB428746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796389"/>
              </p:ext>
            </p:extLst>
          </p:nvPr>
        </p:nvGraphicFramePr>
        <p:xfrm>
          <a:off x="9882842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(n=77)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(n=338)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29 (37.7%)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180 (53.2%)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27.2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23.9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2025216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graph of a number of cortisols&#10;&#10;Description automatically generated">
            <a:extLst>
              <a:ext uri="{FF2B5EF4-FFF2-40B4-BE49-F238E27FC236}">
                <a16:creationId xmlns:a16="http://schemas.microsoft.com/office/drawing/2014/main" id="{6E750284-704B-8402-8D97-4A53CE207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234" y="61451"/>
            <a:ext cx="7273905" cy="67350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D45809-D660-4C4D-B45B-F0BD3A33195E}"/>
              </a:ext>
            </a:extLst>
          </p:cNvPr>
          <p:cNvSpPr txBox="1"/>
          <p:nvPr/>
        </p:nvSpPr>
        <p:spPr>
          <a:xfrm>
            <a:off x="2075138" y="-51326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74BE81-1159-3D4E-AC71-88E42F08EE0E}"/>
              </a:ext>
            </a:extLst>
          </p:cNvPr>
          <p:cNvSpPr txBox="1"/>
          <p:nvPr/>
        </p:nvSpPr>
        <p:spPr>
          <a:xfrm>
            <a:off x="5821726" y="-51327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(B)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A918F1-9267-6A41-B99E-06F721FBD4CE}"/>
              </a:ext>
            </a:extLst>
          </p:cNvPr>
          <p:cNvSpPr txBox="1"/>
          <p:nvPr/>
        </p:nvSpPr>
        <p:spPr>
          <a:xfrm>
            <a:off x="2164952" y="3203508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(C)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7B443A-9485-9840-83C7-AD1E1C5DA085}"/>
              </a:ext>
            </a:extLst>
          </p:cNvPr>
          <p:cNvSpPr txBox="1"/>
          <p:nvPr/>
        </p:nvSpPr>
        <p:spPr>
          <a:xfrm>
            <a:off x="5899637" y="3203508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(D)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4C4F7E24-EB87-234B-9E29-FEF5F6B4DC98}"/>
              </a:ext>
            </a:extLst>
          </p:cNvPr>
          <p:cNvSpPr txBox="1">
            <a:spLocks/>
          </p:cNvSpPr>
          <p:nvPr/>
        </p:nvSpPr>
        <p:spPr>
          <a:xfrm>
            <a:off x="219194" y="5007529"/>
            <a:ext cx="2130218" cy="51415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6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Gotham Bold" pitchFamily="50" charset="0"/>
                <a:ea typeface="+mn-ea"/>
                <a:cs typeface="Gotham Bold" pitchFamily="50" charset="0"/>
              </a:defRPr>
            </a:lvl1pPr>
            <a:lvl2pPr marL="1714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2pPr>
            <a:lvl3pPr marL="4000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3pPr>
            <a:lvl4pPr marL="6286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4pPr>
            <a:lvl5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5pPr>
            <a:lvl6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6pPr>
            <a:lvl7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7pPr>
            <a:lvl8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otham Book" pitchFamily="50" charset="0"/>
              <a:buChar char="−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8pPr>
            <a:lvl9pPr marL="857250" indent="-1714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GT Sectra Book" panose="02000503070000020003" pitchFamily="50" charset="0"/>
              <a:buChar char="“"/>
              <a:defRPr sz="1600" kern="1200">
                <a:solidFill>
                  <a:schemeClr val="tx1"/>
                </a:solidFill>
                <a:latin typeface="Gotham Book" pitchFamily="50" charset="0"/>
                <a:ea typeface="+mn-ea"/>
                <a:cs typeface="Gotham Book" pitchFamily="50" charset="0"/>
              </a:defRPr>
            </a:lvl9pPr>
          </a:lstStyle>
          <a:p>
            <a:pPr algn="just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Figure S6. Patients receiving maintenance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had more favorable outcomes when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high but not </a:t>
            </a:r>
            <a:r>
              <a:rPr lang="en-US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 low (adjusted for unbalances).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rwPFS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(A)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high, and (B)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low.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is shown by maintenance therapy received for (C)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high, and (D)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gLOH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low.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rwOS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estimates are risk set adjusted to account for delayed entry to at-risk table (see Methods). Kaplan-Meier curves are adjusted by propensity weights. Analyses unadjusted for propensity weights have similar results. </a:t>
            </a:r>
          </a:p>
        </p:txBody>
      </p:sp>
      <p:graphicFrame>
        <p:nvGraphicFramePr>
          <p:cNvPr id="11" name="Table 2">
            <a:extLst>
              <a:ext uri="{FF2B5EF4-FFF2-40B4-BE49-F238E27FC236}">
                <a16:creationId xmlns:a16="http://schemas.microsoft.com/office/drawing/2014/main" id="{4F2A3FEF-2BAF-9BF6-13ED-8FB56ED5B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155448"/>
              </p:ext>
            </p:extLst>
          </p:nvPr>
        </p:nvGraphicFramePr>
        <p:xfrm>
          <a:off x="308674" y="824635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(n=75)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(n=136)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29 (38.7%)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121 (89.0%)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26.3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6.8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ED9A506-C6F2-C514-1350-2A054094C5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448665"/>
              </p:ext>
            </p:extLst>
          </p:nvPr>
        </p:nvGraphicFramePr>
        <p:xfrm>
          <a:off x="9888538" y="824280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(n=51)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(n=247)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62222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36 (70.6%)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235 (95.1%)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PFS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8.3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5.9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7" name="Table 2">
            <a:extLst>
              <a:ext uri="{FF2B5EF4-FFF2-40B4-BE49-F238E27FC236}">
                <a16:creationId xmlns:a16="http://schemas.microsoft.com/office/drawing/2014/main" id="{402DEEBF-CD7C-5A93-7F7D-8402BFE79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785170"/>
              </p:ext>
            </p:extLst>
          </p:nvPr>
        </p:nvGraphicFramePr>
        <p:xfrm>
          <a:off x="308674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(n=75)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(n=136)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9 (12.0%)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71 (52.2%)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35.6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FEB8C644-9D39-4C8F-D46D-33FD375629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118820"/>
              </p:ext>
            </p:extLst>
          </p:nvPr>
        </p:nvGraphicFramePr>
        <p:xfrm>
          <a:off x="9882842" y="4021916"/>
          <a:ext cx="2130552" cy="807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147752117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283372182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58501"/>
                    </a:ext>
                  </a:extLst>
                </a:gridCol>
              </a:tblGrid>
              <a:tr h="255017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err="1"/>
                        <a:t>mPARPi</a:t>
                      </a:r>
                      <a:r>
                        <a:rPr lang="en-US" sz="700"/>
                        <a:t> (n=51)</a:t>
                      </a:r>
                    </a:p>
                  </a:txBody>
                  <a:tcPr>
                    <a:solidFill>
                      <a:srgbClr val="EE49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/>
                        <a:t>No maintenance </a:t>
                      </a:r>
                    </a:p>
                    <a:p>
                      <a:pPr algn="ctr"/>
                      <a:r>
                        <a:rPr lang="en-US" sz="700"/>
                        <a:t>(n=247)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764115"/>
                  </a:ext>
                </a:extLst>
              </a:tr>
              <a:tr h="159386">
                <a:tc>
                  <a:txBody>
                    <a:bodyPr/>
                    <a:lstStyle/>
                    <a:p>
                      <a:r>
                        <a:rPr lang="en-US" sz="700" b="1"/>
                        <a:t>Events</a:t>
                      </a:r>
                      <a:r>
                        <a:rPr lang="en-US" sz="700"/>
                        <a:t>,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19 (37.2%)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140 (56.7%)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1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700" b="1"/>
                        <a:t>Median OS</a:t>
                      </a:r>
                      <a:r>
                        <a:rPr lang="en-US" sz="700"/>
                        <a:t>,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25.2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23.8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41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79370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B62FF04C182143B20F9C32E7D27F36" ma:contentTypeVersion="12" ma:contentTypeDescription="Create a new document." ma:contentTypeScope="" ma:versionID="b43a7cfdd66c723519e86a48e6c84c3a">
  <xsd:schema xmlns:xsd="http://www.w3.org/2001/XMLSchema" xmlns:xs="http://www.w3.org/2001/XMLSchema" xmlns:p="http://schemas.microsoft.com/office/2006/metadata/properties" xmlns:ns3="55798d60-385c-49ef-8b00-e8b877fe8d1c" xmlns:ns4="db1198b4-c359-416a-ba30-7bec06a6734b" targetNamespace="http://schemas.microsoft.com/office/2006/metadata/properties" ma:root="true" ma:fieldsID="30f0b6daf9f5fe0ac7834bb40874161d" ns3:_="" ns4:_="">
    <xsd:import namespace="55798d60-385c-49ef-8b00-e8b877fe8d1c"/>
    <xsd:import namespace="db1198b4-c359-416a-ba30-7bec06a6734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798d60-385c-49ef-8b00-e8b877fe8d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1198b4-c359-416a-ba30-7bec06a6734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16A45E-10C1-4570-A462-F8C57B3F33C5}">
  <ds:schemaRefs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db1198b4-c359-416a-ba30-7bec06a6734b"/>
    <ds:schemaRef ds:uri="55798d60-385c-49ef-8b00-e8b877fe8d1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029236A-2250-40FC-BFC4-F14DB18517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448E75-8D0C-45E0-9742-C8A5C87CAD30}">
  <ds:schemaRefs>
    <ds:schemaRef ds:uri="55798d60-385c-49ef-8b00-e8b877fe8d1c"/>
    <ds:schemaRef ds:uri="db1198b4-c359-416a-ba30-7bec06a6734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12116</TotalTime>
  <Words>3331</Words>
  <Application>Microsoft Macintosh PowerPoint</Application>
  <PresentationFormat>Widescreen</PresentationFormat>
  <Paragraphs>737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 Narrow</vt:lpstr>
      <vt:lpstr>Arial</vt:lpstr>
      <vt:lpstr>Calibri</vt:lpstr>
      <vt:lpstr>Calibri Light</vt:lpstr>
      <vt:lpstr>Gotham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Ryon Graf</dc:creator>
  <cp:lastModifiedBy>Julia Quintanilha</cp:lastModifiedBy>
  <cp:revision>17</cp:revision>
  <cp:lastPrinted>2023-09-28T12:37:12Z</cp:lastPrinted>
  <dcterms:created xsi:type="dcterms:W3CDTF">2022-02-24T00:03:02Z</dcterms:created>
  <dcterms:modified xsi:type="dcterms:W3CDTF">2024-07-08T14:00:26Z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0x01010064B62FF04C182143B20F9C32E7D27F36</vt:lpwstr>
  </property>
</Properties>
</file>