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6"/>
    <p:restoredTop sz="94629"/>
  </p:normalViewPr>
  <p:slideViewPr>
    <p:cSldViewPr snapToGrid="0">
      <p:cViewPr varScale="1">
        <p:scale>
          <a:sx n="103" d="100"/>
          <a:sy n="103" d="100"/>
        </p:scale>
        <p:origin x="56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C41061D-8190-FF03-920E-7724D144B9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B7D4CBB-4ACC-3240-70B9-175E2152EC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36A52CE-1840-376F-43FC-244AF330AC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6F1B7-099F-614D-9F14-FDFF7A68BE33}" type="datetimeFigureOut">
              <a:rPr kumimoji="1" lang="ja-JP" altLang="en-US" smtClean="0"/>
              <a:t>2023/9/24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7ECFE60-E4A7-8F3B-1573-F5AC8A54F0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0F2D210-25C0-6649-5E44-9677357A7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03272-B545-F14F-A69F-1EB9B3242E9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3094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A9D3822-7481-2060-ED22-9C764A83DE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3B66796-6B6D-02BD-F8EB-BB9E1A3E69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D3676B2-8DEA-D268-2F6D-AFD1EFD096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6F1B7-099F-614D-9F14-FDFF7A68BE33}" type="datetimeFigureOut">
              <a:rPr kumimoji="1" lang="ja-JP" altLang="en-US" smtClean="0"/>
              <a:t>2023/9/24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32DE27A-6A95-9EDD-FDC4-82FA21F7BB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3146FC4-A9DB-03CB-2022-2561BAEE6B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03272-B545-F14F-A69F-1EB9B3242E9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0408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E4A6A334-9395-F884-5F8B-2113CBE54A6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6CAEA4B-7DE7-A1B1-0257-FA4064F732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B5477AB-ADD0-37CA-9AC9-EDD588FB83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6F1B7-099F-614D-9F14-FDFF7A68BE33}" type="datetimeFigureOut">
              <a:rPr kumimoji="1" lang="ja-JP" altLang="en-US" smtClean="0"/>
              <a:t>2023/9/24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8484B4F-E628-9F16-C999-A5A149B1DC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C4CDE3F-2349-2B5F-D8F8-3B1D72180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03272-B545-F14F-A69F-1EB9B3242E9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77323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E46B9E2-F9B9-2002-FB13-D271C48802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10C2ED3-7876-212D-D9B6-FFC7A2D052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24F41DB-12E9-8831-7C09-EC5329D0C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6F1B7-099F-614D-9F14-FDFF7A68BE33}" type="datetimeFigureOut">
              <a:rPr kumimoji="1" lang="ja-JP" altLang="en-US" smtClean="0"/>
              <a:t>2023/9/24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33B0DB2-9C69-C280-E826-8C444F4AAC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9DCBBBF-9978-8587-4B73-1D32EE6206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03272-B545-F14F-A69F-1EB9B3242E9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5907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263C5E-4B3E-8045-3A99-EFB6545940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6998AB6-95F5-8E62-C372-FF239CE47D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E900A4E-DDF3-658A-4CAD-B10095080A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6F1B7-099F-614D-9F14-FDFF7A68BE33}" type="datetimeFigureOut">
              <a:rPr kumimoji="1" lang="ja-JP" altLang="en-US" smtClean="0"/>
              <a:t>2023/9/24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5CB8715-4A80-FAC8-4E4A-1E0C2E68B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35A2352-5F8E-CE6D-9D4B-6889D0E2F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03272-B545-F14F-A69F-1EB9B3242E9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5247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8D39AE7-0E6C-8DCB-E96C-1F8F7407C8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EF26614-B85E-B558-569C-C999C4A5E22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72F1587-2B5E-8BBD-1A01-B097468964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484E408-3C06-B7BD-BFBD-947DCF9B48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6F1B7-099F-614D-9F14-FDFF7A68BE33}" type="datetimeFigureOut">
              <a:rPr kumimoji="1" lang="ja-JP" altLang="en-US" smtClean="0"/>
              <a:t>2023/9/24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E5E7AD7-E133-7B55-E390-90EECAD77A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5947830-5832-5B1E-5A8D-D7A2CB616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03272-B545-F14F-A69F-1EB9B3242E9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5572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F477064-C82C-7BA4-F2FB-52F54E1240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A4F9E6A-E17E-A067-0E49-057C926701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DBED81F-2512-BCFF-9F06-874B7F6CCA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919E7C4-5A09-67CC-BA97-4951C11D943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E6A3CCA6-7E4C-0984-EE55-353A6ECC3B4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A05FA8E-7D89-00CD-325A-D73EB1130C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6F1B7-099F-614D-9F14-FDFF7A68BE33}" type="datetimeFigureOut">
              <a:rPr kumimoji="1" lang="ja-JP" altLang="en-US" smtClean="0"/>
              <a:t>2023/9/24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92C31FF1-0536-051F-58DC-7B69800457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9865B184-6EE9-BC59-323A-FCE9ECCDDA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03272-B545-F14F-A69F-1EB9B3242E9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7466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E07A97D-2D78-AADA-3F3B-CCA606944F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DD0B3EF-213E-6BE5-DF29-2B0C2F3E32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6F1B7-099F-614D-9F14-FDFF7A68BE33}" type="datetimeFigureOut">
              <a:rPr kumimoji="1" lang="ja-JP" altLang="en-US" smtClean="0"/>
              <a:t>2023/9/24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08C81CF-2F34-1DC7-3CD3-9C5C529FDE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93CC808-4C42-7430-4408-DDD07D92F0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03272-B545-F14F-A69F-1EB9B3242E9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1861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FA1765AF-72DC-10D3-4A38-65D1C4CFB7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6F1B7-099F-614D-9F14-FDFF7A68BE33}" type="datetimeFigureOut">
              <a:rPr kumimoji="1" lang="ja-JP" altLang="en-US" smtClean="0"/>
              <a:t>2023/9/24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A0A36280-DE89-AFB8-7E91-4C34E6CF51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DD3BCA2-6550-D1E0-8B21-04E67957EC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03272-B545-F14F-A69F-1EB9B3242E9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0789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C0444A1-3103-1384-CC79-309A0B1211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35D51B5-9670-5D59-C824-6A8D33AA14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FA6D8F7-A3E4-C48D-5A89-EEA5187519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7B53592-AB52-EEE0-D891-74F3B75B7B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6F1B7-099F-614D-9F14-FDFF7A68BE33}" type="datetimeFigureOut">
              <a:rPr kumimoji="1" lang="ja-JP" altLang="en-US" smtClean="0"/>
              <a:t>2023/9/24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6D98324-E15A-C9FF-2839-11BCDF3740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87B0B4E-76DF-93E5-76F0-DEF63F27F9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03272-B545-F14F-A69F-1EB9B3242E9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30838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AB494CD-D35A-7634-9C05-B050B45737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1FB3646-BD14-61A7-EE2B-4010BD55396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715CF22-CC31-E235-A3BF-CDCA53D8F4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595DE6E-13E4-5027-116F-C9B5E25ACB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6F1B7-099F-614D-9F14-FDFF7A68BE33}" type="datetimeFigureOut">
              <a:rPr kumimoji="1" lang="ja-JP" altLang="en-US" smtClean="0"/>
              <a:t>2023/9/24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04C905D-9D5D-F88E-B805-09C4431216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136E0CD-E8AB-0CE7-DE72-F0B88A8C6D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03272-B545-F14F-A69F-1EB9B3242E9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3205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173E23C1-5473-2063-795D-4D4DB4A797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6CD61DE-2D27-36C8-D7B4-A87CF9AA74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881FFC8-0DDF-B177-DBD4-45EF0037FB3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46F1B7-099F-614D-9F14-FDFF7A68BE33}" type="datetimeFigureOut">
              <a:rPr kumimoji="1" lang="ja-JP" altLang="en-US" smtClean="0"/>
              <a:t>2023/9/24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B3BB150-6989-DD37-6EEA-DA0D05E4D9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6DF2486-E5D4-15F2-FDD3-8D29591FCB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E03272-B545-F14F-A69F-1EB9B3242E9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1846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806B9FE9-6030-D770-55B6-AB07DE588F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63516" y="1091129"/>
            <a:ext cx="3352315" cy="4369981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CC068708-23AC-94A2-4C32-CD72A1CD20E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341"/>
          <a:stretch/>
        </p:blipFill>
        <p:spPr>
          <a:xfrm>
            <a:off x="589794" y="1109017"/>
            <a:ext cx="3574894" cy="3656641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FD9F911-5229-4914-7A7D-6AB4B20B1D69}"/>
              </a:ext>
            </a:extLst>
          </p:cNvPr>
          <p:cNvSpPr txBox="1"/>
          <p:nvPr/>
        </p:nvSpPr>
        <p:spPr>
          <a:xfrm>
            <a:off x="1406038" y="4708508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>
                <a:latin typeface="Times New Roman" panose="02020603050405020304" pitchFamily="18" charset="0"/>
                <a:ea typeface="Meiryo" panose="020B0604030504040204" pitchFamily="34" charset="-128"/>
                <a:cs typeface="Times New Roman" panose="02020603050405020304" pitchFamily="18" charset="0"/>
              </a:rPr>
              <a:t>40</a:t>
            </a:r>
            <a:endParaRPr kumimoji="1" lang="ja-JP" altLang="en-US" sz="1600" b="1">
              <a:latin typeface="Times New Roman" panose="02020603050405020304" pitchFamily="18" charset="0"/>
              <a:ea typeface="Meiryo" panose="020B0604030504040204" pitchFamily="34" charset="-128"/>
              <a:cs typeface="Times New Roman" panose="02020603050405020304" pitchFamily="18" charset="0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81C6B556-BD02-DED8-3C09-FE7E76FB7AD5}"/>
              </a:ext>
            </a:extLst>
          </p:cNvPr>
          <p:cNvSpPr txBox="1"/>
          <p:nvPr/>
        </p:nvSpPr>
        <p:spPr>
          <a:xfrm>
            <a:off x="1949291" y="4708508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>
                <a:latin typeface="Times New Roman" panose="02020603050405020304" pitchFamily="18" charset="0"/>
                <a:ea typeface="Meiryo" panose="020B0604030504040204" pitchFamily="34" charset="-128"/>
                <a:cs typeface="Times New Roman" panose="02020603050405020304" pitchFamily="18" charset="0"/>
              </a:rPr>
              <a:t>5</a:t>
            </a:r>
            <a:r>
              <a:rPr kumimoji="1" lang="en-US" altLang="ja-JP" sz="1600" b="1" dirty="0">
                <a:latin typeface="Times New Roman" panose="02020603050405020304" pitchFamily="18" charset="0"/>
                <a:ea typeface="Meiryo" panose="020B0604030504040204" pitchFamily="34" charset="-128"/>
                <a:cs typeface="Times New Roman" panose="02020603050405020304" pitchFamily="18" charset="0"/>
              </a:rPr>
              <a:t>0</a:t>
            </a:r>
            <a:endParaRPr kumimoji="1" lang="ja-JP" altLang="en-US" sz="1600" b="1">
              <a:latin typeface="Times New Roman" panose="02020603050405020304" pitchFamily="18" charset="0"/>
              <a:ea typeface="Meiryo" panose="020B0604030504040204" pitchFamily="34" charset="-128"/>
              <a:cs typeface="Times New Roman" panose="02020603050405020304" pitchFamily="18" charset="0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AB1907C1-8DF7-BD8E-1CCF-2B5CF6B0DF8A}"/>
              </a:ext>
            </a:extLst>
          </p:cNvPr>
          <p:cNvSpPr txBox="1"/>
          <p:nvPr/>
        </p:nvSpPr>
        <p:spPr>
          <a:xfrm>
            <a:off x="2492544" y="4708508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>
                <a:latin typeface="Times New Roman" panose="02020603050405020304" pitchFamily="18" charset="0"/>
                <a:ea typeface="Meiryo" panose="020B0604030504040204" pitchFamily="34" charset="-128"/>
                <a:cs typeface="Times New Roman" panose="02020603050405020304" pitchFamily="18" charset="0"/>
              </a:rPr>
              <a:t>60</a:t>
            </a:r>
            <a:endParaRPr kumimoji="1" lang="ja-JP" altLang="en-US" sz="1600" b="1">
              <a:latin typeface="Times New Roman" panose="02020603050405020304" pitchFamily="18" charset="0"/>
              <a:ea typeface="Meiryo" panose="020B0604030504040204" pitchFamily="34" charset="-128"/>
              <a:cs typeface="Times New Roman" panose="02020603050405020304" pitchFamily="18" charset="0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30CCCD5C-51D9-9FCC-B945-8B627B7BF11B}"/>
              </a:ext>
            </a:extLst>
          </p:cNvPr>
          <p:cNvSpPr txBox="1"/>
          <p:nvPr/>
        </p:nvSpPr>
        <p:spPr>
          <a:xfrm>
            <a:off x="3035797" y="4708508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>
                <a:latin typeface="Times New Roman" panose="02020603050405020304" pitchFamily="18" charset="0"/>
                <a:ea typeface="Meiryo" panose="020B0604030504040204" pitchFamily="34" charset="-128"/>
                <a:cs typeface="Times New Roman" panose="02020603050405020304" pitchFamily="18" charset="0"/>
              </a:rPr>
              <a:t>70</a:t>
            </a:r>
            <a:endParaRPr kumimoji="1" lang="ja-JP" altLang="en-US" sz="1600" b="1">
              <a:latin typeface="Times New Roman" panose="02020603050405020304" pitchFamily="18" charset="0"/>
              <a:ea typeface="Meiryo" panose="020B0604030504040204" pitchFamily="34" charset="-128"/>
              <a:cs typeface="Times New Roman" panose="02020603050405020304" pitchFamily="18" charset="0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D98B1191-A41A-90B2-8F59-C1909E0F0834}"/>
              </a:ext>
            </a:extLst>
          </p:cNvPr>
          <p:cNvSpPr txBox="1"/>
          <p:nvPr/>
        </p:nvSpPr>
        <p:spPr>
          <a:xfrm>
            <a:off x="3579050" y="4708508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>
                <a:latin typeface="Times New Roman" panose="02020603050405020304" pitchFamily="18" charset="0"/>
                <a:ea typeface="Meiryo" panose="020B0604030504040204" pitchFamily="34" charset="-128"/>
                <a:cs typeface="Times New Roman" panose="02020603050405020304" pitchFamily="18" charset="0"/>
              </a:rPr>
              <a:t>8</a:t>
            </a:r>
            <a:r>
              <a:rPr kumimoji="1" lang="en-US" altLang="ja-JP" sz="1600" b="1" dirty="0">
                <a:latin typeface="Times New Roman" panose="02020603050405020304" pitchFamily="18" charset="0"/>
                <a:ea typeface="Meiryo" panose="020B0604030504040204" pitchFamily="34" charset="-128"/>
                <a:cs typeface="Times New Roman" panose="02020603050405020304" pitchFamily="18" charset="0"/>
              </a:rPr>
              <a:t>0</a:t>
            </a:r>
            <a:endParaRPr kumimoji="1" lang="ja-JP" altLang="en-US" sz="1600" b="1">
              <a:latin typeface="Times New Roman" panose="02020603050405020304" pitchFamily="18" charset="0"/>
              <a:ea typeface="Meiryo" panose="020B0604030504040204" pitchFamily="34" charset="-128"/>
              <a:cs typeface="Times New Roman" panose="02020603050405020304" pitchFamily="18" charset="0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A49DDCAA-6CB9-A00D-E5C0-40F5331DDD84}"/>
              </a:ext>
            </a:extLst>
          </p:cNvPr>
          <p:cNvSpPr txBox="1"/>
          <p:nvPr/>
        </p:nvSpPr>
        <p:spPr>
          <a:xfrm>
            <a:off x="1895714" y="5047062"/>
            <a:ext cx="10583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>
                <a:latin typeface="Times New Roman" panose="02020603050405020304" pitchFamily="18" charset="0"/>
                <a:ea typeface="Meiryo" panose="020B0604030504040204" pitchFamily="34" charset="-128"/>
                <a:cs typeface="Times New Roman" panose="02020603050405020304" pitchFamily="18" charset="0"/>
              </a:rPr>
              <a:t>Age (years)</a:t>
            </a:r>
            <a:endParaRPr kumimoji="1" lang="ja-JP" altLang="en-US" sz="1400" b="1">
              <a:latin typeface="Times New Roman" panose="02020603050405020304" pitchFamily="18" charset="0"/>
              <a:ea typeface="Meiryo" panose="020B0604030504040204" pitchFamily="34" charset="-128"/>
              <a:cs typeface="Times New Roman" panose="02020603050405020304" pitchFamily="18" charset="0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EEE21242-172D-05FF-0868-13EC2AFCC6C0}"/>
              </a:ext>
            </a:extLst>
          </p:cNvPr>
          <p:cNvSpPr txBox="1"/>
          <p:nvPr/>
        </p:nvSpPr>
        <p:spPr>
          <a:xfrm>
            <a:off x="880514" y="4708508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>
                <a:latin typeface="Times New Roman" panose="02020603050405020304" pitchFamily="18" charset="0"/>
                <a:ea typeface="Meiryo" panose="020B0604030504040204" pitchFamily="34" charset="-128"/>
                <a:cs typeface="Times New Roman" panose="02020603050405020304" pitchFamily="18" charset="0"/>
              </a:rPr>
              <a:t>3</a:t>
            </a:r>
            <a:r>
              <a:rPr kumimoji="1" lang="en-US" altLang="ja-JP" sz="1600" b="1" dirty="0">
                <a:latin typeface="Times New Roman" panose="02020603050405020304" pitchFamily="18" charset="0"/>
                <a:ea typeface="Meiryo" panose="020B0604030504040204" pitchFamily="34" charset="-128"/>
                <a:cs typeface="Times New Roman" panose="02020603050405020304" pitchFamily="18" charset="0"/>
              </a:rPr>
              <a:t>0</a:t>
            </a:r>
            <a:endParaRPr kumimoji="1" lang="ja-JP" altLang="en-US" sz="1600" b="1">
              <a:latin typeface="Times New Roman" panose="02020603050405020304" pitchFamily="18" charset="0"/>
              <a:ea typeface="Meiryo" panose="020B0604030504040204" pitchFamily="34" charset="-128"/>
              <a:cs typeface="Times New Roman" panose="02020603050405020304" pitchFamily="18" charset="0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79CCFE22-E4C6-2F00-6DB1-DC3822A909B0}"/>
              </a:ext>
            </a:extLst>
          </p:cNvPr>
          <p:cNvSpPr txBox="1"/>
          <p:nvPr/>
        </p:nvSpPr>
        <p:spPr>
          <a:xfrm rot="16200000">
            <a:off x="-237208" y="2836772"/>
            <a:ext cx="12618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>
                <a:latin typeface="Times New Roman" panose="02020603050405020304" pitchFamily="18" charset="0"/>
                <a:ea typeface="Meiryo" panose="020B0604030504040204" pitchFamily="34" charset="-128"/>
                <a:cs typeface="Times New Roman" panose="02020603050405020304" pitchFamily="18" charset="0"/>
              </a:rPr>
              <a:t>Frequency (n)</a:t>
            </a:r>
            <a:endParaRPr kumimoji="1" lang="ja-JP" altLang="en-US" sz="1400" b="1">
              <a:latin typeface="Times New Roman" panose="02020603050405020304" pitchFamily="18" charset="0"/>
              <a:ea typeface="Meiryo" panose="020B0604030504040204" pitchFamily="34" charset="-128"/>
              <a:cs typeface="Times New Roman" panose="02020603050405020304" pitchFamily="18" charset="0"/>
            </a:endParaRPr>
          </a:p>
        </p:txBody>
      </p:sp>
      <p:pic>
        <p:nvPicPr>
          <p:cNvPr id="20" name="図 19">
            <a:extLst>
              <a:ext uri="{FF2B5EF4-FFF2-40B4-BE49-F238E27FC236}">
                <a16:creationId xmlns:a16="http://schemas.microsoft.com/office/drawing/2014/main" id="{8C1F0428-BA5D-B47A-DCBF-3E8B99C680D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1705" r="21852"/>
          <a:stretch/>
        </p:blipFill>
        <p:spPr>
          <a:xfrm>
            <a:off x="5038103" y="1901502"/>
            <a:ext cx="2580567" cy="2755900"/>
          </a:xfrm>
          <a:prstGeom prst="rect">
            <a:avLst/>
          </a:prstGeom>
        </p:spPr>
      </p:pic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B5CA2AE7-7E90-C96F-2706-D10C249067C6}"/>
              </a:ext>
            </a:extLst>
          </p:cNvPr>
          <p:cNvSpPr txBox="1"/>
          <p:nvPr/>
        </p:nvSpPr>
        <p:spPr>
          <a:xfrm>
            <a:off x="4402273" y="2290753"/>
            <a:ext cx="18934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600" b="1" dirty="0">
                <a:ln w="6350">
                  <a:noFill/>
                </a:ln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Distant or other </a:t>
            </a:r>
          </a:p>
          <a:p>
            <a:pPr algn="ctr"/>
            <a:r>
              <a:rPr lang="en-US" altLang="ja-JP" sz="1600" b="1" dirty="0">
                <a:ln w="6350">
                  <a:noFill/>
                </a:ln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kumimoji="1" lang="en-US" altLang="ja-JP" sz="1600" b="1" dirty="0">
                <a:ln w="6350">
                  <a:noFill/>
                </a:ln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etastasis</a:t>
            </a:r>
            <a:r>
              <a:rPr lang="en-US" altLang="ja-JP" sz="1600" b="1" dirty="0">
                <a:ln w="6350">
                  <a:noFill/>
                </a:ln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(23.1%) 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A60DEBFD-C092-7CDB-3935-7D2C82D3DE2B}"/>
              </a:ext>
            </a:extLst>
          </p:cNvPr>
          <p:cNvSpPr txBox="1"/>
          <p:nvPr/>
        </p:nvSpPr>
        <p:spPr>
          <a:xfrm>
            <a:off x="6783933" y="3231149"/>
            <a:ext cx="12121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600" b="1" dirty="0">
                <a:ln w="6350">
                  <a:noFill/>
                </a:ln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Peritoneum</a:t>
            </a:r>
            <a:endParaRPr lang="en-US" altLang="ja-JP" sz="1600" b="1" dirty="0">
              <a:ln w="6350">
                <a:noFill/>
              </a:ln>
              <a:effectLst>
                <a:glow rad="127000">
                  <a:schemeClr val="bg1"/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kumimoji="1" lang="en-US" altLang="ja-JP" sz="1600" b="1" dirty="0">
                <a:ln w="6350">
                  <a:noFill/>
                </a:ln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(61.2</a:t>
            </a:r>
            <a:r>
              <a:rPr lang="en-US" altLang="ja-JP" sz="1600" b="1" dirty="0">
                <a:ln w="6350">
                  <a:noFill/>
                </a:ln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%)</a:t>
            </a:r>
            <a:endParaRPr kumimoji="1" lang="ja-JP" altLang="en-US" sz="1600" b="1">
              <a:ln w="6350">
                <a:noFill/>
              </a:ln>
              <a:effectLst>
                <a:glow rad="127000">
                  <a:schemeClr val="bg1"/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2B7638A1-953A-99DD-1D95-6DB150068B1A}"/>
              </a:ext>
            </a:extLst>
          </p:cNvPr>
          <p:cNvSpPr txBox="1"/>
          <p:nvPr/>
        </p:nvSpPr>
        <p:spPr>
          <a:xfrm>
            <a:off x="4207232" y="3299203"/>
            <a:ext cx="18035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600" b="1" dirty="0">
                <a:ln w="6350">
                  <a:noFill/>
                </a:ln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Lymph node alone</a:t>
            </a:r>
          </a:p>
          <a:p>
            <a:pPr algn="ctr"/>
            <a:r>
              <a:rPr lang="en-US" altLang="ja-JP" sz="1600" b="1" dirty="0">
                <a:ln w="6350">
                  <a:noFill/>
                </a:ln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(15.7%)</a:t>
            </a:r>
            <a:endParaRPr kumimoji="1" lang="ja-JP" altLang="en-US" sz="1600" b="1">
              <a:ln w="6350">
                <a:noFill/>
              </a:ln>
              <a:effectLst>
                <a:glow rad="127000">
                  <a:schemeClr val="bg1"/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E1943871-2173-AA02-BA63-4850B6AC9C75}"/>
              </a:ext>
            </a:extLst>
          </p:cNvPr>
          <p:cNvSpPr txBox="1"/>
          <p:nvPr/>
        </p:nvSpPr>
        <p:spPr>
          <a:xfrm>
            <a:off x="84485" y="708907"/>
            <a:ext cx="3706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b="1" dirty="0">
                <a:ln w="6350">
                  <a:noFill/>
                </a:ln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en-US" altLang="ja-JP" sz="2000" b="1" dirty="0">
              <a:ln w="6350">
                <a:noFill/>
              </a:ln>
              <a:effectLst>
                <a:glow rad="127000">
                  <a:schemeClr val="bg1"/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3271379A-784B-CFD3-BF09-2225C128025E}"/>
              </a:ext>
            </a:extLst>
          </p:cNvPr>
          <p:cNvSpPr txBox="1"/>
          <p:nvPr/>
        </p:nvSpPr>
        <p:spPr>
          <a:xfrm>
            <a:off x="4224179" y="708907"/>
            <a:ext cx="3561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b="1" dirty="0">
                <a:ln w="6350">
                  <a:noFill/>
                </a:ln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en-US" altLang="ja-JP" sz="2000" b="1" dirty="0">
              <a:ln w="6350">
                <a:noFill/>
              </a:ln>
              <a:effectLst>
                <a:glow rad="127000">
                  <a:schemeClr val="bg1"/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C238195E-1260-29F5-FA75-6AB7858A3173}"/>
              </a:ext>
            </a:extLst>
          </p:cNvPr>
          <p:cNvSpPr txBox="1"/>
          <p:nvPr/>
        </p:nvSpPr>
        <p:spPr>
          <a:xfrm>
            <a:off x="8278208" y="708907"/>
            <a:ext cx="3706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b="1" dirty="0">
                <a:ln w="6350">
                  <a:noFill/>
                </a:ln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en-US" altLang="ja-JP" sz="2000" b="1" dirty="0">
              <a:ln w="6350">
                <a:noFill/>
              </a:ln>
              <a:effectLst>
                <a:glow rad="127000">
                  <a:schemeClr val="bg1"/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0F8A549-5881-A8F1-D030-8FB32D07477F}"/>
              </a:ext>
            </a:extLst>
          </p:cNvPr>
          <p:cNvSpPr txBox="1"/>
          <p:nvPr/>
        </p:nvSpPr>
        <p:spPr>
          <a:xfrm>
            <a:off x="239813" y="5671751"/>
            <a:ext cx="116844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ja-JP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</a:rPr>
              <a:t>Figure S1.</a:t>
            </a:r>
            <a:r>
              <a:rPr lang="en-US" altLang="ja-JP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ＭＳ Ｐゴシック" panose="020B0600070205080204" pitchFamily="34" charset="-128"/>
              </a:rPr>
              <a:t> (A) </a:t>
            </a:r>
            <a:r>
              <a:rPr lang="en-US" altLang="ja-JP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</a:rPr>
              <a:t>The distribution of age</a:t>
            </a:r>
            <a:r>
              <a:rPr lang="en-US" altLang="ja-JP" sz="1800" dirty="0">
                <a:solidFill>
                  <a:srgbClr val="000000"/>
                </a:solidFill>
                <a:latin typeface="Times New Roman" panose="02020603050405020304" pitchFamily="18" charset="0"/>
                <a:ea typeface="游明朝" panose="02020400000000000000" pitchFamily="18" charset="-128"/>
              </a:rPr>
              <a:t> and</a:t>
            </a:r>
            <a:r>
              <a:rPr lang="en-US" altLang="ja-JP" dirty="0">
                <a:effectLst/>
              </a:rPr>
              <a:t> </a:t>
            </a:r>
            <a:r>
              <a:rPr lang="en-US" altLang="ja-JP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rPr>
              <a:t>(B) </a:t>
            </a:r>
            <a:r>
              <a:rPr lang="en-US" altLang="ja-JP" dirty="0">
                <a:solidFill>
                  <a:srgbClr val="000000"/>
                </a:solidFill>
                <a:latin typeface="Times New Roman" panose="02020603050405020304" pitchFamily="18" charset="0"/>
                <a:ea typeface="游明朝" panose="02020400000000000000" pitchFamily="18" charset="-128"/>
              </a:rPr>
              <a:t>p</a:t>
            </a:r>
            <a:r>
              <a:rPr lang="en-US" altLang="ja-JP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</a:rPr>
              <a:t>ie chart of the distribution of recurrent site</a:t>
            </a:r>
            <a:r>
              <a:rPr lang="en-US" altLang="ja-JP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ＭＳ Ｐゴシック" panose="020B0600070205080204" pitchFamily="34" charset="-128"/>
              </a:rPr>
              <a:t>. (C) Plot of peritoneum-specific </a:t>
            </a:r>
            <a:r>
              <a:rPr lang="en-US" altLang="ja-JP" dirty="0">
                <a:solidFill>
                  <a:srgbClr val="000000"/>
                </a:solidFill>
                <a:latin typeface="Times New Roman" panose="02020603050405020304" pitchFamily="18" charset="0"/>
                <a:ea typeface="游明朝" panose="02020400000000000000" pitchFamily="18" charset="-128"/>
              </a:rPr>
              <a:t>recurrent-free interval of the two age groups</a:t>
            </a:r>
            <a:r>
              <a:rPr lang="en-US" altLang="ja-JP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</a:rPr>
              <a:t>.</a:t>
            </a:r>
            <a:r>
              <a:rPr lang="ja-JP" altLang="ja-JP">
                <a:effectLst/>
              </a:rPr>
              <a:t> 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50946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5847</TotalTime>
  <Words>71</Words>
  <Application>Microsoft Macintosh PowerPoint</Application>
  <PresentationFormat>ワイド画面</PresentationFormat>
  <Paragraphs>18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游ゴシック Light</vt:lpstr>
      <vt:lpstr>Arial</vt:lpstr>
      <vt:lpstr>Times New Roman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 1</dc:title>
  <dc:creator>吉原 雅人</dc:creator>
  <cp:lastModifiedBy>雅人 吉原</cp:lastModifiedBy>
  <cp:revision>6</cp:revision>
  <dcterms:created xsi:type="dcterms:W3CDTF">2022-12-13T20:44:00Z</dcterms:created>
  <dcterms:modified xsi:type="dcterms:W3CDTF">2023-09-24T11:14:03Z</dcterms:modified>
</cp:coreProperties>
</file>