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636" r:id="rId2"/>
    <p:sldId id="258" r:id="rId3"/>
    <p:sldId id="640" r:id="rId4"/>
    <p:sldId id="631" r:id="rId5"/>
    <p:sldId id="629" r:id="rId6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86" autoAdjust="0"/>
    <p:restoredTop sz="94719"/>
  </p:normalViewPr>
  <p:slideViewPr>
    <p:cSldViewPr snapToGrid="0">
      <p:cViewPr varScale="1">
        <p:scale>
          <a:sx n="152" d="100"/>
          <a:sy n="152" d="100"/>
        </p:scale>
        <p:origin x="1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88D87D54-CFD5-4AF4-A56F-18C95293BC95}" type="datetimeFigureOut">
              <a:rPr lang="en-US" smtClean="0"/>
              <a:t>8/1/24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293406D5-C13C-4A8C-9933-17AD63152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87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3406D5-C13C-4A8C-9933-17AD63152B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445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769F4-8442-A5D9-B051-FA0B369F99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20FC36-611D-0ED6-BAD3-17480EE0DE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51C07-19BD-9B57-F7C7-DA40DD4D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13CBC-621D-F292-84F2-F1BFF85EF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E0908-5C34-D3BB-0474-C069A0433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78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324BC-23B3-E405-7058-9DDD22E8C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A547CA-C46E-0E3D-DB22-E2139FDD1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5ADB7-B35D-B265-E452-5A3F27BF2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89F5D-D383-301E-C449-D128B613B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0691E-4E7C-857C-5225-786F4A97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943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9C6D09-2483-D77B-31D2-39DDD3D600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F5D9AA-E31F-6EC7-C71A-72D4A9502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A4068-EC00-6DD7-945F-2B341BD2D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F3EC0-56A3-C4B3-6302-A421065A5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27512-3C25-D5C3-68EA-D434FC05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5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265EF-92EF-D1A0-FF8D-B3DD1F53A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D063B-2FE0-EE74-EE15-83D287AB9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AA5B40-4CDC-8833-43DB-C0EE2A37C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A9F3A-715D-D014-8422-9E794FAC4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DF4DC-30B7-F2D7-CF0B-EEADCF2C1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28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94A92-DAB5-B5FA-6531-38326C96D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22281-6C0A-2EA1-DC7F-4D9225936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65C52-B553-A3EC-FB93-05CD2031E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05701-624A-5E54-9933-96C3BBD44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2BE84-E744-0F12-CA06-B8CF64B22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43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20E3E-17BC-9C84-9FFD-05EC4E31D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4979F-68F9-B608-0080-9A7023C91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62F082-123A-5C59-AF25-80302D3E61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FDB087-19B3-1682-F9CF-FE760D258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C210A7-01AB-D392-376C-091D4EEA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CED8ED-2738-4570-B62F-540F44F0A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19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8AE9F-F9C7-FBD7-02E0-7FBD9FDB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1BB89-02B2-A8BE-75C4-C344D952A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E6893E-B0CA-F9B3-21B8-B0A14C5CA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4BFFE9-0D6E-0FE2-30D2-AB77785707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D7A88F-C7DD-6B24-54C6-D73A3C5E0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4921E1-31AB-0532-BD75-9F05BD885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EFBD1-DF80-5E0C-7C51-4401E38F7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E51305-56FC-F2CF-1097-18F47A37E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7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7368A-2E1A-07BF-4146-13F151415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D184E-325A-814F-481C-EC7AA3A4E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02F03E-69C0-B3BD-3A6C-F4CC2333C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1E52A-AF7A-580C-4524-8D0CEC8BC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9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5E5266-E245-E348-7E37-38469557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4D1F9F-A7F6-C362-E05F-EF38150D5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2EF4B2-0A67-993C-12AD-D4FA858D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68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C8F02-435B-C940-A51A-E1F8555C0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86BF5-2157-EC23-37BC-CBA7CA5FD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84205-EA27-FAB1-5DC5-3FD492BA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0A4590-59DF-B232-DFD8-A5324EDA9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955CE8-7CE7-6151-3E0E-265BC6991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B6788F-DDBE-34CD-6580-5F61942D6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9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25E7E-BE89-7C70-A067-3BFD13F86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C336D6-04ED-42C5-D4DA-8BDEC669D7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9E4E8-6CBC-D0B1-54BA-37338C4601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8C9CF-E146-12C9-1136-A5BB0243E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D76714-7393-1F43-D44C-8C0548FC6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A5B2A7-60A3-7E28-EA20-7F877E47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5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2A8CE-F711-8917-3D8E-174BB8A5C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4E9181-79AD-DA53-C36A-533E5193C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DF98D-0B49-2BA0-F016-8BDAC04624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07E13D-8571-481A-8180-4C4970B7995E}" type="datetimeFigureOut">
              <a:rPr lang="en-US" smtClean="0"/>
              <a:t>8/1/24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AE452-2592-208D-F944-EFD293AD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95C46-E7BA-B14C-BF5B-2AA150FD94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089CAF-9A6D-4C32-A387-702F00921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4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1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15.emf"/><Relationship Id="rId7" Type="http://schemas.openxmlformats.org/officeDocument/2006/relationships/image" Target="../media/image17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93CF5C7-FFB9-F92B-A886-D49AC4ABEF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4847023"/>
              </p:ext>
            </p:extLst>
          </p:nvPr>
        </p:nvGraphicFramePr>
        <p:xfrm>
          <a:off x="3494088" y="471488"/>
          <a:ext cx="1471612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3" imgW="2071861" imgH="2439323" progId="Prism10.Document">
                  <p:embed/>
                </p:oleObj>
              </mc:Choice>
              <mc:Fallback>
                <p:oleObj name="Prism 10" r:id="rId3" imgW="2071861" imgH="2439323" progId="Prism10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8D4588E-B6A6-1948-8826-0E0314A83D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4088" y="471488"/>
                        <a:ext cx="1471612" cy="173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EDF4E83-1DB1-C345-38B6-052FFD47AC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7202377"/>
              </p:ext>
            </p:extLst>
          </p:nvPr>
        </p:nvGraphicFramePr>
        <p:xfrm>
          <a:off x="3494088" y="1935163"/>
          <a:ext cx="1471612" cy="173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5" imgW="2071861" imgH="2439323" progId="Prism10.Document">
                  <p:embed/>
                </p:oleObj>
              </mc:Choice>
              <mc:Fallback>
                <p:oleObj name="Prism 10" r:id="rId5" imgW="2071861" imgH="2439323" progId="Prism10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CDBB691-412D-70F9-3C6C-A34D246CD2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94088" y="1935163"/>
                        <a:ext cx="1471612" cy="173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33C4521-3B02-2367-6C6A-54EC585F68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807110"/>
              </p:ext>
            </p:extLst>
          </p:nvPr>
        </p:nvGraphicFramePr>
        <p:xfrm>
          <a:off x="3494088" y="3529013"/>
          <a:ext cx="1471612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7" imgW="2071861" imgH="2439323" progId="Prism10.Document">
                  <p:embed/>
                </p:oleObj>
              </mc:Choice>
              <mc:Fallback>
                <p:oleObj name="Prism 10" r:id="rId7" imgW="2071861" imgH="2439323" progId="Prism10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5B1D70AB-AE24-6BFA-BAFD-FD16152973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94088" y="3529013"/>
                        <a:ext cx="1471612" cy="173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A91C88C-E2BF-3B60-B40C-FB34B4B2CB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483825"/>
              </p:ext>
            </p:extLst>
          </p:nvPr>
        </p:nvGraphicFramePr>
        <p:xfrm>
          <a:off x="3497263" y="5029200"/>
          <a:ext cx="1463675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9" imgW="2061057" imgH="2439323" progId="Prism10.Document">
                  <p:embed/>
                </p:oleObj>
              </mc:Choice>
              <mc:Fallback>
                <p:oleObj name="Prism 10" r:id="rId9" imgW="2061057" imgH="2439323" progId="Prism10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FFAD4833-8A1A-C744-027A-024383858F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97263" y="5029200"/>
                        <a:ext cx="1463675" cy="173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DD496A4-AA4C-AEB8-3C13-54909767A78D}"/>
              </a:ext>
            </a:extLst>
          </p:cNvPr>
          <p:cNvSpPr txBox="1"/>
          <p:nvPr/>
        </p:nvSpPr>
        <p:spPr>
          <a:xfrm>
            <a:off x="3650202" y="6519446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Sham  TAC                  Sham  TAC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A6C1A329-ED7F-F655-21AC-10B9653197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500266"/>
              </p:ext>
            </p:extLst>
          </p:nvPr>
        </p:nvGraphicFramePr>
        <p:xfrm>
          <a:off x="5216525" y="447675"/>
          <a:ext cx="1470025" cy="173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11" imgW="2071861" imgH="2439323" progId="Prism10.Document">
                  <p:embed/>
                </p:oleObj>
              </mc:Choice>
              <mc:Fallback>
                <p:oleObj name="Prism 10" r:id="rId11" imgW="2071861" imgH="2439323" progId="Prism10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C1DBAE5-574A-7DDB-81AA-ECFFD3C579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216525" y="447675"/>
                        <a:ext cx="1470025" cy="1731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6173B047-4BDE-16C8-D04B-2B10B6F477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659070"/>
              </p:ext>
            </p:extLst>
          </p:nvPr>
        </p:nvGraphicFramePr>
        <p:xfrm>
          <a:off x="5219700" y="2022475"/>
          <a:ext cx="1462088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13" imgW="2061057" imgH="2439323" progId="Prism10.Document">
                  <p:embed/>
                </p:oleObj>
              </mc:Choice>
              <mc:Fallback>
                <p:oleObj name="Prism 10" r:id="rId13" imgW="2061057" imgH="2439323" progId="Prism10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96460B4-7549-0811-034E-E946C35A62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219700" y="2022475"/>
                        <a:ext cx="1462088" cy="173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89D6FAB-C222-F2D2-A1E3-53420CE7B4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4631362"/>
              </p:ext>
            </p:extLst>
          </p:nvPr>
        </p:nvGraphicFramePr>
        <p:xfrm>
          <a:off x="5216525" y="3497263"/>
          <a:ext cx="1470025" cy="173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15" imgW="2071861" imgH="2439323" progId="Prism10.Document">
                  <p:embed/>
                </p:oleObj>
              </mc:Choice>
              <mc:Fallback>
                <p:oleObj name="Prism 10" r:id="rId15" imgW="2071861" imgH="2439323" progId="Prism10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A646B9B-3889-3D8D-F8C7-A78675E982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216525" y="3497263"/>
                        <a:ext cx="1470025" cy="173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E304659-FF76-8E5C-360A-925A1BAA8E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321522"/>
              </p:ext>
            </p:extLst>
          </p:nvPr>
        </p:nvGraphicFramePr>
        <p:xfrm>
          <a:off x="5219700" y="5006975"/>
          <a:ext cx="1462088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17" imgW="2061057" imgH="2439323" progId="Prism10.Document">
                  <p:embed/>
                </p:oleObj>
              </mc:Choice>
              <mc:Fallback>
                <p:oleObj name="Prism 10" r:id="rId17" imgW="2061057" imgH="2439323" progId="Prism10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A87D11E8-282A-443E-55D2-96021D3607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219700" y="5006975"/>
                        <a:ext cx="1462088" cy="173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958EA2A4-610A-7C0B-32FC-758C078DEA80}"/>
              </a:ext>
            </a:extLst>
          </p:cNvPr>
          <p:cNvSpPr txBox="1"/>
          <p:nvPr/>
        </p:nvSpPr>
        <p:spPr>
          <a:xfrm rot="16200000">
            <a:off x="2504422" y="950887"/>
            <a:ext cx="1683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Gastroc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(mg)/TL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(mm)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67DD84-5BD0-F3C5-E979-4E1A24FF4647}"/>
              </a:ext>
            </a:extLst>
          </p:cNvPr>
          <p:cNvSpPr txBox="1"/>
          <p:nvPr/>
        </p:nvSpPr>
        <p:spPr>
          <a:xfrm rot="16200000">
            <a:off x="2577798" y="2710521"/>
            <a:ext cx="1579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Soleus(mg)/TL(mm)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CBE356-9912-8A88-52BB-5115F994497F}"/>
              </a:ext>
            </a:extLst>
          </p:cNvPr>
          <p:cNvSpPr txBox="1"/>
          <p:nvPr/>
        </p:nvSpPr>
        <p:spPr>
          <a:xfrm rot="16200000">
            <a:off x="2636152" y="4164663"/>
            <a:ext cx="1463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Tibialis ant. (mg)/TL(mm)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F00777-4E6A-B3AA-FE0D-FF58975C7A12}"/>
              </a:ext>
            </a:extLst>
          </p:cNvPr>
          <p:cNvSpPr txBox="1"/>
          <p:nvPr/>
        </p:nvSpPr>
        <p:spPr>
          <a:xfrm rot="16200000">
            <a:off x="2671720" y="5551645"/>
            <a:ext cx="1391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EDL(mg)/TL(mm)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DF11EF-4D5D-8B1B-7BD9-31B5C9BA7EE5}"/>
              </a:ext>
            </a:extLst>
          </p:cNvPr>
          <p:cNvSpPr txBox="1"/>
          <p:nvPr/>
        </p:nvSpPr>
        <p:spPr>
          <a:xfrm>
            <a:off x="3705673" y="186104"/>
            <a:ext cx="3474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4 Weeks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8 Weeks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329868-BC2E-0A88-0B00-623296949226}"/>
              </a:ext>
            </a:extLst>
          </p:cNvPr>
          <p:cNvSpPr/>
          <p:nvPr/>
        </p:nvSpPr>
        <p:spPr>
          <a:xfrm>
            <a:off x="2672178" y="102241"/>
            <a:ext cx="4634143" cy="672498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E62E22-6533-2348-7AC5-48038D53F64C}"/>
              </a:ext>
            </a:extLst>
          </p:cNvPr>
          <p:cNvSpPr txBox="1"/>
          <p:nvPr/>
        </p:nvSpPr>
        <p:spPr>
          <a:xfrm>
            <a:off x="-72503" y="-43479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C14B81-3761-5A93-8F9F-1BE5DE785A62}"/>
              </a:ext>
            </a:extLst>
          </p:cNvPr>
          <p:cNvSpPr txBox="1"/>
          <p:nvPr/>
        </p:nvSpPr>
        <p:spPr>
          <a:xfrm>
            <a:off x="3125482" y="295075"/>
            <a:ext cx="45319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                                  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9C5FB8-E2CD-63DE-60E8-9C371A17A712}"/>
              </a:ext>
            </a:extLst>
          </p:cNvPr>
          <p:cNvSpPr txBox="1"/>
          <p:nvPr/>
        </p:nvSpPr>
        <p:spPr>
          <a:xfrm>
            <a:off x="5002432" y="102241"/>
            <a:ext cx="453191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                                  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54827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0A5FD81-19A5-D160-606B-5A7FB9F4A5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128967"/>
              </p:ext>
            </p:extLst>
          </p:nvPr>
        </p:nvGraphicFramePr>
        <p:xfrm>
          <a:off x="1759697" y="1870075"/>
          <a:ext cx="2378075" cy="280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2061057" imgH="2430319" progId="Prism10.Document">
                  <p:embed/>
                </p:oleObj>
              </mc:Choice>
              <mc:Fallback>
                <p:oleObj name="Prism 10" r:id="rId2" imgW="2061057" imgH="2430319" progId="Prism10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0A5FD81-19A5-D160-606B-5A7FB9F4A5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59697" y="1870075"/>
                        <a:ext cx="2378075" cy="280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52060BE-71CD-1399-278E-7A2C0F1BE3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490067"/>
              </p:ext>
            </p:extLst>
          </p:nvPr>
        </p:nvGraphicFramePr>
        <p:xfrm>
          <a:off x="4855867" y="1870075"/>
          <a:ext cx="2378075" cy="280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4" imgW="2061057" imgH="2430319" progId="Prism10.Document">
                  <p:embed/>
                </p:oleObj>
              </mc:Choice>
              <mc:Fallback>
                <p:oleObj name="Prism 10" r:id="rId4" imgW="2061057" imgH="2430319" progId="Prism10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B52060BE-71CD-1399-278E-7A2C0F1BE3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55867" y="1870075"/>
                        <a:ext cx="2378075" cy="2805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C814254-8085-DE04-AC87-8ABED51FD925}"/>
              </a:ext>
            </a:extLst>
          </p:cNvPr>
          <p:cNvSpPr txBox="1"/>
          <p:nvPr/>
        </p:nvSpPr>
        <p:spPr>
          <a:xfrm>
            <a:off x="2394240" y="1475346"/>
            <a:ext cx="795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4 Weeks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8 Weeks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14 Weeks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340F04-5E77-BAF7-2EA1-FC10435F7D2F}"/>
              </a:ext>
            </a:extLst>
          </p:cNvPr>
          <p:cNvSpPr txBox="1"/>
          <p:nvPr/>
        </p:nvSpPr>
        <p:spPr>
          <a:xfrm>
            <a:off x="2151815" y="4314683"/>
            <a:ext cx="8280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Sham    TAC                                    Sham   TAC                           Sham TAC  Sham TAC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FAE6F1-7823-C934-F8D0-1D1F220977DA}"/>
              </a:ext>
            </a:extLst>
          </p:cNvPr>
          <p:cNvSpPr/>
          <p:nvPr/>
        </p:nvSpPr>
        <p:spPr>
          <a:xfrm>
            <a:off x="1247027" y="1475346"/>
            <a:ext cx="9697945" cy="3768909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0D367A-BF72-91B6-0010-7551E506B3C1}"/>
              </a:ext>
            </a:extLst>
          </p:cNvPr>
          <p:cNvSpPr txBox="1"/>
          <p:nvPr/>
        </p:nvSpPr>
        <p:spPr>
          <a:xfrm>
            <a:off x="1997968" y="1755391"/>
            <a:ext cx="6451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                                                   B                                          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63A5A0-82AB-6E44-BF44-57B23946331D}"/>
              </a:ext>
            </a:extLst>
          </p:cNvPr>
          <p:cNvSpPr txBox="1"/>
          <p:nvPr/>
        </p:nvSpPr>
        <p:spPr>
          <a:xfrm>
            <a:off x="-5305" y="-10498"/>
            <a:ext cx="219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F866F1-889D-CB49-EE1C-A8C8992EFAE4}"/>
              </a:ext>
            </a:extLst>
          </p:cNvPr>
          <p:cNvSpPr txBox="1"/>
          <p:nvPr/>
        </p:nvSpPr>
        <p:spPr>
          <a:xfrm>
            <a:off x="2279587" y="4619041"/>
            <a:ext cx="515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Atrogin1                                     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Atrogin1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774519-7CB6-885E-0871-773FDFDF97BB}"/>
              </a:ext>
            </a:extLst>
          </p:cNvPr>
          <p:cNvCxnSpPr/>
          <p:nvPr/>
        </p:nvCxnSpPr>
        <p:spPr>
          <a:xfrm>
            <a:off x="2279587" y="4645025"/>
            <a:ext cx="10817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8D1B12F-6BA5-7CB1-6000-57EFCC9E0609}"/>
              </a:ext>
            </a:extLst>
          </p:cNvPr>
          <p:cNvCxnSpPr/>
          <p:nvPr/>
        </p:nvCxnSpPr>
        <p:spPr>
          <a:xfrm>
            <a:off x="5426857" y="4649394"/>
            <a:ext cx="10817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CDEF76B-E6FF-7B08-893F-BD2AD2B4B546}"/>
              </a:ext>
            </a:extLst>
          </p:cNvPr>
          <p:cNvSpPr txBox="1"/>
          <p:nvPr/>
        </p:nvSpPr>
        <p:spPr>
          <a:xfrm rot="16200000">
            <a:off x="374954" y="2917537"/>
            <a:ext cx="2570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Relative mRNA expression fold change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C077A44-80EF-0C9A-3187-29E7E69F24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38721"/>
              </p:ext>
            </p:extLst>
          </p:nvPr>
        </p:nvGraphicFramePr>
        <p:xfrm>
          <a:off x="7492031" y="1834032"/>
          <a:ext cx="3200400" cy="282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6" imgW="3467027" imgH="3055547" progId="Prism10.Document">
                  <p:embed/>
                </p:oleObj>
              </mc:Choice>
              <mc:Fallback>
                <p:oleObj name="Prism 10" r:id="rId6" imgW="3467027" imgH="3055547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492031" y="1834032"/>
                        <a:ext cx="3200400" cy="2820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7BE4899-70B9-A6D2-78EA-A3925C22F44B}"/>
              </a:ext>
            </a:extLst>
          </p:cNvPr>
          <p:cNvCxnSpPr/>
          <p:nvPr/>
        </p:nvCxnSpPr>
        <p:spPr>
          <a:xfrm>
            <a:off x="9191129" y="4657587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0C1558-22F7-B0B2-CAB6-A551DCA569B3}"/>
              </a:ext>
            </a:extLst>
          </p:cNvPr>
          <p:cNvCxnSpPr/>
          <p:nvPr/>
        </p:nvCxnSpPr>
        <p:spPr>
          <a:xfrm>
            <a:off x="8074078" y="4667927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D948D81-EFBC-C6E1-6895-CE900A75CFFC}"/>
              </a:ext>
            </a:extLst>
          </p:cNvPr>
          <p:cNvSpPr txBox="1"/>
          <p:nvPr/>
        </p:nvSpPr>
        <p:spPr>
          <a:xfrm>
            <a:off x="8156469" y="4653237"/>
            <a:ext cx="2291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Atrogin1     Murf1</a:t>
            </a:r>
          </a:p>
        </p:txBody>
      </p:sp>
    </p:spTree>
    <p:extLst>
      <p:ext uri="{BB962C8B-B14F-4D97-AF65-F5344CB8AC3E}">
        <p14:creationId xmlns:p14="http://schemas.microsoft.com/office/powerpoint/2010/main" val="1677100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4423D85-5297-C389-BB1F-244402364B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750717"/>
              </p:ext>
            </p:extLst>
          </p:nvPr>
        </p:nvGraphicFramePr>
        <p:xfrm>
          <a:off x="3095625" y="1516063"/>
          <a:ext cx="3355975" cy="305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2671127" imgH="2430319" progId="Prism10.Document">
                  <p:embed/>
                </p:oleObj>
              </mc:Choice>
              <mc:Fallback>
                <p:oleObj name="Prism 10" r:id="rId2" imgW="2671127" imgH="2430319" progId="Prism10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4423D85-5297-C389-BB1F-244402364B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95625" y="1516063"/>
                        <a:ext cx="3355975" cy="3052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D265C3F-73B5-2E50-5C35-103CD8E146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727044"/>
              </p:ext>
            </p:extLst>
          </p:nvPr>
        </p:nvGraphicFramePr>
        <p:xfrm>
          <a:off x="6199188" y="1549400"/>
          <a:ext cx="3355975" cy="305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4" imgW="2671127" imgH="2430319" progId="Prism10.Document">
                  <p:embed/>
                </p:oleObj>
              </mc:Choice>
              <mc:Fallback>
                <p:oleObj name="Prism 10" r:id="rId4" imgW="2671127" imgH="2430319" progId="Prism10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D265C3F-73B5-2E50-5C35-103CD8E146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99188" y="1549400"/>
                        <a:ext cx="3355975" cy="305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833DF63-14E0-AEBB-1CCE-283393117C18}"/>
              </a:ext>
            </a:extLst>
          </p:cNvPr>
          <p:cNvSpPr txBox="1"/>
          <p:nvPr/>
        </p:nvSpPr>
        <p:spPr>
          <a:xfrm>
            <a:off x="3648130" y="4310408"/>
            <a:ext cx="2902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l-GR" sz="1600" i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     IL-6      IL-1β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9D270C-0C88-FAC7-9A85-42FB9527E378}"/>
              </a:ext>
            </a:extLst>
          </p:cNvPr>
          <p:cNvCxnSpPr/>
          <p:nvPr/>
        </p:nvCxnSpPr>
        <p:spPr>
          <a:xfrm>
            <a:off x="3726462" y="4274073"/>
            <a:ext cx="577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A9AE02-7606-23B1-BF4F-873743C66282}"/>
              </a:ext>
            </a:extLst>
          </p:cNvPr>
          <p:cNvCxnSpPr/>
          <p:nvPr/>
        </p:nvCxnSpPr>
        <p:spPr>
          <a:xfrm>
            <a:off x="4429278" y="4275690"/>
            <a:ext cx="577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CE24EF-2DA4-CE4B-76BF-509EEEAFE75B}"/>
              </a:ext>
            </a:extLst>
          </p:cNvPr>
          <p:cNvCxnSpPr/>
          <p:nvPr/>
        </p:nvCxnSpPr>
        <p:spPr>
          <a:xfrm>
            <a:off x="5228267" y="4284568"/>
            <a:ext cx="577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9263B67-6F19-5778-72E0-39EA700A2319}"/>
              </a:ext>
            </a:extLst>
          </p:cNvPr>
          <p:cNvSpPr txBox="1"/>
          <p:nvPr/>
        </p:nvSpPr>
        <p:spPr>
          <a:xfrm>
            <a:off x="6681698" y="4310408"/>
            <a:ext cx="2902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TNF-</a:t>
            </a:r>
            <a:r>
              <a:rPr lang="el-GR" sz="1600" i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     IL-6      IL-1β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1C6064-D71F-8031-E3DE-14D5A41EA89C}"/>
              </a:ext>
            </a:extLst>
          </p:cNvPr>
          <p:cNvCxnSpPr/>
          <p:nvPr/>
        </p:nvCxnSpPr>
        <p:spPr>
          <a:xfrm>
            <a:off x="6760030" y="4299913"/>
            <a:ext cx="577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FEE98F0-77C9-0098-76C8-266680568300}"/>
              </a:ext>
            </a:extLst>
          </p:cNvPr>
          <p:cNvCxnSpPr/>
          <p:nvPr/>
        </p:nvCxnSpPr>
        <p:spPr>
          <a:xfrm>
            <a:off x="7462846" y="4301530"/>
            <a:ext cx="577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F0CF158-308B-910D-FB10-F8F5AF352CAB}"/>
              </a:ext>
            </a:extLst>
          </p:cNvPr>
          <p:cNvCxnSpPr/>
          <p:nvPr/>
        </p:nvCxnSpPr>
        <p:spPr>
          <a:xfrm>
            <a:off x="8261835" y="4310408"/>
            <a:ext cx="577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38776F3E-044D-7208-FEE3-F66F64E614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9252" y="535925"/>
            <a:ext cx="1200318" cy="86689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C814254-8085-DE04-AC87-8ABED51FD925}"/>
              </a:ext>
            </a:extLst>
          </p:cNvPr>
          <p:cNvSpPr txBox="1"/>
          <p:nvPr/>
        </p:nvSpPr>
        <p:spPr>
          <a:xfrm>
            <a:off x="4153339" y="1034951"/>
            <a:ext cx="4550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4 Weeks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8 Weeks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FAE6F1-7823-C934-F8D0-1D1F220977DA}"/>
              </a:ext>
            </a:extLst>
          </p:cNvPr>
          <p:cNvSpPr/>
          <p:nvPr/>
        </p:nvSpPr>
        <p:spPr>
          <a:xfrm>
            <a:off x="2608019" y="328056"/>
            <a:ext cx="7806369" cy="456503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5E3BFD-7B33-BFFC-6296-B432EC6D6F65}"/>
              </a:ext>
            </a:extLst>
          </p:cNvPr>
          <p:cNvSpPr txBox="1"/>
          <p:nvPr/>
        </p:nvSpPr>
        <p:spPr>
          <a:xfrm>
            <a:off x="3274114" y="1412469"/>
            <a:ext cx="6309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                                               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63A5A0-82AB-6E44-BF44-57B23946331D}"/>
              </a:ext>
            </a:extLst>
          </p:cNvPr>
          <p:cNvSpPr txBox="1"/>
          <p:nvPr/>
        </p:nvSpPr>
        <p:spPr>
          <a:xfrm>
            <a:off x="-5305" y="-10498"/>
            <a:ext cx="219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FE838B-C7F7-2AD9-4059-9F1899C71CC5}"/>
              </a:ext>
            </a:extLst>
          </p:cNvPr>
          <p:cNvSpPr txBox="1"/>
          <p:nvPr/>
        </p:nvSpPr>
        <p:spPr>
          <a:xfrm rot="16200000">
            <a:off x="1785445" y="2784187"/>
            <a:ext cx="2570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Relative mRNA expression fold change</a:t>
            </a:r>
          </a:p>
        </p:txBody>
      </p:sp>
    </p:spTree>
    <p:extLst>
      <p:ext uri="{BB962C8B-B14F-4D97-AF65-F5344CB8AC3E}">
        <p14:creationId xmlns:p14="http://schemas.microsoft.com/office/powerpoint/2010/main" val="3394828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B89D9F8-7DF5-5612-FB34-3F1A24A079F4}"/>
              </a:ext>
            </a:extLst>
          </p:cNvPr>
          <p:cNvSpPr txBox="1"/>
          <p:nvPr/>
        </p:nvSpPr>
        <p:spPr>
          <a:xfrm rot="16200000">
            <a:off x="2629026" y="1987805"/>
            <a:ext cx="2011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pmoles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/mg tissue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262AC0-70E9-4BD9-DB69-9567D7F89526}"/>
              </a:ext>
            </a:extLst>
          </p:cNvPr>
          <p:cNvSpPr txBox="1"/>
          <p:nvPr/>
        </p:nvSpPr>
        <p:spPr>
          <a:xfrm>
            <a:off x="4341971" y="521638"/>
            <a:ext cx="3749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Car- Propanal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Car-HNE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A6AC7F-0FBF-0A87-360B-CBD6825C7C37}"/>
              </a:ext>
            </a:extLst>
          </p:cNvPr>
          <p:cNvSpPr txBox="1"/>
          <p:nvPr/>
        </p:nvSpPr>
        <p:spPr>
          <a:xfrm>
            <a:off x="4204811" y="3553044"/>
            <a:ext cx="4023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Car- Propanol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             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Car-DHN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03DBEEB8-D105-EAE6-DD2F-A37F6CAA9D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643536"/>
              </p:ext>
            </p:extLst>
          </p:nvPr>
        </p:nvGraphicFramePr>
        <p:xfrm>
          <a:off x="3778250" y="846138"/>
          <a:ext cx="1933575" cy="266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1933209" imgH="2661899" progId="Prism10.Document">
                  <p:embed/>
                </p:oleObj>
              </mc:Choice>
              <mc:Fallback>
                <p:oleObj name="Prism 10" r:id="rId2" imgW="1933209" imgH="2661899" progId="Prism10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03DBEEB8-D105-EAE6-DD2F-A37F6CAA9D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778250" y="846138"/>
                        <a:ext cx="1933575" cy="2662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BC705060-F72E-E685-BB1B-351892EC75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25211"/>
              </p:ext>
            </p:extLst>
          </p:nvPr>
        </p:nvGraphicFramePr>
        <p:xfrm>
          <a:off x="6149975" y="944563"/>
          <a:ext cx="1793875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4" imgW="1699841" imgH="2437883" progId="Prism10.Document">
                  <p:embed/>
                </p:oleObj>
              </mc:Choice>
              <mc:Fallback>
                <p:oleObj name="Prism 10" r:id="rId4" imgW="1699841" imgH="2437883" progId="Prism10.Document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BC705060-F72E-E685-BB1B-351892EC75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49975" y="944563"/>
                        <a:ext cx="1793875" cy="2571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7CC2412-7CAD-6168-E78C-CD76E8C5C6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064150"/>
              </p:ext>
            </p:extLst>
          </p:nvPr>
        </p:nvGraphicFramePr>
        <p:xfrm>
          <a:off x="3778250" y="3799681"/>
          <a:ext cx="1995487" cy="245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6" imgW="1977505" imgH="2437883" progId="Prism10.Document">
                  <p:embed/>
                </p:oleObj>
              </mc:Choice>
              <mc:Fallback>
                <p:oleObj name="Prism 10" r:id="rId6" imgW="1977505" imgH="2437883" progId="Prism10.Document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77CC2412-7CAD-6168-E78C-CD76E8C5C6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78250" y="3799681"/>
                        <a:ext cx="1995487" cy="2459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229E3501-D0BE-8F0D-7DB8-A31E01D4FE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4769972"/>
              </p:ext>
            </p:extLst>
          </p:nvPr>
        </p:nvGraphicFramePr>
        <p:xfrm>
          <a:off x="6040438" y="3810000"/>
          <a:ext cx="204470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8" imgW="2044490" imgH="2437883" progId="Prism10.Document">
                  <p:embed/>
                </p:oleObj>
              </mc:Choice>
              <mc:Fallback>
                <p:oleObj name="Prism 10" r:id="rId8" imgW="2044490" imgH="2437883" progId="Prism10.Document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229E3501-D0BE-8F0D-7DB8-A31E01D4FE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40438" y="3810000"/>
                        <a:ext cx="2044700" cy="243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F843E4F1-DD32-C955-F781-908E97141ED9}"/>
              </a:ext>
            </a:extLst>
          </p:cNvPr>
          <p:cNvSpPr txBox="1"/>
          <p:nvPr/>
        </p:nvSpPr>
        <p:spPr>
          <a:xfrm>
            <a:off x="3357756" y="760951"/>
            <a:ext cx="5669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        A		                 B  		                 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D118A8-3882-F6F8-0070-0EF2F57C0E8E}"/>
              </a:ext>
            </a:extLst>
          </p:cNvPr>
          <p:cNvSpPr txBox="1"/>
          <p:nvPr/>
        </p:nvSpPr>
        <p:spPr>
          <a:xfrm>
            <a:off x="3062793" y="3693117"/>
            <a:ext cx="576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           C		                      D  		               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6AA2B-ABDC-D25F-98F2-FA3D417AD17E}"/>
              </a:ext>
            </a:extLst>
          </p:cNvPr>
          <p:cNvSpPr txBox="1"/>
          <p:nvPr/>
        </p:nvSpPr>
        <p:spPr>
          <a:xfrm rot="16200000">
            <a:off x="2603133" y="4765550"/>
            <a:ext cx="2011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pmoles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/mg tissue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503FDA-A1AE-31BA-73D5-0052528FA3F8}"/>
              </a:ext>
            </a:extLst>
          </p:cNvPr>
          <p:cNvSpPr/>
          <p:nvPr/>
        </p:nvSpPr>
        <p:spPr>
          <a:xfrm>
            <a:off x="2991775" y="449166"/>
            <a:ext cx="5557421" cy="6135014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74CE0B-C8CD-A680-5BC6-E0456EF6AA1F}"/>
              </a:ext>
            </a:extLst>
          </p:cNvPr>
          <p:cNvSpPr txBox="1"/>
          <p:nvPr/>
        </p:nvSpPr>
        <p:spPr>
          <a:xfrm>
            <a:off x="3700610" y="5951611"/>
            <a:ext cx="521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Sham   TAC                  Sham   TAC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4CB34F-EA1E-1F40-D7BF-29A970A07642}"/>
              </a:ext>
            </a:extLst>
          </p:cNvPr>
          <p:cNvSpPr txBox="1"/>
          <p:nvPr/>
        </p:nvSpPr>
        <p:spPr>
          <a:xfrm>
            <a:off x="-75563" y="0"/>
            <a:ext cx="2920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4</a:t>
            </a:r>
          </a:p>
        </p:txBody>
      </p:sp>
    </p:spTree>
    <p:extLst>
      <p:ext uri="{BB962C8B-B14F-4D97-AF65-F5344CB8AC3E}">
        <p14:creationId xmlns:p14="http://schemas.microsoft.com/office/powerpoint/2010/main" val="1565433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6777AD-3A7F-A07F-2566-9AB66F1248B1}"/>
              </a:ext>
            </a:extLst>
          </p:cNvPr>
          <p:cNvSpPr txBox="1"/>
          <p:nvPr/>
        </p:nvSpPr>
        <p:spPr>
          <a:xfrm>
            <a:off x="0" y="0"/>
            <a:ext cx="25834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Figure 5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222F52-C75E-B75A-09B1-02519BD8AE71}"/>
              </a:ext>
            </a:extLst>
          </p:cNvPr>
          <p:cNvSpPr txBox="1"/>
          <p:nvPr/>
        </p:nvSpPr>
        <p:spPr>
          <a:xfrm rot="16200000">
            <a:off x="2170434" y="2851021"/>
            <a:ext cx="2570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Relative mRNA expression fold change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8B03FB5-3273-FCA8-2B7A-4AE934CD4B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288219"/>
              </p:ext>
            </p:extLst>
          </p:nvPr>
        </p:nvGraphicFramePr>
        <p:xfrm>
          <a:off x="3622675" y="1479550"/>
          <a:ext cx="4297363" cy="339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3073398" imgH="2430319" progId="Prism10.Document">
                  <p:embed/>
                </p:oleObj>
              </mc:Choice>
              <mc:Fallback>
                <p:oleObj name="Prism 10" r:id="rId2" imgW="3073398" imgH="2430319" progId="Prism10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58B03FB5-3273-FCA8-2B7A-4AE934CD4B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622675" y="1479550"/>
                        <a:ext cx="4297363" cy="3398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525ED08-BF93-318F-8EF0-98D4DE3159CE}"/>
              </a:ext>
            </a:extLst>
          </p:cNvPr>
          <p:cNvSpPr txBox="1"/>
          <p:nvPr/>
        </p:nvSpPr>
        <p:spPr>
          <a:xfrm>
            <a:off x="7711815" y="1565895"/>
            <a:ext cx="859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TAC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E9B2B8E-08CA-209F-413F-CF0DDDC3F601}"/>
              </a:ext>
            </a:extLst>
          </p:cNvPr>
          <p:cNvCxnSpPr/>
          <p:nvPr/>
        </p:nvCxnSpPr>
        <p:spPr>
          <a:xfrm>
            <a:off x="6352246" y="4548327"/>
            <a:ext cx="822960" cy="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A074054-CC95-0F52-E653-427175E7278A}"/>
              </a:ext>
            </a:extLst>
          </p:cNvPr>
          <p:cNvCxnSpPr/>
          <p:nvPr/>
        </p:nvCxnSpPr>
        <p:spPr>
          <a:xfrm>
            <a:off x="5359427" y="4533532"/>
            <a:ext cx="822960" cy="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5F030F1-9F69-61FD-D966-671C133619AE}"/>
              </a:ext>
            </a:extLst>
          </p:cNvPr>
          <p:cNvCxnSpPr/>
          <p:nvPr/>
        </p:nvCxnSpPr>
        <p:spPr>
          <a:xfrm>
            <a:off x="4348853" y="4548327"/>
            <a:ext cx="822960" cy="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305573E-0E26-90B9-0922-BFE4736FE27B}"/>
              </a:ext>
            </a:extLst>
          </p:cNvPr>
          <p:cNvSpPr txBox="1"/>
          <p:nvPr/>
        </p:nvSpPr>
        <p:spPr>
          <a:xfrm>
            <a:off x="4252404" y="4535294"/>
            <a:ext cx="3497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CARNS      TAUT         PEPT2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23FBAD-0BF2-6AA3-30B7-106B8ED05E5B}"/>
              </a:ext>
            </a:extLst>
          </p:cNvPr>
          <p:cNvSpPr/>
          <p:nvPr/>
        </p:nvSpPr>
        <p:spPr>
          <a:xfrm>
            <a:off x="2796466" y="1198485"/>
            <a:ext cx="6033209" cy="409362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1A6A1B-94CB-A73E-9CA9-4E430D4799F6}"/>
              </a:ext>
            </a:extLst>
          </p:cNvPr>
          <p:cNvSpPr txBox="1"/>
          <p:nvPr/>
        </p:nvSpPr>
        <p:spPr>
          <a:xfrm>
            <a:off x="3844032" y="1396618"/>
            <a:ext cx="577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513276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18198</TotalTime>
  <Words>162</Words>
  <Application>Microsoft Macintosh PowerPoint</Application>
  <PresentationFormat>Widescreen</PresentationFormat>
  <Paragraphs>81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Prism 10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Mamata Chaudhari</dc:creator>
  <cp:lastModifiedBy>Baba, Shahid</cp:lastModifiedBy>
  <cp:revision>64</cp:revision>
  <cp:lastPrinted>2024-07-24T22:02:02Z</cp:lastPrinted>
  <dcterms:created xsi:type="dcterms:W3CDTF">2024-07-01T22:37:23Z</dcterms:created>
  <dcterms:modified xsi:type="dcterms:W3CDTF">2024-08-01T21:43:54Z</dcterms:modified>
</cp:coreProperties>
</file>