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72" r:id="rId2"/>
    <p:sldId id="275" r:id="rId3"/>
    <p:sldId id="270" r:id="rId4"/>
    <p:sldId id="271" r:id="rId5"/>
    <p:sldId id="27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58A363-B1DB-E5E9-0B99-F6F7163125B8}" name="Leigh, Noel" initials="NL" userId="S::NO36939@roswellpark.org::7f9e86af-da8b-459c-ade2-e26a87453fe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50" autoAdjust="0"/>
    <p:restoredTop sz="94660"/>
  </p:normalViewPr>
  <p:slideViewPr>
    <p:cSldViewPr snapToGrid="0">
      <p:cViewPr>
        <p:scale>
          <a:sx n="66" d="100"/>
          <a:sy n="66" d="100"/>
        </p:scale>
        <p:origin x="1896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34D43-6603-4BE9-A681-2BF038A14B92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E006A-D9C2-41C5-9709-AE5D7F8DA4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07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F0CBCC-12A9-46DC-8421-A57BF93EBE1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529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106FC-6E21-9F6E-AF92-B30203D0A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6B7155-035C-EE5D-131F-F74EF8528C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D8EE73-E5EC-7A62-11E7-AB5899772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CEEC4-1840-0C15-8880-1EF6936F0B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1424B6-4783-3BCA-8CF4-6C71E0A22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569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5CF301-CC64-1939-8D27-DC4D8076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131E9B-C41C-4DEA-3E52-94FAC9DB0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C34BE-747C-440D-F9A9-2EE00B64C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E86A62-FAF1-5DC7-DB7E-0D759A509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99CFA-186A-06B2-639F-A5DB3C805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251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036DFF-8D36-DE5E-DFCE-BB1AA2476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AF4626-9901-D0BF-F4A8-083F8478B4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7EC24-7CFF-061C-7292-BF0ACF5B4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C096A9-00A0-1F3E-5A23-E2F469C42C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BA6F9-D604-868A-947D-54E8B5D7A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01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C0E46-EA36-BEF2-6C40-E4E2BF55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95711-B92A-BB63-2806-B7D410777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A0847-4464-4FE3-A40B-99C8D2B0F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D246A2-C3D7-0A47-9328-C5A08B62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76399-C996-3D9B-0AC1-62F329D39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35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23744-B6B6-0012-5631-F22C2D47E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E2106-1D0F-8EA4-EFD8-409633662A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FE1E5-A144-6E55-145B-1A12B6094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AD0631-40B7-4C0F-1241-EEC99E90CE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75143-445D-02C2-E6B3-CC2DA0AC2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2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9A57-CDB9-5C57-F5AB-34F52C11F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77852-CC29-D99B-3D73-3EEE461A9B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1C010F-9929-2B11-DA1C-039DFABB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5184FE-58A1-D382-8353-D88C2A825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A1661-5ADF-8AE7-C059-05070A91E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1135E7-1FF7-6B69-7392-7287356E1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86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DBEB9-6250-96A9-2CEE-D1C07FE02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B4EA98-114B-DD0F-A4A1-66FD4EC288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1A6931-EC5B-C123-8A7F-3E86C97B59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84A99-EB1C-024C-332F-95D6418A1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791B8A-442C-641F-8DCA-ADC0884767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7B9714-3543-52F4-3FAE-B29C94FC2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9DE02D-93D5-7408-8842-A96B87A85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1FC9EA-BF4F-B468-F376-F2B5A1DA7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720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43F99-085F-1959-1786-6EEA5FBD5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E32949C-01D4-F7B3-4FAC-F53683DD6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9CF3A6-51DF-1EE1-4797-61F4D1ED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452C84-274A-DE85-A3EF-55C385855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76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32DCCB-7995-AB6F-78AC-F83565EED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563E32-FE4F-6AA3-6CAA-C3FCC9870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6242F-D4C3-8435-DBF0-184E10E77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995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57B0F-BE78-8783-EEF3-8A8D36FF6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D0E06-B540-CC55-6647-4F65421F2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B55CB-F8FE-025C-93F6-A4915848E8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4D9861-D8CF-9416-B500-53B07A7B0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72A3E-C953-A613-9518-06D8FB123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BD084E-995A-1D92-1F42-AB32AEB5D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64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1EE5B-4B98-868D-70AA-E8733C650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051A433-5C4E-1A08-0C14-DB437375FE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D27ED8-E98B-D7A3-734A-7DCF4D0F6D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6742A6-81DD-9C87-CDBE-761471D2A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D5FDE-6855-76F9-E1B0-391CF4BA3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03680A-18AF-15F2-AE97-8DFC27239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74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78E3DC-1B1D-7CEF-B947-D4991357C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E382F1-B5CE-BD1D-AB12-AB7E0EB067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70FDA8-B8DB-F78F-48D4-B52F20EC5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E14A424-4F40-4EFB-A83E-4DA4EC6EAA5D}" type="datetimeFigureOut">
              <a:rPr lang="en-US" smtClean="0"/>
              <a:t>9/21/2024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7309B3-7FC4-79C4-6A8A-83C319BC4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15493-6152-6A70-EC3A-D97C5943F3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04585FC-9338-4B6E-817A-11BF518C28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61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5FD522-7539-0B95-E080-ED19DD7A5363}"/>
              </a:ext>
            </a:extLst>
          </p:cNvPr>
          <p:cNvSpPr txBox="1"/>
          <p:nvPr/>
        </p:nvSpPr>
        <p:spPr>
          <a:xfrm>
            <a:off x="4612463" y="150738"/>
            <a:ext cx="1359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 Figure E1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648A74-D215-FFC6-F116-68C5029A5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0349" y="5318753"/>
            <a:ext cx="1366667" cy="137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91C408-BFFE-14F9-640D-567866584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8414" y="5318278"/>
            <a:ext cx="1351936" cy="1371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82526E4-A879-0176-9887-5D21F19067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9305" y="3565259"/>
            <a:ext cx="1361695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EC9ECA0-1A62-D346-012D-6F6F8C03C9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4395" y="3565259"/>
            <a:ext cx="1333674" cy="1371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68E5658-6C70-CB86-745A-D87F98512A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56274" y="3565259"/>
            <a:ext cx="1397603" cy="1371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5E4F45-6552-3A44-81B7-0B869AE83E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95627" y="1885337"/>
            <a:ext cx="1384599" cy="1371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BCD3D6D-3537-7D4B-93E8-80DCBBCCCC4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35623" y="1877207"/>
            <a:ext cx="1409876" cy="1371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7A4288-B1A7-BE5C-7A2B-EC71ABD339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5905" y="1877207"/>
            <a:ext cx="1345841" cy="1371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D9922AC-530B-F405-0A79-4134D417A2E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17499" y="1877207"/>
            <a:ext cx="1384599" cy="1371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146A6BA-A05E-7CA3-09FC-094913B3D40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09305" y="197908"/>
            <a:ext cx="1403798" cy="13716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80173AF-9D8E-BC1C-C57A-0E80E4E43A88}"/>
              </a:ext>
            </a:extLst>
          </p:cNvPr>
          <p:cNvSpPr txBox="1"/>
          <p:nvPr/>
        </p:nvSpPr>
        <p:spPr>
          <a:xfrm>
            <a:off x="6057555" y="3161849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8160E3-85B1-CFC6-EAFB-9620E35A9B23}"/>
              </a:ext>
            </a:extLst>
          </p:cNvPr>
          <p:cNvSpPr txBox="1"/>
          <p:nvPr/>
        </p:nvSpPr>
        <p:spPr>
          <a:xfrm>
            <a:off x="4367275" y="4860659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66BEAD5-9D39-029D-A7C1-FA25650382B2}"/>
              </a:ext>
            </a:extLst>
          </p:cNvPr>
          <p:cNvSpPr txBox="1"/>
          <p:nvPr/>
        </p:nvSpPr>
        <p:spPr>
          <a:xfrm rot="16200000">
            <a:off x="5199581" y="4093335"/>
            <a:ext cx="4956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IL-17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5B30D9-E5F4-6C79-3D93-2F9A70C49A8D}"/>
              </a:ext>
            </a:extLst>
          </p:cNvPr>
          <p:cNvSpPr txBox="1"/>
          <p:nvPr/>
        </p:nvSpPr>
        <p:spPr>
          <a:xfrm rot="16200000">
            <a:off x="3431176" y="3937161"/>
            <a:ext cx="729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/>
              <a:t>Ror</a:t>
            </a:r>
            <a:r>
              <a:rPr lang="en-US" sz="1200" b="1" dirty="0" err="1">
                <a:latin typeface="Symbol"/>
                <a:ea typeface="Calibri"/>
                <a:cs typeface="Arial"/>
              </a:rPr>
              <a:t>g</a:t>
            </a:r>
            <a:r>
              <a:rPr lang="en-US" sz="1200" b="1" dirty="0" err="1"/>
              <a:t>t</a:t>
            </a:r>
            <a:endParaRPr lang="en-US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CD7E48-3AB3-4F97-8A88-F5231F2CC3B8}"/>
              </a:ext>
            </a:extLst>
          </p:cNvPr>
          <p:cNvSpPr txBox="1"/>
          <p:nvPr/>
        </p:nvSpPr>
        <p:spPr>
          <a:xfrm rot="16200000">
            <a:off x="5198230" y="2355532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48D7D08-E522-6FB0-B79D-C4EF0C295C3F}"/>
              </a:ext>
            </a:extLst>
          </p:cNvPr>
          <p:cNvSpPr txBox="1"/>
          <p:nvPr/>
        </p:nvSpPr>
        <p:spPr>
          <a:xfrm rot="16200000">
            <a:off x="3559930" y="2355532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BCCAD4-AF39-65A7-6815-7FE23D49CD26}"/>
              </a:ext>
            </a:extLst>
          </p:cNvPr>
          <p:cNvSpPr txBox="1"/>
          <p:nvPr/>
        </p:nvSpPr>
        <p:spPr>
          <a:xfrm rot="16200000">
            <a:off x="1948257" y="4041271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CD45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854D1EE-A5BA-C61F-4F5D-A9623083A831}"/>
              </a:ext>
            </a:extLst>
          </p:cNvPr>
          <p:cNvSpPr txBox="1"/>
          <p:nvPr/>
        </p:nvSpPr>
        <p:spPr>
          <a:xfrm>
            <a:off x="2650109" y="4888460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CD11b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3C9FC3-0644-9565-62ED-5F32B0CDB0E1}"/>
              </a:ext>
            </a:extLst>
          </p:cNvPr>
          <p:cNvSpPr txBox="1"/>
          <p:nvPr/>
        </p:nvSpPr>
        <p:spPr>
          <a:xfrm rot="16200000">
            <a:off x="1989661" y="972681"/>
            <a:ext cx="410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SSC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9442492-1F47-AC13-6C3D-3EC44011CB66}"/>
              </a:ext>
            </a:extLst>
          </p:cNvPr>
          <p:cNvSpPr txBox="1"/>
          <p:nvPr/>
        </p:nvSpPr>
        <p:spPr>
          <a:xfrm>
            <a:off x="2733662" y="1510483"/>
            <a:ext cx="4070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FSC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1D81BC5-2CBB-6FF7-477B-3024AEF46336}"/>
              </a:ext>
            </a:extLst>
          </p:cNvPr>
          <p:cNvSpPr txBox="1"/>
          <p:nvPr/>
        </p:nvSpPr>
        <p:spPr>
          <a:xfrm rot="16200000">
            <a:off x="1882356" y="2392459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AA3110-E975-CDC6-251C-BE9F19165AC5}"/>
              </a:ext>
            </a:extLst>
          </p:cNvPr>
          <p:cNvSpPr txBox="1"/>
          <p:nvPr/>
        </p:nvSpPr>
        <p:spPr>
          <a:xfrm rot="16200000">
            <a:off x="6786957" y="2446249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662FDE-A18E-E457-2C1D-A9A57D2E8485}"/>
              </a:ext>
            </a:extLst>
          </p:cNvPr>
          <p:cNvSpPr txBox="1"/>
          <p:nvPr/>
        </p:nvSpPr>
        <p:spPr>
          <a:xfrm>
            <a:off x="7616413" y="3188756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CD45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FD59F81-23F3-124F-3B72-12A23DB22552}"/>
              </a:ext>
            </a:extLst>
          </p:cNvPr>
          <p:cNvSpPr txBox="1"/>
          <p:nvPr/>
        </p:nvSpPr>
        <p:spPr>
          <a:xfrm>
            <a:off x="2754112" y="3172607"/>
            <a:ext cx="4106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SSC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BC8BB1-4F4D-7C38-2224-9341C6089D07}"/>
              </a:ext>
            </a:extLst>
          </p:cNvPr>
          <p:cNvSpPr txBox="1"/>
          <p:nvPr/>
        </p:nvSpPr>
        <p:spPr>
          <a:xfrm>
            <a:off x="5981355" y="4860659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CD4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06DF0F-AF62-CB39-873D-2B8670EA0A72}"/>
              </a:ext>
            </a:extLst>
          </p:cNvPr>
          <p:cNvSpPr txBox="1"/>
          <p:nvPr/>
        </p:nvSpPr>
        <p:spPr>
          <a:xfrm>
            <a:off x="4252405" y="3172607"/>
            <a:ext cx="442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089EF37-E009-4832-36C9-531179551BFB}"/>
              </a:ext>
            </a:extLst>
          </p:cNvPr>
          <p:cNvSpPr txBox="1"/>
          <p:nvPr/>
        </p:nvSpPr>
        <p:spPr>
          <a:xfrm>
            <a:off x="2250677" y="3423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3580EE4-B96B-5967-D971-B7394F325ABF}"/>
              </a:ext>
            </a:extLst>
          </p:cNvPr>
          <p:cNvSpPr txBox="1"/>
          <p:nvPr/>
        </p:nvSpPr>
        <p:spPr>
          <a:xfrm>
            <a:off x="2233105" y="166059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E60BE3B-BAE9-CD2C-0BD9-C6CB548D5B2E}"/>
              </a:ext>
            </a:extLst>
          </p:cNvPr>
          <p:cNvSpPr txBox="1"/>
          <p:nvPr/>
        </p:nvSpPr>
        <p:spPr>
          <a:xfrm>
            <a:off x="5494723" y="1644901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C5A4703-CDFF-5E74-BC1E-054243DA9D32}"/>
              </a:ext>
            </a:extLst>
          </p:cNvPr>
          <p:cNvSpPr txBox="1"/>
          <p:nvPr/>
        </p:nvSpPr>
        <p:spPr>
          <a:xfrm>
            <a:off x="7117829" y="1661505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0A6970-98CC-5626-7154-944E6617CBB4}"/>
              </a:ext>
            </a:extLst>
          </p:cNvPr>
          <p:cNvSpPr txBox="1"/>
          <p:nvPr/>
        </p:nvSpPr>
        <p:spPr>
          <a:xfrm>
            <a:off x="2222347" y="3348647"/>
            <a:ext cx="2792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6617B7F-8AFB-0F85-2058-4CE09E08E50C}"/>
              </a:ext>
            </a:extLst>
          </p:cNvPr>
          <p:cNvSpPr txBox="1"/>
          <p:nvPr/>
        </p:nvSpPr>
        <p:spPr>
          <a:xfrm>
            <a:off x="3822547" y="3359405"/>
            <a:ext cx="304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B4B5C38-3A27-74CB-312C-A3F7D6E45EB8}"/>
              </a:ext>
            </a:extLst>
          </p:cNvPr>
          <p:cNvSpPr txBox="1"/>
          <p:nvPr/>
        </p:nvSpPr>
        <p:spPr>
          <a:xfrm>
            <a:off x="5473207" y="3338799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49780C-CE94-1632-5DC6-334C0A3C5822}"/>
              </a:ext>
            </a:extLst>
          </p:cNvPr>
          <p:cNvSpPr txBox="1"/>
          <p:nvPr/>
        </p:nvSpPr>
        <p:spPr>
          <a:xfrm>
            <a:off x="3973149" y="1514125"/>
            <a:ext cx="1180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SSC</a:t>
            </a:r>
            <a:r>
              <a:rPr lang="en-US" sz="1200" b="1" baseline="30000" dirty="0"/>
              <a:t>+ </a:t>
            </a:r>
            <a:r>
              <a:rPr lang="en-US" sz="1200" b="1" dirty="0"/>
              <a:t>CD45</a:t>
            </a:r>
            <a:r>
              <a:rPr lang="en-US" sz="1200" b="1" baseline="30000" dirty="0"/>
              <a:t>+ </a:t>
            </a:r>
            <a:r>
              <a:rPr lang="en-US" sz="1200" b="1" dirty="0"/>
              <a:t>gate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AF96C76-97ED-E62E-91F0-EFD155DB7E6A}"/>
              </a:ext>
            </a:extLst>
          </p:cNvPr>
          <p:cNvSpPr txBox="1"/>
          <p:nvPr/>
        </p:nvSpPr>
        <p:spPr>
          <a:xfrm>
            <a:off x="4100005" y="3366296"/>
            <a:ext cx="1098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CD3</a:t>
            </a:r>
            <a:r>
              <a:rPr lang="en-US" sz="1200" b="1" baseline="30000" dirty="0"/>
              <a:t>+</a:t>
            </a:r>
            <a:r>
              <a:rPr lang="en-US" sz="1200" b="1" dirty="0"/>
              <a:t>CD4</a:t>
            </a:r>
            <a:r>
              <a:rPr lang="en-US" sz="1200" b="1" baseline="30000" dirty="0"/>
              <a:t>+ </a:t>
            </a:r>
            <a:r>
              <a:rPr lang="en-US" sz="1200" b="1" dirty="0"/>
              <a:t>gate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365BFA7-56C8-C92F-EBF8-308CFBB1BF62}"/>
              </a:ext>
            </a:extLst>
          </p:cNvPr>
          <p:cNvCxnSpPr/>
          <p:nvPr/>
        </p:nvCxnSpPr>
        <p:spPr>
          <a:xfrm>
            <a:off x="5219530" y="1652625"/>
            <a:ext cx="3071475" cy="1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34C8662E-9C7F-B627-1155-202DEC752477}"/>
              </a:ext>
            </a:extLst>
          </p:cNvPr>
          <p:cNvSpPr txBox="1"/>
          <p:nvPr/>
        </p:nvSpPr>
        <p:spPr>
          <a:xfrm>
            <a:off x="2480262" y="1676408"/>
            <a:ext cx="10663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FSC</a:t>
            </a:r>
            <a:r>
              <a:rPr lang="en-US" sz="1200" b="1" baseline="30000" dirty="0"/>
              <a:t>+</a:t>
            </a:r>
            <a:r>
              <a:rPr lang="en-US" sz="1200" b="1" dirty="0"/>
              <a:t> SSC</a:t>
            </a:r>
            <a:r>
              <a:rPr lang="en-US" sz="1200" b="1" baseline="30000" dirty="0"/>
              <a:t>+ </a:t>
            </a:r>
            <a:r>
              <a:rPr lang="en-US" sz="1200" b="1" dirty="0"/>
              <a:t>gate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1871923-AB0E-2A0A-7A38-5CBF091F3679}"/>
              </a:ext>
            </a:extLst>
          </p:cNvPr>
          <p:cNvSpPr txBox="1"/>
          <p:nvPr/>
        </p:nvSpPr>
        <p:spPr>
          <a:xfrm>
            <a:off x="3847860" y="167344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1FDC93C-4492-6E79-0041-FD9A0B49A353}"/>
              </a:ext>
            </a:extLst>
          </p:cNvPr>
          <p:cNvSpPr txBox="1"/>
          <p:nvPr/>
        </p:nvSpPr>
        <p:spPr>
          <a:xfrm>
            <a:off x="4366705" y="6622226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CD11b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2AF8433-2091-777E-6BAC-8EBF2B965CA1}"/>
              </a:ext>
            </a:extLst>
          </p:cNvPr>
          <p:cNvSpPr txBox="1"/>
          <p:nvPr/>
        </p:nvSpPr>
        <p:spPr>
          <a:xfrm rot="16200000">
            <a:off x="3607555" y="5891673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CD68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D7FB24-31DA-A4CA-0158-6641C9A54675}"/>
              </a:ext>
            </a:extLst>
          </p:cNvPr>
          <p:cNvSpPr txBox="1"/>
          <p:nvPr/>
        </p:nvSpPr>
        <p:spPr>
          <a:xfrm>
            <a:off x="2706225" y="6628502"/>
            <a:ext cx="60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CD11b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ADDAF61-0C3E-03A9-1B92-2C47DA17E9F4}"/>
              </a:ext>
            </a:extLst>
          </p:cNvPr>
          <p:cNvSpPr txBox="1"/>
          <p:nvPr/>
        </p:nvSpPr>
        <p:spPr>
          <a:xfrm rot="16200000">
            <a:off x="1873091" y="5781707"/>
            <a:ext cx="5398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LY-6G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2BC99A2-BAF4-1033-9B24-6D19F03B5B67}"/>
              </a:ext>
            </a:extLst>
          </p:cNvPr>
          <p:cNvSpPr txBox="1"/>
          <p:nvPr/>
        </p:nvSpPr>
        <p:spPr>
          <a:xfrm>
            <a:off x="2167663" y="5092277"/>
            <a:ext cx="227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212DEBAD-D097-D1C4-6791-6F3990787DEC}"/>
              </a:ext>
            </a:extLst>
          </p:cNvPr>
          <p:cNvSpPr txBox="1"/>
          <p:nvPr/>
        </p:nvSpPr>
        <p:spPr>
          <a:xfrm>
            <a:off x="3909505" y="5081519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18B49B2-4C77-449C-E8D9-B4B3F87584DF}"/>
              </a:ext>
            </a:extLst>
          </p:cNvPr>
          <p:cNvSpPr txBox="1"/>
          <p:nvPr/>
        </p:nvSpPr>
        <p:spPr>
          <a:xfrm>
            <a:off x="2299441" y="5104053"/>
            <a:ext cx="13617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CD11b</a:t>
            </a:r>
            <a:r>
              <a:rPr lang="en-US" sz="1200" b="1" baseline="30000" dirty="0"/>
              <a:t>+ </a:t>
            </a:r>
            <a:r>
              <a:rPr lang="en-US" sz="1200" b="1" dirty="0"/>
              <a:t>CD45</a:t>
            </a:r>
            <a:r>
              <a:rPr lang="en-US" sz="1200" b="1" baseline="30000" dirty="0"/>
              <a:t>+ </a:t>
            </a:r>
            <a:r>
              <a:rPr lang="en-US" sz="1200" b="1" dirty="0"/>
              <a:t>gate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ABC420A-1A38-29E6-2A35-C1C141B66E39}"/>
              </a:ext>
            </a:extLst>
          </p:cNvPr>
          <p:cNvSpPr txBox="1"/>
          <p:nvPr/>
        </p:nvSpPr>
        <p:spPr>
          <a:xfrm>
            <a:off x="4101590" y="5090153"/>
            <a:ext cx="13803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CD11b</a:t>
            </a:r>
            <a:r>
              <a:rPr lang="en-US" sz="1200" b="1" baseline="30000" dirty="0"/>
              <a:t>+ </a:t>
            </a:r>
            <a:r>
              <a:rPr lang="en-US" sz="1200" b="1" dirty="0"/>
              <a:t>LY-6G</a:t>
            </a:r>
            <a:r>
              <a:rPr lang="en-US" sz="1200" b="1" baseline="30000" dirty="0"/>
              <a:t>- </a:t>
            </a:r>
            <a:r>
              <a:rPr lang="en-US" sz="1200" b="1" dirty="0"/>
              <a:t>gate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6B4C7D57-EDF3-4EFA-A650-3882DDF138C2}"/>
              </a:ext>
            </a:extLst>
          </p:cNvPr>
          <p:cNvSpPr txBox="1"/>
          <p:nvPr/>
        </p:nvSpPr>
        <p:spPr>
          <a:xfrm>
            <a:off x="7279648" y="3811391"/>
            <a:ext cx="45244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Supplementary  Figure E1</a:t>
            </a:r>
            <a:r>
              <a:rPr lang="en-US" sz="1200" dirty="0"/>
              <a:t>. Representative  plots showing the gating strategy adopted for the step-by-step analysis of different immune cell subsets from Lung or BAL cells. Lung or BAL cells were gated  based on (</a:t>
            </a:r>
            <a:r>
              <a:rPr lang="en-US" sz="1200" b="1" dirty="0"/>
              <a:t>A</a:t>
            </a:r>
            <a:r>
              <a:rPr lang="en-US" sz="1200" dirty="0"/>
              <a:t>) FSC-SSC and (</a:t>
            </a:r>
            <a:r>
              <a:rPr lang="en-US" sz="1200" b="1" dirty="0"/>
              <a:t>B</a:t>
            </a:r>
            <a:r>
              <a:rPr lang="en-US" sz="1200" dirty="0"/>
              <a:t>) subsequently by SSC-CD45 gate (</a:t>
            </a:r>
            <a:r>
              <a:rPr lang="en-US" sz="1200" b="1" dirty="0"/>
              <a:t>C</a:t>
            </a:r>
            <a:r>
              <a:rPr lang="en-US" sz="1200" dirty="0"/>
              <a:t>) SSC-CD45</a:t>
            </a:r>
            <a:r>
              <a:rPr lang="en-US" sz="1200" baseline="30000" dirty="0"/>
              <a:t>+</a:t>
            </a:r>
            <a:r>
              <a:rPr lang="en-US" sz="1200" dirty="0"/>
              <a:t> population were  further gated  for CD3</a:t>
            </a:r>
            <a:r>
              <a:rPr lang="en-US" sz="1200" baseline="30000" dirty="0"/>
              <a:t>+</a:t>
            </a:r>
            <a:r>
              <a:rPr lang="en-US" sz="1200" dirty="0"/>
              <a:t>CD4</a:t>
            </a:r>
            <a:r>
              <a:rPr lang="en-US" sz="1200" baseline="30000" dirty="0"/>
              <a:t>+</a:t>
            </a:r>
            <a:r>
              <a:rPr lang="en-US" sz="1200" dirty="0"/>
              <a:t>  T cells (</a:t>
            </a:r>
            <a:r>
              <a:rPr lang="en-US" sz="1200" b="1" dirty="0"/>
              <a:t>D</a:t>
            </a:r>
            <a:r>
              <a:rPr lang="en-US" sz="1200" dirty="0"/>
              <a:t>) CD3</a:t>
            </a:r>
            <a:r>
              <a:rPr lang="en-US" sz="1200" baseline="30000" dirty="0"/>
              <a:t>+</a:t>
            </a:r>
            <a:r>
              <a:rPr lang="en-US" sz="1200" dirty="0"/>
              <a:t>CD8</a:t>
            </a:r>
            <a:r>
              <a:rPr lang="en-US" sz="1200" baseline="30000" dirty="0"/>
              <a:t>+</a:t>
            </a:r>
            <a:r>
              <a:rPr lang="en-US" sz="1200" dirty="0"/>
              <a:t> T cells (</a:t>
            </a:r>
            <a:r>
              <a:rPr lang="en-US" sz="1200" b="1" dirty="0"/>
              <a:t>E</a:t>
            </a:r>
            <a:r>
              <a:rPr lang="en-US" sz="1200" dirty="0"/>
              <a:t>) CD45</a:t>
            </a:r>
            <a:r>
              <a:rPr lang="en-US" sz="1200" baseline="30000" dirty="0"/>
              <a:t>+</a:t>
            </a:r>
            <a:r>
              <a:rPr lang="en-US" sz="1200" dirty="0"/>
              <a:t>CD19</a:t>
            </a:r>
            <a:r>
              <a:rPr lang="en-US" sz="1200" baseline="30000" dirty="0"/>
              <a:t>+ </a:t>
            </a:r>
            <a:r>
              <a:rPr lang="en-US" sz="1200" dirty="0"/>
              <a:t>B cells and (</a:t>
            </a:r>
            <a:r>
              <a:rPr lang="en-US" sz="1200" b="1" dirty="0"/>
              <a:t>F</a:t>
            </a:r>
            <a:r>
              <a:rPr lang="en-US" sz="1200" dirty="0"/>
              <a:t>) CD11b</a:t>
            </a:r>
            <a:r>
              <a:rPr lang="en-US" sz="1200" baseline="30000" dirty="0"/>
              <a:t>+</a:t>
            </a:r>
            <a:r>
              <a:rPr lang="en-US" sz="1200" dirty="0"/>
              <a:t>CD45</a:t>
            </a:r>
            <a:r>
              <a:rPr lang="en-US" sz="1200" baseline="30000" dirty="0"/>
              <a:t>+  </a:t>
            </a:r>
            <a:r>
              <a:rPr lang="en-US" sz="1200" dirty="0"/>
              <a:t>cells.  CD3</a:t>
            </a:r>
            <a:r>
              <a:rPr lang="en-US" sz="1200" baseline="30000" dirty="0"/>
              <a:t>+</a:t>
            </a:r>
            <a:r>
              <a:rPr lang="en-US" sz="1200" dirty="0"/>
              <a:t>CD4</a:t>
            </a:r>
            <a:r>
              <a:rPr lang="en-US" sz="1200" baseline="30000" dirty="0"/>
              <a:t>+</a:t>
            </a:r>
            <a:r>
              <a:rPr lang="en-US" sz="1200" dirty="0"/>
              <a:t>  T cells are  further gated for (</a:t>
            </a:r>
            <a:r>
              <a:rPr lang="en-US" sz="1200" b="1" dirty="0"/>
              <a:t>G</a:t>
            </a:r>
            <a:r>
              <a:rPr lang="en-US" sz="1200" dirty="0"/>
              <a:t>) </a:t>
            </a:r>
            <a:r>
              <a:rPr lang="en-US" sz="1200" dirty="0" err="1"/>
              <a:t>Ror</a:t>
            </a:r>
            <a:r>
              <a:rPr lang="en-US" sz="1200" dirty="0" err="1">
                <a:latin typeface="Symbol"/>
                <a:ea typeface="Calibri"/>
                <a:cs typeface="Arial"/>
              </a:rPr>
              <a:t>g</a:t>
            </a:r>
            <a:r>
              <a:rPr lang="en-US" sz="1200" dirty="0" err="1"/>
              <a:t>t</a:t>
            </a:r>
            <a:r>
              <a:rPr lang="en-US" sz="1200" baseline="30000" dirty="0"/>
              <a:t>+</a:t>
            </a:r>
            <a:r>
              <a:rPr lang="en-US" sz="1200" dirty="0"/>
              <a:t> and (</a:t>
            </a:r>
            <a:r>
              <a:rPr lang="en-US" sz="1200" b="1" dirty="0"/>
              <a:t>H</a:t>
            </a:r>
            <a:r>
              <a:rPr lang="en-US" sz="1200" dirty="0"/>
              <a:t>) IL-17A</a:t>
            </a:r>
            <a:r>
              <a:rPr lang="en-US" sz="1200" baseline="30000" dirty="0"/>
              <a:t>+</a:t>
            </a:r>
            <a:r>
              <a:rPr lang="en-US" sz="1200" dirty="0"/>
              <a:t>CD4</a:t>
            </a:r>
            <a:r>
              <a:rPr lang="en-US" sz="1200" baseline="30000" dirty="0"/>
              <a:t>+</a:t>
            </a:r>
            <a:r>
              <a:rPr lang="en-US" sz="1200" dirty="0"/>
              <a:t> T cells. </a:t>
            </a:r>
            <a:r>
              <a:rPr lang="en-US" sz="1200" dirty="0">
                <a:solidFill>
                  <a:srgbClr val="FF0000"/>
                </a:solidFill>
              </a:rPr>
              <a:t>Further, after gating out CD45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CD3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CD8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 T cell population, CD45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CD3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CD4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 T cells are further gated for IL-17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 or ROR </a:t>
            </a:r>
            <a:r>
              <a:rPr lang="en-US" sz="1200" dirty="0" err="1">
                <a:solidFill>
                  <a:srgbClr val="FF0000"/>
                </a:solidFill>
              </a:rPr>
              <a:t>γt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 T cells on total CD45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CD3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CD4</a:t>
            </a:r>
            <a:r>
              <a:rPr lang="en-US" sz="1200" baseline="30000" dirty="0">
                <a:solidFill>
                  <a:srgbClr val="FF0000"/>
                </a:solidFill>
              </a:rPr>
              <a:t>+</a:t>
            </a:r>
            <a:r>
              <a:rPr lang="en-US" sz="1200" dirty="0">
                <a:solidFill>
                  <a:srgbClr val="FF0000"/>
                </a:solidFill>
              </a:rPr>
              <a:t> T cells. </a:t>
            </a:r>
            <a:r>
              <a:rPr lang="en-US" sz="1200" dirty="0"/>
              <a:t>CD11b</a:t>
            </a:r>
            <a:r>
              <a:rPr lang="en-US" sz="1200" baseline="30000" dirty="0"/>
              <a:t>+</a:t>
            </a:r>
            <a:r>
              <a:rPr lang="en-US" sz="1200" dirty="0"/>
              <a:t>CD45</a:t>
            </a:r>
            <a:r>
              <a:rPr lang="en-US" sz="1200" baseline="30000" dirty="0"/>
              <a:t>+</a:t>
            </a:r>
            <a:r>
              <a:rPr lang="en-US" sz="1200" dirty="0"/>
              <a:t> </a:t>
            </a:r>
            <a:r>
              <a:rPr lang="en-US" sz="1200" baseline="30000" dirty="0"/>
              <a:t> </a:t>
            </a:r>
            <a:r>
              <a:rPr lang="en-US" sz="1200" dirty="0"/>
              <a:t>cells were gated for (</a:t>
            </a:r>
            <a:r>
              <a:rPr lang="en-US" sz="1200" b="1" dirty="0"/>
              <a:t>I</a:t>
            </a:r>
            <a:r>
              <a:rPr lang="en-US" sz="1200" dirty="0"/>
              <a:t>) CD11b</a:t>
            </a:r>
            <a:r>
              <a:rPr lang="en-US" sz="1200" baseline="30000" dirty="0"/>
              <a:t>+</a:t>
            </a:r>
            <a:r>
              <a:rPr lang="en-US" sz="1200" dirty="0"/>
              <a:t>LY-6G</a:t>
            </a:r>
            <a:r>
              <a:rPr lang="en-US" sz="1200" baseline="30000" dirty="0"/>
              <a:t>+  </a:t>
            </a:r>
            <a:r>
              <a:rPr lang="en-US" sz="1200" dirty="0"/>
              <a:t>neutrophils and LY-6G </a:t>
            </a:r>
            <a:r>
              <a:rPr lang="en-US" sz="1200" baseline="30000" dirty="0"/>
              <a:t>-  </a:t>
            </a:r>
            <a:r>
              <a:rPr lang="en-US" sz="1200" dirty="0"/>
              <a:t>cells. (</a:t>
            </a:r>
            <a:r>
              <a:rPr lang="en-US" sz="1200" b="1" dirty="0"/>
              <a:t>J</a:t>
            </a:r>
            <a:r>
              <a:rPr lang="en-US" sz="1200" dirty="0"/>
              <a:t>) Ly-6G</a:t>
            </a:r>
            <a:r>
              <a:rPr lang="en-US" sz="1200" baseline="30000" dirty="0"/>
              <a:t>- </a:t>
            </a:r>
            <a:r>
              <a:rPr lang="en-US" sz="1200" dirty="0"/>
              <a:t>population were gated for CD11b</a:t>
            </a:r>
            <a:r>
              <a:rPr lang="en-US" sz="1200" baseline="30000" dirty="0"/>
              <a:t>+</a:t>
            </a:r>
            <a:r>
              <a:rPr lang="en-US" sz="1200" dirty="0"/>
              <a:t>CD68</a:t>
            </a:r>
            <a:r>
              <a:rPr lang="en-US" sz="1200" baseline="30000" dirty="0"/>
              <a:t>+ </a:t>
            </a:r>
            <a:r>
              <a:rPr lang="en-US" sz="1200" dirty="0"/>
              <a:t> macrophages. Numbers indicate the frequencies of respective immune cell subsets gated. </a:t>
            </a:r>
            <a:r>
              <a:rPr lang="en-US" sz="1200" dirty="0">
                <a:solidFill>
                  <a:srgbClr val="FF0000"/>
                </a:solidFill>
              </a:rPr>
              <a:t>The gates were set based on fluorescence minus one control.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687F4C6-94F2-F072-A644-3E946C4F1C4A}"/>
              </a:ext>
            </a:extLst>
          </p:cNvPr>
          <p:cNvSpPr txBox="1"/>
          <p:nvPr/>
        </p:nvSpPr>
        <p:spPr>
          <a:xfrm>
            <a:off x="2657227" y="386335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60E55E0-D7E4-D91C-43FB-1563C4FE90D5}"/>
              </a:ext>
            </a:extLst>
          </p:cNvPr>
          <p:cNvSpPr txBox="1"/>
          <p:nvPr/>
        </p:nvSpPr>
        <p:spPr>
          <a:xfrm>
            <a:off x="3223705" y="187720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79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87AE12A-94C9-8892-7087-9E14B89BAE36}"/>
              </a:ext>
            </a:extLst>
          </p:cNvPr>
          <p:cNvSpPr txBox="1"/>
          <p:nvPr/>
        </p:nvSpPr>
        <p:spPr>
          <a:xfrm>
            <a:off x="4986059" y="190500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A6E3A11-1C7E-14B8-7297-9169AC03C45B}"/>
              </a:ext>
            </a:extLst>
          </p:cNvPr>
          <p:cNvSpPr txBox="1"/>
          <p:nvPr/>
        </p:nvSpPr>
        <p:spPr>
          <a:xfrm>
            <a:off x="6618091" y="182880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3F72BF5-BD93-77B9-6FC3-EA5DD78ABB40}"/>
              </a:ext>
            </a:extLst>
          </p:cNvPr>
          <p:cNvSpPr txBox="1"/>
          <p:nvPr/>
        </p:nvSpPr>
        <p:spPr>
          <a:xfrm>
            <a:off x="8142091" y="1958798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931E0FD-E928-06EE-F684-B2EC31E9771B}"/>
              </a:ext>
            </a:extLst>
          </p:cNvPr>
          <p:cNvSpPr txBox="1"/>
          <p:nvPr/>
        </p:nvSpPr>
        <p:spPr>
          <a:xfrm>
            <a:off x="3290917" y="4555859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19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C168D00-A9D6-67EC-9506-51D836402773}"/>
              </a:ext>
            </a:extLst>
          </p:cNvPr>
          <p:cNvSpPr txBox="1"/>
          <p:nvPr/>
        </p:nvSpPr>
        <p:spPr>
          <a:xfrm>
            <a:off x="6526763" y="4542982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55962E-1112-642F-0820-954FF60F5720}"/>
              </a:ext>
            </a:extLst>
          </p:cNvPr>
          <p:cNvSpPr txBox="1"/>
          <p:nvPr/>
        </p:nvSpPr>
        <p:spPr>
          <a:xfrm>
            <a:off x="2375069" y="537599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56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A6E3419-BD44-76D9-2AA3-98105A91B43C}"/>
              </a:ext>
            </a:extLst>
          </p:cNvPr>
          <p:cNvSpPr txBox="1"/>
          <p:nvPr/>
        </p:nvSpPr>
        <p:spPr>
          <a:xfrm>
            <a:off x="3223705" y="6415497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43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3F4E174-C188-F55F-1251-CE3D0062EFE3}"/>
              </a:ext>
            </a:extLst>
          </p:cNvPr>
          <p:cNvSpPr txBox="1"/>
          <p:nvPr/>
        </p:nvSpPr>
        <p:spPr>
          <a:xfrm>
            <a:off x="4169244" y="5394953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96</a:t>
            </a:r>
          </a:p>
        </p:txBody>
      </p:sp>
      <p:sp>
        <p:nvSpPr>
          <p:cNvPr id="61" name="TextBox 61">
            <a:extLst>
              <a:ext uri="{FF2B5EF4-FFF2-40B4-BE49-F238E27FC236}">
                <a16:creationId xmlns:a16="http://schemas.microsoft.com/office/drawing/2014/main" id="{FDD15D2E-EBD5-D410-F3E7-2AC44F695055}"/>
              </a:ext>
            </a:extLst>
          </p:cNvPr>
          <p:cNvSpPr txBox="1"/>
          <p:nvPr/>
        </p:nvSpPr>
        <p:spPr>
          <a:xfrm>
            <a:off x="4946786" y="4542981"/>
            <a:ext cx="3417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21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D91ACEC-BF1D-2AD4-DB9C-F56C67BF1CD1}"/>
              </a:ext>
            </a:extLst>
          </p:cNvPr>
          <p:cNvSpPr txBox="1"/>
          <p:nvPr/>
        </p:nvSpPr>
        <p:spPr>
          <a:xfrm>
            <a:off x="5706214" y="3364460"/>
            <a:ext cx="1098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CD3</a:t>
            </a:r>
            <a:r>
              <a:rPr lang="en-US" sz="1200" b="1" baseline="30000" dirty="0"/>
              <a:t>+</a:t>
            </a:r>
            <a:r>
              <a:rPr lang="en-US" sz="1200" b="1" dirty="0"/>
              <a:t>CD4</a:t>
            </a:r>
            <a:r>
              <a:rPr lang="en-US" sz="1200" b="1" baseline="30000" dirty="0"/>
              <a:t>+ </a:t>
            </a:r>
            <a:r>
              <a:rPr lang="en-US" sz="1200" b="1" dirty="0"/>
              <a:t>gate</a:t>
            </a:r>
          </a:p>
        </p:txBody>
      </p:sp>
    </p:spTree>
    <p:extLst>
      <p:ext uri="{BB962C8B-B14F-4D97-AF65-F5344CB8AC3E}">
        <p14:creationId xmlns:p14="http://schemas.microsoft.com/office/powerpoint/2010/main" val="2410566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aph of different sizes and shapes&#10;&#10;Description automatically generated with medium confidence">
            <a:extLst>
              <a:ext uri="{FF2B5EF4-FFF2-40B4-BE49-F238E27FC236}">
                <a16:creationId xmlns:a16="http://schemas.microsoft.com/office/drawing/2014/main" id="{45008609-58D0-4582-8435-04F051F08A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1" y="256249"/>
            <a:ext cx="12090978" cy="544922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6E8224-4081-3C59-E90F-337F9FD89288}"/>
              </a:ext>
            </a:extLst>
          </p:cNvPr>
          <p:cNvSpPr txBox="1"/>
          <p:nvPr/>
        </p:nvSpPr>
        <p:spPr>
          <a:xfrm>
            <a:off x="117715" y="5738255"/>
            <a:ext cx="1196139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Supplemental Figure E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2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Male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female comparison of total number of leucocytes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Ly6G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neutrophils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B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CD11b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CD68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macrophages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), CD4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IL17A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T-cells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and CD4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RORγt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+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inflammatory T-cells (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) in the lungs of exposed-mice infected with NTHI for 0, 4, and 12 h were determined by flow cytometry using specific markers and following a gating strategy as described previously (9, 22, 19) and shown in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upplemental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F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igure E1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Difference between two groups is considered significant at p&lt;0.05 using the Kruskal-Wallis test corrected for multiple comparisons by controlling the False Discovery Rate using Two-stage linear step-up procedure of Benjamini, Krieger and Yekuieli post-test. Desired FDR was adjusted at Q=0.1. Number of mice/group was n=4-6 animals. Results are depicted as mean±SE.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665DA-59FE-294F-30BF-0CB30899E62C}"/>
              </a:ext>
            </a:extLst>
          </p:cNvPr>
          <p:cNvSpPr txBox="1"/>
          <p:nvPr/>
        </p:nvSpPr>
        <p:spPr>
          <a:xfrm>
            <a:off x="5394918" y="211457"/>
            <a:ext cx="1359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 Figure E2</a:t>
            </a:r>
          </a:p>
        </p:txBody>
      </p:sp>
    </p:spTree>
    <p:extLst>
      <p:ext uri="{BB962C8B-B14F-4D97-AF65-F5344CB8AC3E}">
        <p14:creationId xmlns:p14="http://schemas.microsoft.com/office/powerpoint/2010/main" val="2724633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FD8F4174-B984-D414-DEFF-866062B74BA9}"/>
              </a:ext>
            </a:extLst>
          </p:cNvPr>
          <p:cNvSpPr txBox="1"/>
          <p:nvPr/>
        </p:nvSpPr>
        <p:spPr>
          <a:xfrm>
            <a:off x="4543170" y="461302"/>
            <a:ext cx="1359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 Figure E3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637D8B-CA21-7875-B2A4-A06BDCA7289B}"/>
              </a:ext>
            </a:extLst>
          </p:cNvPr>
          <p:cNvSpPr txBox="1"/>
          <p:nvPr/>
        </p:nvSpPr>
        <p:spPr>
          <a:xfrm>
            <a:off x="117715" y="5670521"/>
            <a:ext cx="11961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Supplemental Figure E3.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Male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female comparison of total content of proteins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(A)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albumin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(B)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the BAL of mice at the end of the exposures. Difference between two groups is considered significant at p&lt;0.05 using the Kruskal-Wallis test corrected for multiple comparisons by controlling the False Discovery Rate using Two-stage linear step-up procedure of Benjamini, Krieger and Yekuieli post-test. Desired FDR was adjusted at Q=0.1. Number of mice/group was n=5-6 animals. Results are depicted as mean±SE. </a:t>
            </a:r>
            <a:endParaRPr lang="en-US" sz="1200" dirty="0"/>
          </a:p>
        </p:txBody>
      </p:sp>
      <p:pic>
        <p:nvPicPr>
          <p:cNvPr id="6" name="Picture 5" descr="A comparison of a graph&#10;&#10;Description automatically generated">
            <a:extLst>
              <a:ext uri="{FF2B5EF4-FFF2-40B4-BE49-F238E27FC236}">
                <a16:creationId xmlns:a16="http://schemas.microsoft.com/office/drawing/2014/main" id="{66C3AB6B-A3F7-B2FF-5EBD-213456EF5F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585" y="1050303"/>
            <a:ext cx="9344829" cy="462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9047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8C903705-6DEF-3A79-44BE-F3386F1A2675}"/>
              </a:ext>
            </a:extLst>
          </p:cNvPr>
          <p:cNvSpPr txBox="1"/>
          <p:nvPr/>
        </p:nvSpPr>
        <p:spPr>
          <a:xfrm>
            <a:off x="4598594" y="925881"/>
            <a:ext cx="13596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 Figure E4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7F9091A-E42C-3286-8E4A-1E337D44F179}"/>
              </a:ext>
            </a:extLst>
          </p:cNvPr>
          <p:cNvSpPr txBox="1"/>
          <p:nvPr/>
        </p:nvSpPr>
        <p:spPr>
          <a:xfrm>
            <a:off x="115301" y="5616685"/>
            <a:ext cx="119613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Supplemental Figure E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Male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vs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female comparison of MPO activity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(A)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and NE levels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(B)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the lung lysates of mice at the end of the exposures. Difference between two groups is considered significant at p&lt;0.05 using the Kruskal-Wallis test corrected for multiple comparisons by controlling the False Discovery Rate using Two-stage linear step-up procedure of Benjamini, Krieger and Yekuieli post-test. Desired FDR was adjusted at Q=0.1. Number of mice was n=4 animals/group. Results are depicted as mean±SE.</a:t>
            </a:r>
            <a:endParaRPr lang="en-US" sz="1200" dirty="0"/>
          </a:p>
        </p:txBody>
      </p:sp>
      <p:pic>
        <p:nvPicPr>
          <p:cNvPr id="5" name="Picture 4" descr="A comparison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33A4D54A-599B-D205-E1B3-EBA50544E4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426" y="1407246"/>
            <a:ext cx="7955280" cy="4005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829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4FC8E1-5724-4B00-3C3B-C6FA3456FF2E}"/>
              </a:ext>
            </a:extLst>
          </p:cNvPr>
          <p:cNvSpPr txBox="1"/>
          <p:nvPr/>
        </p:nvSpPr>
        <p:spPr>
          <a:xfrm>
            <a:off x="4207402" y="856214"/>
            <a:ext cx="21192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Table E1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C28DFC-0A61-E899-FF42-BE1D53DED4FF}"/>
              </a:ext>
            </a:extLst>
          </p:cNvPr>
          <p:cNvSpPr txBox="1"/>
          <p:nvPr/>
        </p:nvSpPr>
        <p:spPr>
          <a:xfrm>
            <a:off x="2409825" y="4750473"/>
            <a:ext cx="632618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Table E1. Panel of fluorescently labelled antibody markers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used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phenotype and quantify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various immune cells by flow cytometry using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 cells isolated from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lung tissue of exposed mice.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 descr="A table with text on it&#10;&#10;Description automatically generated">
            <a:extLst>
              <a:ext uri="{FF2B5EF4-FFF2-40B4-BE49-F238E27FC236}">
                <a16:creationId xmlns:a16="http://schemas.microsoft.com/office/drawing/2014/main" id="{C510733A-B46B-8B1C-07A1-82F360E26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577" y="1158069"/>
            <a:ext cx="6583680" cy="359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8024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697</Words>
  <Application>Microsoft Office PowerPoint</Application>
  <PresentationFormat>Widescreen</PresentationFormat>
  <Paragraphs>58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Roswell Park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Bhat, Tariq</dc:creator>
  <cp:lastModifiedBy>Bhat, Tariq</cp:lastModifiedBy>
  <cp:revision>26</cp:revision>
  <dcterms:created xsi:type="dcterms:W3CDTF">2024-07-24T15:36:36Z</dcterms:created>
  <dcterms:modified xsi:type="dcterms:W3CDTF">2024-09-22T00:42:02Z</dcterms:modified>
</cp:coreProperties>
</file>