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7"/>
    <p:restoredTop sz="94632"/>
  </p:normalViewPr>
  <p:slideViewPr>
    <p:cSldViewPr snapToGrid="0" snapToObjects="1">
      <p:cViewPr varScale="1">
        <p:scale>
          <a:sx n="135" d="100"/>
          <a:sy n="135" d="100"/>
        </p:scale>
        <p:origin x="143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DE538-F6ED-874E-87B8-FF7D03B541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C1C4A3-E513-F046-87D9-44F426755D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68FDBA6-7790-794B-989F-7CB2ABE17E45}"/>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5" name="Footer Placeholder 4">
            <a:extLst>
              <a:ext uri="{FF2B5EF4-FFF2-40B4-BE49-F238E27FC236}">
                <a16:creationId xmlns:a16="http://schemas.microsoft.com/office/drawing/2014/main" id="{3A960706-237C-5D45-810C-C6C907CB7D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40D7C4-2687-F64D-AB3E-1AB06BAD15D9}"/>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2814431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AA8D0-E62B-5E40-98A0-2FE65F9E94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92153B-191F-D444-893F-8D22C4B3572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369750-D010-204D-A4EA-C455CD238691}"/>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5" name="Footer Placeholder 4">
            <a:extLst>
              <a:ext uri="{FF2B5EF4-FFF2-40B4-BE49-F238E27FC236}">
                <a16:creationId xmlns:a16="http://schemas.microsoft.com/office/drawing/2014/main" id="{0B0455B9-8C90-8E4B-BC7A-CABA2631F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CA3C6A-0440-444B-8A25-F2C1C0EADF23}"/>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4216122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8BCCD3-D837-704A-BA00-87085EE6974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BDF87F-1EB6-4448-BC32-8DDE85FA253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26F35-FE31-FB47-AACB-6EACDB27D076}"/>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5" name="Footer Placeholder 4">
            <a:extLst>
              <a:ext uri="{FF2B5EF4-FFF2-40B4-BE49-F238E27FC236}">
                <a16:creationId xmlns:a16="http://schemas.microsoft.com/office/drawing/2014/main" id="{ED52B6EF-ED05-6543-AFD4-BFB9284980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FB9BF4-FA94-094D-8925-F0F8F380FECC}"/>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2206225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1849-574E-FE48-9033-D96DD2CAC5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5EA5FA-44D4-AB47-84C2-C0FA7CA8D04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C13EDD-3647-0843-8E98-73739E9E39AF}"/>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5" name="Footer Placeholder 4">
            <a:extLst>
              <a:ext uri="{FF2B5EF4-FFF2-40B4-BE49-F238E27FC236}">
                <a16:creationId xmlns:a16="http://schemas.microsoft.com/office/drawing/2014/main" id="{627702A3-0F14-1F43-A2D0-6C7C80D88D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1D485C-561E-CE46-BF9D-01A5D23A3361}"/>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1390983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944F9-FF59-1D4E-B37C-47AD436A1F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CFA1AE2-7476-EE4E-A584-C4FE81E8EA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8143E78-F0DA-4042-9717-54800F8F6520}"/>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5" name="Footer Placeholder 4">
            <a:extLst>
              <a:ext uri="{FF2B5EF4-FFF2-40B4-BE49-F238E27FC236}">
                <a16:creationId xmlns:a16="http://schemas.microsoft.com/office/drawing/2014/main" id="{0AB495E5-8754-3B40-B40F-62144EDC10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0484AD-ABC4-584E-B548-0905066B200D}"/>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665441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4FEB-A92A-F44D-AB67-4405ECF033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C4FC09-B492-924D-B327-CDB552A441F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9AFAD4E-E158-C04B-96F7-24B93DF6D38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02FED2-97AD-D94D-A3B4-793F0119AFD7}"/>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6" name="Footer Placeholder 5">
            <a:extLst>
              <a:ext uri="{FF2B5EF4-FFF2-40B4-BE49-F238E27FC236}">
                <a16:creationId xmlns:a16="http://schemas.microsoft.com/office/drawing/2014/main" id="{87A41928-7A83-434D-8DF9-EC330DC47A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618F33-A79F-0A48-A5F6-4426A9CC629E}"/>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998986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A9BD5-BBD8-1A45-AC92-02014CCBE55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A1F3FB8-4FB0-6245-A9D8-54A263F2F8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5B36A50-D45D-E248-96DB-B0C1CCA9460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3F825D-4881-B84C-9E82-E76728669A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2515E35-E547-F548-8C06-32F1248B080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64BE23-8148-E24C-A045-F3B4C612520D}"/>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8" name="Footer Placeholder 7">
            <a:extLst>
              <a:ext uri="{FF2B5EF4-FFF2-40B4-BE49-F238E27FC236}">
                <a16:creationId xmlns:a16="http://schemas.microsoft.com/office/drawing/2014/main" id="{94DF5AFB-3BAD-6D42-A261-3012B4EDCF2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2412A9-3648-384D-B665-737B64430675}"/>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2877917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4C8B0-0DEC-CC4A-8F76-EB36452FE7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F119DA-480C-054C-BF98-85371B8A8C5F}"/>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4" name="Footer Placeholder 3">
            <a:extLst>
              <a:ext uri="{FF2B5EF4-FFF2-40B4-BE49-F238E27FC236}">
                <a16:creationId xmlns:a16="http://schemas.microsoft.com/office/drawing/2014/main" id="{3920FAC4-4ED4-8348-AB42-BADE0232BB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046CC2A-6E21-0E44-8F9C-E1C1A652518F}"/>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3893805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AA2A87-899F-B94C-A62B-72F2036D1C45}"/>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3" name="Footer Placeholder 2">
            <a:extLst>
              <a:ext uri="{FF2B5EF4-FFF2-40B4-BE49-F238E27FC236}">
                <a16:creationId xmlns:a16="http://schemas.microsoft.com/office/drawing/2014/main" id="{64054B82-4B7C-974C-B01B-6F526427A93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BE7259-30A3-1542-A127-88B7BCB938E5}"/>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193111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32E49-2ADE-914E-BDA0-0796B76C66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7B6D749-A6DE-624A-AE68-0A0ECDAF85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D42BBD-7E51-3941-BFBD-AFEA91D2FE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964A598-80D9-CF49-A71A-274B53A77328}"/>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6" name="Footer Placeholder 5">
            <a:extLst>
              <a:ext uri="{FF2B5EF4-FFF2-40B4-BE49-F238E27FC236}">
                <a16:creationId xmlns:a16="http://schemas.microsoft.com/office/drawing/2014/main" id="{247893EB-40EF-D946-9E97-48281C4BB6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8712A7-68B3-6849-8372-FA594E958952}"/>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1504871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A1171-3B94-F04E-A1BD-92202AEB70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858B94C-A1DB-AA49-A5FB-0BBE14B87F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02514EB-3556-2E4B-9C37-FBD46590D7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E6F07AE-B3FE-3344-9918-6D1A638FBA9A}"/>
              </a:ext>
            </a:extLst>
          </p:cNvPr>
          <p:cNvSpPr>
            <a:spLocks noGrp="1"/>
          </p:cNvSpPr>
          <p:nvPr>
            <p:ph type="dt" sz="half" idx="10"/>
          </p:nvPr>
        </p:nvSpPr>
        <p:spPr/>
        <p:txBody>
          <a:bodyPr/>
          <a:lstStyle/>
          <a:p>
            <a:fld id="{A830042C-BB14-A54C-A721-0A1412E58955}" type="datetimeFigureOut">
              <a:rPr lang="en-US" smtClean="0"/>
              <a:t>10/10/23</a:t>
            </a:fld>
            <a:endParaRPr lang="en-US"/>
          </a:p>
        </p:txBody>
      </p:sp>
      <p:sp>
        <p:nvSpPr>
          <p:cNvPr id="6" name="Footer Placeholder 5">
            <a:extLst>
              <a:ext uri="{FF2B5EF4-FFF2-40B4-BE49-F238E27FC236}">
                <a16:creationId xmlns:a16="http://schemas.microsoft.com/office/drawing/2014/main" id="{FB90F2CB-4ADB-4F47-A4B0-467B85453F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24979A-167F-024E-8638-C664878FD82A}"/>
              </a:ext>
            </a:extLst>
          </p:cNvPr>
          <p:cNvSpPr>
            <a:spLocks noGrp="1"/>
          </p:cNvSpPr>
          <p:nvPr>
            <p:ph type="sldNum" sz="quarter" idx="12"/>
          </p:nvPr>
        </p:nvSpPr>
        <p:spPr/>
        <p:txBody>
          <a:bodyPr/>
          <a:lstStyle/>
          <a:p>
            <a:fld id="{B2F45340-A097-DE41-B5D2-C85DDEC02E7F}" type="slidenum">
              <a:rPr lang="en-US" smtClean="0"/>
              <a:t>‹#›</a:t>
            </a:fld>
            <a:endParaRPr lang="en-US"/>
          </a:p>
        </p:txBody>
      </p:sp>
    </p:spTree>
    <p:extLst>
      <p:ext uri="{BB962C8B-B14F-4D97-AF65-F5344CB8AC3E}">
        <p14:creationId xmlns:p14="http://schemas.microsoft.com/office/powerpoint/2010/main" val="1974497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3DC3C0-6F01-7644-AB6D-D1786AF76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3F35488-6B3F-0544-A035-42FA90A620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8903D2-B16C-4B40-B7E6-3C709E3983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30042C-BB14-A54C-A721-0A1412E58955}" type="datetimeFigureOut">
              <a:rPr lang="en-US" smtClean="0"/>
              <a:t>10/10/23</a:t>
            </a:fld>
            <a:endParaRPr lang="en-US"/>
          </a:p>
        </p:txBody>
      </p:sp>
      <p:sp>
        <p:nvSpPr>
          <p:cNvPr id="5" name="Footer Placeholder 4">
            <a:extLst>
              <a:ext uri="{FF2B5EF4-FFF2-40B4-BE49-F238E27FC236}">
                <a16:creationId xmlns:a16="http://schemas.microsoft.com/office/drawing/2014/main" id="{83ECFF31-8D61-A54C-91E7-07DB96C40C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10E00A0-1D6F-F843-BADA-76C761298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F45340-A097-DE41-B5D2-C85DDEC02E7F}" type="slidenum">
              <a:rPr lang="en-US" smtClean="0"/>
              <a:t>‹#›</a:t>
            </a:fld>
            <a:endParaRPr lang="en-US"/>
          </a:p>
        </p:txBody>
      </p:sp>
    </p:spTree>
    <p:extLst>
      <p:ext uri="{BB962C8B-B14F-4D97-AF65-F5344CB8AC3E}">
        <p14:creationId xmlns:p14="http://schemas.microsoft.com/office/powerpoint/2010/main" val="2176510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lenntech.com/calculators/molecular/molecular-weight-calculator.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D72F8-95F6-C143-AD92-26522D3166FC}"/>
              </a:ext>
            </a:extLst>
          </p:cNvPr>
          <p:cNvSpPr>
            <a:spLocks noGrp="1"/>
          </p:cNvSpPr>
          <p:nvPr>
            <p:ph type="ctrTitle"/>
          </p:nvPr>
        </p:nvSpPr>
        <p:spPr>
          <a:xfrm>
            <a:off x="1524000" y="543209"/>
            <a:ext cx="9144000" cy="3639492"/>
          </a:xfrm>
        </p:spPr>
        <p:txBody>
          <a:bodyPr>
            <a:normAutofit/>
          </a:bodyPr>
          <a:lstStyle/>
          <a:p>
            <a:r>
              <a:rPr lang="en-US" dirty="0"/>
              <a:t>A Periodic Table of Monosaccharides</a:t>
            </a:r>
            <a:r>
              <a:rPr lang="en-US" dirty="0">
                <a:effectLst/>
              </a:rPr>
              <a:t> </a:t>
            </a:r>
            <a:br>
              <a:rPr lang="en-US" dirty="0">
                <a:effectLst/>
              </a:rPr>
            </a:br>
            <a:br>
              <a:rPr lang="en-US" dirty="0">
                <a:effectLst/>
              </a:rPr>
            </a:br>
            <a:r>
              <a:rPr lang="en-US" sz="4800" dirty="0">
                <a:effectLst/>
              </a:rPr>
              <a:t>by Richard D. Cummings</a:t>
            </a:r>
            <a:endParaRPr lang="en-US" sz="4800" dirty="0"/>
          </a:p>
        </p:txBody>
      </p:sp>
      <p:sp>
        <p:nvSpPr>
          <p:cNvPr id="3" name="Subtitle 2">
            <a:extLst>
              <a:ext uri="{FF2B5EF4-FFF2-40B4-BE49-F238E27FC236}">
                <a16:creationId xmlns:a16="http://schemas.microsoft.com/office/drawing/2014/main" id="{584F9569-0040-B249-BC71-5A0376B7EEB3}"/>
              </a:ext>
            </a:extLst>
          </p:cNvPr>
          <p:cNvSpPr>
            <a:spLocks noGrp="1"/>
          </p:cNvSpPr>
          <p:nvPr>
            <p:ph type="subTitle" idx="1"/>
          </p:nvPr>
        </p:nvSpPr>
        <p:spPr>
          <a:xfrm>
            <a:off x="1524000" y="4816442"/>
            <a:ext cx="9144000" cy="703907"/>
          </a:xfrm>
        </p:spPr>
        <p:txBody>
          <a:bodyPr>
            <a:normAutofit/>
          </a:bodyPr>
          <a:lstStyle/>
          <a:p>
            <a:r>
              <a:rPr lang="en-US" sz="3200" dirty="0"/>
              <a:t>Teaching Slides</a:t>
            </a:r>
          </a:p>
        </p:txBody>
      </p:sp>
    </p:spTree>
    <p:extLst>
      <p:ext uri="{BB962C8B-B14F-4D97-AF65-F5344CB8AC3E}">
        <p14:creationId xmlns:p14="http://schemas.microsoft.com/office/powerpoint/2010/main" val="1375415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B9CA9-6B44-824A-8334-E98315EE1C28}"/>
              </a:ext>
            </a:extLst>
          </p:cNvPr>
          <p:cNvSpPr>
            <a:spLocks noGrp="1"/>
          </p:cNvSpPr>
          <p:nvPr>
            <p:ph type="title"/>
          </p:nvPr>
        </p:nvSpPr>
        <p:spPr>
          <a:xfrm>
            <a:off x="325924" y="184055"/>
            <a:ext cx="10421293" cy="630757"/>
          </a:xfrm>
        </p:spPr>
        <p:txBody>
          <a:bodyPr>
            <a:normAutofit/>
          </a:bodyPr>
          <a:lstStyle/>
          <a:p>
            <a:r>
              <a:rPr lang="en-US" sz="2800" dirty="0"/>
              <a:t>Figure 1. </a:t>
            </a:r>
          </a:p>
        </p:txBody>
      </p:sp>
      <p:pic>
        <p:nvPicPr>
          <p:cNvPr id="5" name="Content Placeholder 4">
            <a:extLst>
              <a:ext uri="{FF2B5EF4-FFF2-40B4-BE49-F238E27FC236}">
                <a16:creationId xmlns:a16="http://schemas.microsoft.com/office/drawing/2014/main" id="{565CA8CB-1823-A04A-876A-1D5935943D96}"/>
              </a:ext>
            </a:extLst>
          </p:cNvPr>
          <p:cNvPicPr>
            <a:picLocks noGrp="1" noChangeAspect="1"/>
          </p:cNvPicPr>
          <p:nvPr>
            <p:ph idx="1"/>
          </p:nvPr>
        </p:nvPicPr>
        <p:blipFill>
          <a:blip r:embed="rId2"/>
          <a:stretch>
            <a:fillRect/>
          </a:stretch>
        </p:blipFill>
        <p:spPr>
          <a:xfrm>
            <a:off x="2666857" y="2223977"/>
            <a:ext cx="6948820" cy="4351338"/>
          </a:xfrm>
        </p:spPr>
      </p:pic>
      <p:sp>
        <p:nvSpPr>
          <p:cNvPr id="6" name="TextBox 5">
            <a:extLst>
              <a:ext uri="{FF2B5EF4-FFF2-40B4-BE49-F238E27FC236}">
                <a16:creationId xmlns:a16="http://schemas.microsoft.com/office/drawing/2014/main" id="{1AC18FE7-3A5E-1D48-BF9E-646E187F6A0E}"/>
              </a:ext>
            </a:extLst>
          </p:cNvPr>
          <p:cNvSpPr txBox="1"/>
          <p:nvPr/>
        </p:nvSpPr>
        <p:spPr>
          <a:xfrm>
            <a:off x="325925" y="887240"/>
            <a:ext cx="11516008" cy="923330"/>
          </a:xfrm>
          <a:prstGeom prst="rect">
            <a:avLst/>
          </a:prstGeom>
          <a:noFill/>
        </p:spPr>
        <p:txBody>
          <a:bodyPr wrap="square" rtlCol="0">
            <a:spAutoFit/>
          </a:bodyPr>
          <a:lstStyle/>
          <a:p>
            <a:r>
              <a:rPr lang="en-US" dirty="0"/>
              <a:t>Examples of monosaccharides from triose to </a:t>
            </a:r>
            <a:r>
              <a:rPr lang="en-US" dirty="0" err="1"/>
              <a:t>decose</a:t>
            </a:r>
            <a:r>
              <a:rPr lang="en-US" dirty="0"/>
              <a:t> in terms of the number of carbons in their backbone structures, indicated.  Many are depicted as in their ring structures as chair conformers and the </a:t>
            </a:r>
            <a:r>
              <a:rPr lang="en-US" dirty="0" err="1"/>
              <a:t>decose</a:t>
            </a:r>
            <a:r>
              <a:rPr lang="en-US" dirty="0"/>
              <a:t> is depicted as a straight chain.  </a:t>
            </a:r>
          </a:p>
          <a:p>
            <a:endParaRPr lang="en-US" dirty="0"/>
          </a:p>
        </p:txBody>
      </p:sp>
    </p:spTree>
    <p:extLst>
      <p:ext uri="{BB962C8B-B14F-4D97-AF65-F5344CB8AC3E}">
        <p14:creationId xmlns:p14="http://schemas.microsoft.com/office/powerpoint/2010/main" val="3924938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38AE514-4644-A045-A516-30014AA93F4E}"/>
              </a:ext>
            </a:extLst>
          </p:cNvPr>
          <p:cNvSpPr txBox="1">
            <a:spLocks/>
          </p:cNvSpPr>
          <p:nvPr/>
        </p:nvSpPr>
        <p:spPr>
          <a:xfrm>
            <a:off x="334978" y="184055"/>
            <a:ext cx="10294545" cy="6307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t>Figure 2. </a:t>
            </a:r>
          </a:p>
        </p:txBody>
      </p:sp>
      <p:sp>
        <p:nvSpPr>
          <p:cNvPr id="9" name="TextBox 8">
            <a:extLst>
              <a:ext uri="{FF2B5EF4-FFF2-40B4-BE49-F238E27FC236}">
                <a16:creationId xmlns:a16="http://schemas.microsoft.com/office/drawing/2014/main" id="{FAF1E7F1-54F4-5443-8072-40DC17407960}"/>
              </a:ext>
            </a:extLst>
          </p:cNvPr>
          <p:cNvSpPr txBox="1"/>
          <p:nvPr/>
        </p:nvSpPr>
        <p:spPr>
          <a:xfrm>
            <a:off x="334979" y="814812"/>
            <a:ext cx="11543168" cy="4524315"/>
          </a:xfrm>
          <a:prstGeom prst="rect">
            <a:avLst/>
          </a:prstGeom>
          <a:noFill/>
        </p:spPr>
        <p:txBody>
          <a:bodyPr wrap="square" rtlCol="0">
            <a:spAutoFit/>
          </a:bodyPr>
          <a:lstStyle/>
          <a:p>
            <a:r>
              <a:rPr lang="en-US" dirty="0"/>
              <a:t>The monosaccharides and monosaccharide derivatives are depicted in a tabular form inspired by The Periodic Table of the Elements.  The groups of sugars are indicated across the top, and the periods of sugars based on the number of carbons in their backbone structure are indicated on the left side.  For information about the groups and periods see the text. Each sugar is depicted with its name (in some cases the trivial names and in other cases more complete chemical names), along with an abbreviation for the sugar, its formula, and its average molar mass, as Computed by either PubChem 2.1 or the Molecular Weight Calculator at </a:t>
            </a:r>
            <a:r>
              <a:rPr lang="en-US" u="sng" dirty="0">
                <a:hlinkClick r:id="rId2"/>
              </a:rPr>
              <a:t>https://www.lenntech.com/calculators/molecular/molecular-weight-calculator.htm</a:t>
            </a:r>
            <a:r>
              <a:rPr lang="en-US" dirty="0"/>
              <a:t>. </a:t>
            </a:r>
          </a:p>
          <a:p>
            <a:r>
              <a:rPr lang="en-US" dirty="0"/>
              <a:t>As noted in the text, there is also a symbol nomenclature associated with many of these sugars, that may be accessed at the indicated sites. For the </a:t>
            </a:r>
            <a:r>
              <a:rPr lang="en-US" dirty="0" err="1"/>
              <a:t>decoses</a:t>
            </a:r>
            <a:r>
              <a:rPr lang="en-US" dirty="0"/>
              <a:t>, there do not yet appear to be abbreviations for the two here, so liberty was taken to designate them as </a:t>
            </a:r>
            <a:r>
              <a:rPr lang="en-US" dirty="0" err="1"/>
              <a:t>dTtd</a:t>
            </a:r>
            <a:r>
              <a:rPr lang="en-US" dirty="0"/>
              <a:t> and </a:t>
            </a:r>
            <a:r>
              <a:rPr lang="en-US" dirty="0" err="1"/>
              <a:t>dEgd</a:t>
            </a:r>
            <a:r>
              <a:rPr lang="en-US" dirty="0"/>
              <a:t>, respectively, for the uniformity of the Table.  Most if not all of the monosaccharides here are accessible at PubChem. There are also additional tools, bioinformatic resources, and repositories available to draw glycan structures and incorporate monosaccharides and their derivatives.  A sampling of these resources can be found here (Campbell, Peterson et al. 2014, Perez, Sarkar et al. 2015,</a:t>
            </a:r>
            <a:r>
              <a:rPr lang="en-US" dirty="0">
                <a:effectLst/>
              </a:rPr>
              <a:t> </a:t>
            </a:r>
            <a:r>
              <a:rPr lang="en-US" dirty="0" err="1"/>
              <a:t>Thieker</a:t>
            </a:r>
            <a:r>
              <a:rPr lang="en-US" dirty="0"/>
              <a:t>, Hadden et al. 2016, Tsuchiya, Yamada et al. 2019, </a:t>
            </a:r>
            <a:r>
              <a:rPr lang="en-US" dirty="0" err="1"/>
              <a:t>Kahsay</a:t>
            </a:r>
            <a:r>
              <a:rPr lang="en-US" dirty="0"/>
              <a:t>, Vora et al. 2020, Lal, </a:t>
            </a:r>
            <a:r>
              <a:rPr lang="en-US" dirty="0" err="1"/>
              <a:t>Bermeo</a:t>
            </a:r>
            <a:r>
              <a:rPr lang="en-US" dirty="0"/>
              <a:t> et al. 2020, Mehta and Cummings 2020,</a:t>
            </a:r>
            <a:r>
              <a:rPr lang="en-US" dirty="0">
                <a:effectLst/>
              </a:rPr>
              <a:t> </a:t>
            </a:r>
            <a:r>
              <a:rPr lang="en-US" dirty="0"/>
              <a:t>York, </a:t>
            </a:r>
            <a:r>
              <a:rPr lang="en-US" dirty="0" err="1"/>
              <a:t>Mazumder</a:t>
            </a:r>
            <a:r>
              <a:rPr lang="en-US" dirty="0"/>
              <a:t> et al. 2020, Fujita, Aoki et al. 2021, Cheng, Ono et al. 2023).</a:t>
            </a:r>
          </a:p>
          <a:p>
            <a:endParaRPr lang="en-US" dirty="0"/>
          </a:p>
          <a:p>
            <a:r>
              <a:rPr lang="en-US" dirty="0"/>
              <a:t>(</a:t>
            </a:r>
            <a:r>
              <a:rPr lang="en-US" i="1" dirty="0"/>
              <a:t>Figure on next slide</a:t>
            </a:r>
            <a:r>
              <a:rPr lang="en-US" dirty="0"/>
              <a:t>)</a:t>
            </a:r>
          </a:p>
        </p:txBody>
      </p:sp>
    </p:spTree>
    <p:extLst>
      <p:ext uri="{BB962C8B-B14F-4D97-AF65-F5344CB8AC3E}">
        <p14:creationId xmlns:p14="http://schemas.microsoft.com/office/powerpoint/2010/main" val="4075620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895E08B-1D62-C54A-ACF1-C63349E54578}"/>
              </a:ext>
            </a:extLst>
          </p:cNvPr>
          <p:cNvPicPr>
            <a:picLocks noChangeAspect="1"/>
          </p:cNvPicPr>
          <p:nvPr/>
        </p:nvPicPr>
        <p:blipFill>
          <a:blip r:embed="rId2"/>
          <a:stretch>
            <a:fillRect/>
          </a:stretch>
        </p:blipFill>
        <p:spPr>
          <a:xfrm>
            <a:off x="362139" y="29811"/>
            <a:ext cx="11452633" cy="6789431"/>
          </a:xfrm>
          <a:prstGeom prst="rect">
            <a:avLst/>
          </a:prstGeom>
        </p:spPr>
      </p:pic>
    </p:spTree>
    <p:extLst>
      <p:ext uri="{BB962C8B-B14F-4D97-AF65-F5344CB8AC3E}">
        <p14:creationId xmlns:p14="http://schemas.microsoft.com/office/powerpoint/2010/main" val="114255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12922</TotalTime>
  <Words>388</Words>
  <Application>Microsoft Macintosh PowerPoint</Application>
  <PresentationFormat>Widescreen</PresentationFormat>
  <Paragraphs>9</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A Periodic Table of Monosaccharides   by Richard D. Cummings</vt:lpstr>
      <vt:lpstr>Figure 1. </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Periodic Table of Monosaccharides   by Richard D. Cummings</dc:title>
  <dc:creator>Heimburg, Jamie (BIDMC - Res Academic Affairs)</dc:creator>
  <cp:lastModifiedBy>Heimburg, Jamie (BIDMC - Res Academic Affairs)</cp:lastModifiedBy>
  <cp:revision>2</cp:revision>
  <dcterms:created xsi:type="dcterms:W3CDTF">2023-10-10T18:31:47Z</dcterms:created>
  <dcterms:modified xsi:type="dcterms:W3CDTF">2023-10-19T17:54:17Z</dcterms:modified>
</cp:coreProperties>
</file>