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4111" r:id="rId1"/>
  </p:sldMasterIdLst>
  <p:notesMasterIdLst>
    <p:notesMasterId r:id="rId3"/>
  </p:notesMasterIdLst>
  <p:handoutMasterIdLst>
    <p:handoutMasterId r:id="rId4"/>
  </p:handoutMasterIdLst>
  <p:sldIdLst>
    <p:sldId id="3536" r:id="rId2"/>
  </p:sldIdLst>
  <p:sldSz cx="12192000" cy="6858000"/>
  <p:notesSz cx="6669088" cy="9928225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orient="horz" pos="2832" userDrawn="1">
          <p15:clr>
            <a:srgbClr val="A4A3A4"/>
          </p15:clr>
        </p15:guide>
        <p15:guide id="3" orient="horz" pos="2304" userDrawn="1">
          <p15:clr>
            <a:srgbClr val="A4A3A4"/>
          </p15:clr>
        </p15:guide>
        <p15:guide id="4" orient="horz" pos="576" userDrawn="1">
          <p15:clr>
            <a:srgbClr val="A4A3A4"/>
          </p15:clr>
        </p15:guide>
        <p15:guide id="5" orient="horz" pos="4133" userDrawn="1">
          <p15:clr>
            <a:srgbClr val="A4A3A4"/>
          </p15:clr>
        </p15:guide>
        <p15:guide id="6" orient="horz" pos="3249" userDrawn="1">
          <p15:clr>
            <a:srgbClr val="A4A3A4"/>
          </p15:clr>
        </p15:guide>
        <p15:guide id="7" orient="horz" pos="1440" userDrawn="1">
          <p15:clr>
            <a:srgbClr val="A4A3A4"/>
          </p15:clr>
        </p15:guide>
        <p15:guide id="8" pos="3264" userDrawn="1">
          <p15:clr>
            <a:srgbClr val="A4A3A4"/>
          </p15:clr>
        </p15:guide>
        <p15:guide id="9" pos="5952" userDrawn="1">
          <p15:clr>
            <a:srgbClr val="A4A3A4"/>
          </p15:clr>
        </p15:guide>
        <p15:guide id="10" pos="384" userDrawn="1">
          <p15:clr>
            <a:srgbClr val="A4A3A4"/>
          </p15:clr>
        </p15:guide>
        <p15:guide id="11" pos="7360" userDrawn="1">
          <p15:clr>
            <a:srgbClr val="A4A3A4"/>
          </p15:clr>
        </p15:guide>
        <p15:guide id="12" pos="3840" userDrawn="1">
          <p15:clr>
            <a:srgbClr val="A4A3A4"/>
          </p15:clr>
        </p15:guide>
        <p15:guide id="13" pos="7168" userDrawn="1">
          <p15:clr>
            <a:srgbClr val="A4A3A4"/>
          </p15:clr>
        </p15:guide>
        <p15:guide id="14" pos="4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7">
          <p15:clr>
            <a:srgbClr val="A4A3A4"/>
          </p15:clr>
        </p15:guide>
        <p15:guide id="2" pos="32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onsiem" initials="-" lastIdx="3" clrIdx="0">
    <p:extLst>
      <p:ext uri="{19B8F6BF-5375-455C-9EA6-DF929625EA0E}">
        <p15:presenceInfo xmlns:p15="http://schemas.microsoft.com/office/powerpoint/2012/main" userId="svonsie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CC"/>
    <a:srgbClr val="66CCFF"/>
    <a:srgbClr val="BCC7EA"/>
    <a:srgbClr val="EBEEF9"/>
    <a:srgbClr val="C5CFED"/>
    <a:srgbClr val="EBF0F9"/>
    <a:srgbClr val="00CCFF"/>
    <a:srgbClr val="969696"/>
    <a:srgbClr val="00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 autoAdjust="0"/>
    <p:restoredTop sz="95390" autoAdjust="0"/>
  </p:normalViewPr>
  <p:slideViewPr>
    <p:cSldViewPr snapToGrid="0">
      <p:cViewPr varScale="1">
        <p:scale>
          <a:sx n="105" d="100"/>
          <a:sy n="105" d="100"/>
        </p:scale>
        <p:origin x="1236" y="108"/>
      </p:cViewPr>
      <p:guideLst>
        <p:guide orient="horz" pos="1152"/>
        <p:guide orient="horz" pos="2832"/>
        <p:guide orient="horz" pos="2304"/>
        <p:guide orient="horz" pos="576"/>
        <p:guide orient="horz" pos="4133"/>
        <p:guide orient="horz" pos="3249"/>
        <p:guide orient="horz" pos="1440"/>
        <p:guide pos="3264"/>
        <p:guide pos="5952"/>
        <p:guide pos="384"/>
        <p:guide pos="7360"/>
        <p:guide pos="3840"/>
        <p:guide pos="7168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1848" y="-72"/>
      </p:cViewPr>
      <p:guideLst>
        <p:guide orient="horz" pos="2177"/>
        <p:guide pos="32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commentAuthors" Target="commentAuthors.xml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t" anchorCtr="0" compatLnSpc="1">
            <a:prstTxWarp prst="textNoShape">
              <a:avLst/>
            </a:prstTxWarp>
          </a:bodyPr>
          <a:lstStyle>
            <a:lvl1pPr algn="l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t" anchorCtr="0" compatLnSpc="1">
            <a:prstTxWarp prst="textNoShape">
              <a:avLst/>
            </a:prstTxWarp>
          </a:bodyPr>
          <a:lstStyle>
            <a:lvl1pPr algn="r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b" anchorCtr="0" compatLnSpc="1">
            <a:prstTxWarp prst="textNoShape">
              <a:avLst/>
            </a:prstTxWarp>
          </a:bodyPr>
          <a:lstStyle>
            <a:lvl1pPr algn="l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b" anchorCtr="0" compatLnSpc="1">
            <a:prstTxWarp prst="textNoShape">
              <a:avLst/>
            </a:prstTxWarp>
          </a:bodyPr>
          <a:lstStyle>
            <a:lvl1pPr algn="r" defTabSz="771525" eaLnBrk="0" hangingPunct="0">
              <a:spcBef>
                <a:spcPct val="0"/>
              </a:spcBef>
              <a:defRPr sz="1000" i="1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8FDBEB8-2DDD-456F-BACF-FE234958B6F4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t" anchorCtr="0" compatLnSpc="1">
            <a:prstTxWarp prst="textNoShape">
              <a:avLst/>
            </a:prstTxWarp>
          </a:bodyPr>
          <a:lstStyle>
            <a:lvl1pPr algn="l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t" anchorCtr="0" compatLnSpc="1">
            <a:prstTxWarp prst="textNoShape">
              <a:avLst/>
            </a:prstTxWarp>
          </a:bodyPr>
          <a:lstStyle>
            <a:lvl1pPr algn="r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" y="750888"/>
            <a:ext cx="6594475" cy="3709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894262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2" tIns="46567" rIns="93132" bIns="46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/>
              <a:t>Klicken Sie, um die Formate des Vorlagentextes zu bearbeiten</a:t>
            </a:r>
          </a:p>
          <a:p>
            <a:pPr lvl="1"/>
            <a:r>
              <a:rPr lang="en-US" altLang="de-DE" noProof="0"/>
              <a:t>Zweite Ebene</a:t>
            </a:r>
          </a:p>
          <a:p>
            <a:pPr lvl="2"/>
            <a:r>
              <a:rPr lang="en-US" altLang="de-DE" noProof="0"/>
              <a:t>Dritte Ebene</a:t>
            </a:r>
          </a:p>
          <a:p>
            <a:pPr lvl="3"/>
            <a:r>
              <a:rPr lang="en-US" altLang="de-DE" noProof="0"/>
              <a:t>Vierte Ebene</a:t>
            </a:r>
          </a:p>
          <a:p>
            <a:pPr lvl="4"/>
            <a:r>
              <a:rPr lang="en-US" altLang="de-DE" noProof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b" anchorCtr="0" compatLnSpc="1">
            <a:prstTxWarp prst="textNoShape">
              <a:avLst/>
            </a:prstTxWarp>
          </a:bodyPr>
          <a:lstStyle>
            <a:lvl1pPr algn="l" defTabSz="771525" eaLnBrk="0" hangingPunct="0">
              <a:spcBef>
                <a:spcPct val="0"/>
              </a:spcBef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269" tIns="0" rIns="19269" bIns="0" numCol="1" anchor="b" anchorCtr="0" compatLnSpc="1">
            <a:prstTxWarp prst="textNoShape">
              <a:avLst/>
            </a:prstTxWarp>
          </a:bodyPr>
          <a:lstStyle>
            <a:lvl1pPr algn="r" defTabSz="771525" eaLnBrk="0" hangingPunct="0">
              <a:spcBef>
                <a:spcPct val="0"/>
              </a:spcBef>
              <a:defRPr sz="1000" i="1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D23363E-B46E-4E63-8B4E-200C706454CB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27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50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42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96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507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87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75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60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1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13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70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262E9-1D14-43C2-9F19-E931BC31D227}" type="datetimeFigureOut">
              <a:rPr lang="de-DE" smtClean="0"/>
              <a:t>30.09.2024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4061D-C4AD-494D-950C-1FEA8AC93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82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DFE96D0-961E-45BE-9879-EA76377E0B86}"/>
              </a:ext>
            </a:extLst>
          </p:cNvPr>
          <p:cNvSpPr txBox="1"/>
          <p:nvPr/>
        </p:nvSpPr>
        <p:spPr>
          <a:xfrm>
            <a:off x="2133600" y="1122375"/>
            <a:ext cx="465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504D41E-4022-4383-BE76-3CB0D23F02B9}"/>
              </a:ext>
            </a:extLst>
          </p:cNvPr>
          <p:cNvSpPr txBox="1"/>
          <p:nvPr/>
        </p:nvSpPr>
        <p:spPr>
          <a:xfrm>
            <a:off x="5309296" y="1122375"/>
            <a:ext cx="1964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&lt; 18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age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6AB081D-4026-4FFC-BD72-5505D0638FE6}"/>
              </a:ext>
            </a:extLst>
          </p:cNvPr>
          <p:cNvSpPr txBox="1"/>
          <p:nvPr/>
        </p:nvSpPr>
        <p:spPr>
          <a:xfrm>
            <a:off x="9042223" y="1122375"/>
            <a:ext cx="1964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≥ 18 </a:t>
            </a:r>
            <a:r>
              <a:rPr lang="de-DE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de-DE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de-DE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822054D-0296-4161-90C0-779DF4843D60}"/>
              </a:ext>
            </a:extLst>
          </p:cNvPr>
          <p:cNvSpPr txBox="1"/>
          <p:nvPr/>
        </p:nvSpPr>
        <p:spPr>
          <a:xfrm>
            <a:off x="4406039" y="230429"/>
            <a:ext cx="3379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course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infections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82813B-79D9-4800-A4CD-F4647D030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59" r="26652"/>
          <a:stretch/>
        </p:blipFill>
        <p:spPr>
          <a:xfrm>
            <a:off x="122711" y="1800892"/>
            <a:ext cx="4037809" cy="303005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56263F9-368E-423E-A7C7-C118841D35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39" r="27463"/>
          <a:stretch/>
        </p:blipFill>
        <p:spPr>
          <a:xfrm>
            <a:off x="4081950" y="1800894"/>
            <a:ext cx="3988062" cy="303005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FC292DC-199B-45A7-9FFF-6C4F777908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59" r="27801"/>
          <a:stretch/>
        </p:blipFill>
        <p:spPr>
          <a:xfrm>
            <a:off x="8052642" y="1800893"/>
            <a:ext cx="3974542" cy="303005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EADFE6F9-3241-4379-8AD5-457A528C95BC}"/>
              </a:ext>
            </a:extLst>
          </p:cNvPr>
          <p:cNvSpPr txBox="1"/>
          <p:nvPr/>
        </p:nvSpPr>
        <p:spPr>
          <a:xfrm rot="16200000">
            <a:off x="-158135" y="2975333"/>
            <a:ext cx="8386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  <a:r>
              <a:rPr lang="de-DE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485DBC6-8A87-461D-BA60-F41BDCDFA251}"/>
              </a:ext>
            </a:extLst>
          </p:cNvPr>
          <p:cNvSpPr txBox="1"/>
          <p:nvPr/>
        </p:nvSpPr>
        <p:spPr>
          <a:xfrm rot="16200000">
            <a:off x="7772812" y="2975333"/>
            <a:ext cx="8386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  <a:r>
              <a:rPr lang="de-DE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576423F-9230-419D-B552-D09CFC6C8F89}"/>
              </a:ext>
            </a:extLst>
          </p:cNvPr>
          <p:cNvSpPr txBox="1"/>
          <p:nvPr/>
        </p:nvSpPr>
        <p:spPr>
          <a:xfrm rot="16200000">
            <a:off x="3833334" y="2975332"/>
            <a:ext cx="8386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  <a:r>
              <a:rPr lang="de-DE" dirty="0" err="1">
                <a:solidFill>
                  <a:schemeClr val="tx1"/>
                </a:solidFill>
                <a:latin typeface="+mn-lt"/>
              </a:rPr>
              <a:t>Number</a:t>
            </a:r>
            <a:r>
              <a:rPr lang="de-DE" dirty="0">
                <a:solidFill>
                  <a:schemeClr val="tx1"/>
                </a:solidFill>
                <a:latin typeface="+mn-lt"/>
              </a:rPr>
              <a:t> 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59C02EF-089B-4A1A-AD33-0A977DB6F16D}"/>
              </a:ext>
            </a:extLst>
          </p:cNvPr>
          <p:cNvSpPr txBox="1"/>
          <p:nvPr/>
        </p:nvSpPr>
        <p:spPr>
          <a:xfrm>
            <a:off x="836599" y="5330643"/>
            <a:ext cx="10910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tx1"/>
                </a:solidFill>
                <a:latin typeface="+mn-lt"/>
              </a:rPr>
              <a:t>Supplemental</a:t>
            </a:r>
            <a:r>
              <a:rPr lang="de-DE" sz="1600" b="1" dirty="0">
                <a:solidFill>
                  <a:schemeClr val="tx1"/>
                </a:solidFill>
                <a:latin typeface="+mn-lt"/>
              </a:rPr>
              <a:t> Figure 1:</a:t>
            </a:r>
            <a:r>
              <a:rPr lang="de-DE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Numbers of patients stratified according to type of infections versus month of admission. Absolute numbers are </a:t>
            </a:r>
            <a:r>
              <a:rPr lang="en-US" sz="1600">
                <a:solidFill>
                  <a:schemeClr val="tx1"/>
                </a:solidFill>
                <a:latin typeface="+mn-lt"/>
              </a:rPr>
              <a:t>shown.</a:t>
            </a:r>
            <a:endParaRPr lang="de-DE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75B5572-0661-41D8-A450-678C4326B5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388" y="1463058"/>
            <a:ext cx="1390008" cy="719390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0726E87-5062-4B25-B6AA-E272CB6680E4}"/>
              </a:ext>
            </a:extLst>
          </p:cNvPr>
          <p:cNvGrpSpPr/>
          <p:nvPr/>
        </p:nvGrpSpPr>
        <p:grpSpPr>
          <a:xfrm>
            <a:off x="528833" y="4376254"/>
            <a:ext cx="3542958" cy="549418"/>
            <a:chOff x="528833" y="4403686"/>
            <a:chExt cx="3542958" cy="549418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BAC12F93-4913-4F2B-9DFE-EE5EBD7F2D69}"/>
                </a:ext>
              </a:extLst>
            </p:cNvPr>
            <p:cNvSpPr txBox="1"/>
            <p:nvPr/>
          </p:nvSpPr>
          <p:spPr>
            <a:xfrm>
              <a:off x="1445544" y="4676105"/>
              <a:ext cx="18968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Month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of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admission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    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584406E1-2826-469B-9681-07738DCEB5C1}"/>
                </a:ext>
              </a:extLst>
            </p:cNvPr>
            <p:cNvSpPr txBox="1"/>
            <p:nvPr/>
          </p:nvSpPr>
          <p:spPr>
            <a:xfrm>
              <a:off x="528833" y="4403686"/>
              <a:ext cx="354295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8/23    9/23    10/23   11/23  12/23    1/24     2/24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0DA0E87-BF66-43FF-A0DB-343AAB344C92}"/>
              </a:ext>
            </a:extLst>
          </p:cNvPr>
          <p:cNvGrpSpPr/>
          <p:nvPr/>
        </p:nvGrpSpPr>
        <p:grpSpPr>
          <a:xfrm>
            <a:off x="8419176" y="4376254"/>
            <a:ext cx="3542958" cy="549418"/>
            <a:chOff x="528833" y="4403686"/>
            <a:chExt cx="3542958" cy="549418"/>
          </a:xfrm>
        </p:grpSpPr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54E3034B-4F20-40D9-8BCD-800DC1C1EE79}"/>
                </a:ext>
              </a:extLst>
            </p:cNvPr>
            <p:cNvSpPr txBox="1"/>
            <p:nvPr/>
          </p:nvSpPr>
          <p:spPr>
            <a:xfrm>
              <a:off x="1445544" y="4676105"/>
              <a:ext cx="18968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Month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of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admission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    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B923D81A-0E9B-41E6-94BD-640F0E9AD1B2}"/>
                </a:ext>
              </a:extLst>
            </p:cNvPr>
            <p:cNvSpPr txBox="1"/>
            <p:nvPr/>
          </p:nvSpPr>
          <p:spPr>
            <a:xfrm>
              <a:off x="528833" y="4403686"/>
              <a:ext cx="354295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8/23    9/23    10/23   11/23  12/23    1/24     2/24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52C149DB-BE4A-4E37-BF5B-CCBDBDE294F7}"/>
              </a:ext>
            </a:extLst>
          </p:cNvPr>
          <p:cNvGrpSpPr/>
          <p:nvPr/>
        </p:nvGrpSpPr>
        <p:grpSpPr>
          <a:xfrm>
            <a:off x="4509684" y="4376254"/>
            <a:ext cx="3542958" cy="549418"/>
            <a:chOff x="528833" y="4403686"/>
            <a:chExt cx="3542958" cy="549418"/>
          </a:xfrm>
        </p:grpSpPr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3691212F-86FB-4DAE-9A09-1DF702AAD802}"/>
                </a:ext>
              </a:extLst>
            </p:cNvPr>
            <p:cNvSpPr txBox="1"/>
            <p:nvPr/>
          </p:nvSpPr>
          <p:spPr>
            <a:xfrm>
              <a:off x="1445544" y="4676105"/>
              <a:ext cx="18968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Month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of </a:t>
              </a:r>
              <a:r>
                <a:rPr lang="de-DE" dirty="0" err="1">
                  <a:solidFill>
                    <a:schemeClr val="tx1"/>
                  </a:solidFill>
                  <a:latin typeface="+mn-lt"/>
                </a:rPr>
                <a:t>admission</a:t>
              </a:r>
              <a:r>
                <a:rPr lang="de-DE" dirty="0">
                  <a:solidFill>
                    <a:schemeClr val="tx1"/>
                  </a:solidFill>
                  <a:latin typeface="+mn-lt"/>
                </a:rPr>
                <a:t>     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A9A0E09B-E5D5-4B7B-9AAD-B3879FD4B10C}"/>
                </a:ext>
              </a:extLst>
            </p:cNvPr>
            <p:cNvSpPr txBox="1"/>
            <p:nvPr/>
          </p:nvSpPr>
          <p:spPr>
            <a:xfrm>
              <a:off x="528833" y="4403686"/>
              <a:ext cx="354295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  <a:latin typeface="+mn-lt"/>
                </a:rPr>
                <a:t>        8/23    9/23    10/23   11/23  12/23    1/24     2/24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67416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 Light</vt:lpstr>
      <vt:lpstr>Calibri</vt:lpstr>
      <vt:lpstr>Arial</vt:lpstr>
      <vt:lpstr>Times New Roman</vt:lpstr>
      <vt:lpstr>2_Office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</dc:title>
  <dc:creator>rjoerres</dc:creator>
  <cp:lastModifiedBy>Jörres, Rudolf  PD Dr.</cp:lastModifiedBy>
  <cp:revision>2448</cp:revision>
  <cp:lastPrinted>2020-09-29T14:28:29Z</cp:lastPrinted>
  <dcterms:created xsi:type="dcterms:W3CDTF">1998-07-08T08:27:30Z</dcterms:created>
  <dcterms:modified xsi:type="dcterms:W3CDTF">2024-09-30T13:34:17Z</dcterms:modified>
</cp:coreProperties>
</file>