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367"/>
    <p:restoredTop sz="94694"/>
  </p:normalViewPr>
  <p:slideViewPr>
    <p:cSldViewPr snapToGrid="0">
      <p:cViewPr varScale="1">
        <p:scale>
          <a:sx n="87" d="100"/>
          <a:sy n="87" d="100"/>
        </p:scale>
        <p:origin x="3952"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B56E23A-3DA4-7E4B-AE0D-5978C1B19226}" type="datetimeFigureOut">
              <a:rPr lang="en-US" smtClean="0"/>
              <a:t>9/18/24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3964934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56E23A-3DA4-7E4B-AE0D-5978C1B19226}" type="datetimeFigureOut">
              <a:rPr lang="en-US" smtClean="0"/>
              <a:t>9/18/24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1523329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56E23A-3DA4-7E4B-AE0D-5978C1B19226}" type="datetimeFigureOut">
              <a:rPr lang="en-US" smtClean="0"/>
              <a:t>9/18/24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3561429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B56E23A-3DA4-7E4B-AE0D-5978C1B19226}" type="datetimeFigureOut">
              <a:rPr lang="en-US" smtClean="0"/>
              <a:t>9/18/24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2560087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B56E23A-3DA4-7E4B-AE0D-5978C1B19226}" type="datetimeFigureOut">
              <a:rPr lang="en-US" smtClean="0"/>
              <a:t>9/18/24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148746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B56E23A-3DA4-7E4B-AE0D-5978C1B19226}" type="datetimeFigureOut">
              <a:rPr lang="en-US" smtClean="0"/>
              <a:t>9/18/24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4049793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B56E23A-3DA4-7E4B-AE0D-5978C1B19226}" type="datetimeFigureOut">
              <a:rPr lang="en-US" smtClean="0"/>
              <a:t>9/18/24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121960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B56E23A-3DA4-7E4B-AE0D-5978C1B19226}" type="datetimeFigureOut">
              <a:rPr lang="en-US" smtClean="0"/>
              <a:t>9/18/24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2041697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56E23A-3DA4-7E4B-AE0D-5978C1B19226}" type="datetimeFigureOut">
              <a:rPr lang="en-US" smtClean="0"/>
              <a:t>9/18/24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2992259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B56E23A-3DA4-7E4B-AE0D-5978C1B19226}" type="datetimeFigureOut">
              <a:rPr lang="en-US" smtClean="0"/>
              <a:t>9/18/24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3301870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AB56E23A-3DA4-7E4B-AE0D-5978C1B19226}" type="datetimeFigureOut">
              <a:rPr lang="en-US" smtClean="0"/>
              <a:t>9/18/24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12D67F-6D37-704F-8561-97A6F5E996E6}" type="slidenum">
              <a:rPr lang="en-US" smtClean="0"/>
              <a:t>‹#›</a:t>
            </a:fld>
            <a:endParaRPr lang="en-US"/>
          </a:p>
        </p:txBody>
      </p:sp>
    </p:spTree>
    <p:extLst>
      <p:ext uri="{BB962C8B-B14F-4D97-AF65-F5344CB8AC3E}">
        <p14:creationId xmlns:p14="http://schemas.microsoft.com/office/powerpoint/2010/main" val="2053384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82000"/>
                  </a:schemeClr>
                </a:solidFill>
              </a:defRPr>
            </a:lvl1pPr>
          </a:lstStyle>
          <a:p>
            <a:fld id="{AB56E23A-3DA4-7E4B-AE0D-5978C1B19226}" type="datetimeFigureOut">
              <a:rPr lang="en-US" smtClean="0"/>
              <a:t>9/18/24</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82000"/>
                  </a:schemeClr>
                </a:solidFill>
              </a:defRPr>
            </a:lvl1pPr>
          </a:lstStyle>
          <a:p>
            <a:fld id="{AB12D67F-6D37-704F-8561-97A6F5E996E6}" type="slidenum">
              <a:rPr lang="en-US" smtClean="0"/>
              <a:t>‹#›</a:t>
            </a:fld>
            <a:endParaRPr lang="en-US"/>
          </a:p>
        </p:txBody>
      </p:sp>
    </p:spTree>
    <p:extLst>
      <p:ext uri="{BB962C8B-B14F-4D97-AF65-F5344CB8AC3E}">
        <p14:creationId xmlns:p14="http://schemas.microsoft.com/office/powerpoint/2010/main" val="119584392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14DEFF74-25D0-ABA6-5502-88B5DE113DD7}"/>
              </a:ext>
            </a:extLst>
          </p:cNvPr>
          <p:cNvSpPr txBox="1"/>
          <p:nvPr/>
        </p:nvSpPr>
        <p:spPr>
          <a:xfrm>
            <a:off x="51816" y="6125731"/>
            <a:ext cx="6754368" cy="1277273"/>
          </a:xfrm>
          <a:prstGeom prst="rect">
            <a:avLst/>
          </a:prstGeom>
          <a:noFill/>
        </p:spPr>
        <p:txBody>
          <a:bodyPr wrap="square" rtlCol="0">
            <a:spAutoFit/>
          </a:bodyPr>
          <a:lstStyle/>
          <a:p>
            <a:pPr marL="0" marR="0" algn="just">
              <a:spcBef>
                <a:spcPts val="0"/>
              </a:spcBef>
              <a:spcAft>
                <a:spcPts val="0"/>
              </a:spcAft>
            </a:pPr>
            <a:r>
              <a:rPr lang="en-US" sz="1100" b="1" dirty="0">
                <a:effectLst/>
                <a:latin typeface="Arial" panose="020B0604020202020204" pitchFamily="34" charset="0"/>
                <a:ea typeface="Times New Roman" panose="02020603050405020304" pitchFamily="18" charset="0"/>
              </a:rPr>
              <a:t>Supplementary Fig. 1. Tumor NOS2 and COX2 expression induced by IFN</a:t>
            </a:r>
            <a:r>
              <a:rPr lang="en-US" sz="1100" b="1" dirty="0">
                <a:effectLst/>
                <a:latin typeface="Symbol" pitchFamily="2" charset="2"/>
                <a:ea typeface="Times New Roman" panose="02020603050405020304" pitchFamily="18" charset="0"/>
              </a:rPr>
              <a:t>g</a:t>
            </a:r>
            <a:r>
              <a:rPr lang="en-US" sz="1100" b="1" dirty="0">
                <a:effectLst/>
                <a:latin typeface="Arial" panose="020B0604020202020204" pitchFamily="34" charset="0"/>
                <a:ea typeface="Times New Roman" panose="02020603050405020304" pitchFamily="18" charset="0"/>
              </a:rPr>
              <a:t> and TNF</a:t>
            </a:r>
            <a:r>
              <a:rPr lang="en-US" sz="1100" b="1" dirty="0">
                <a:effectLst/>
                <a:latin typeface="Symbol" pitchFamily="2" charset="2"/>
                <a:ea typeface="Times New Roman" panose="02020603050405020304" pitchFamily="18" charset="0"/>
              </a:rPr>
              <a:t>a</a:t>
            </a:r>
            <a:r>
              <a:rPr lang="en-US" sz="1100" b="1" dirty="0">
                <a:effectLst/>
                <a:latin typeface="Arial" panose="020B0604020202020204" pitchFamily="34" charset="0"/>
                <a:ea typeface="Times New Roman" panose="02020603050405020304" pitchFamily="18" charset="0"/>
              </a:rPr>
              <a:t>. </a:t>
            </a:r>
          </a:p>
          <a:p>
            <a:pPr marR="0" algn="just">
              <a:spcBef>
                <a:spcPts val="0"/>
              </a:spcBef>
              <a:spcAft>
                <a:spcPts val="0"/>
              </a:spcAft>
            </a:pPr>
            <a:r>
              <a:rPr lang="en-US" sz="1100" dirty="0">
                <a:effectLst/>
                <a:latin typeface="Arial" panose="020B0604020202020204" pitchFamily="34" charset="0"/>
                <a:ea typeface="Times New Roman" panose="02020603050405020304" pitchFamily="18" charset="0"/>
              </a:rPr>
              <a:t>A) MB231 (TNBC), SKBR3 (HER2+) and MCF7 (ER+) cells were treated with 100U/ml IFN</a:t>
            </a:r>
            <a:r>
              <a:rPr lang="en-US" sz="1100" dirty="0">
                <a:effectLst/>
                <a:latin typeface="Symbol" pitchFamily="2" charset="2"/>
                <a:ea typeface="Times New Roman" panose="02020603050405020304" pitchFamily="18" charset="0"/>
              </a:rPr>
              <a:t>g</a:t>
            </a:r>
            <a:r>
              <a:rPr lang="en-US" sz="1100" dirty="0">
                <a:effectLst/>
                <a:latin typeface="Arial" panose="020B0604020202020204" pitchFamily="34" charset="0"/>
                <a:ea typeface="Times New Roman" panose="02020603050405020304" pitchFamily="18" charset="0"/>
              </a:rPr>
              <a:t> and 10ng/ml TNF</a:t>
            </a:r>
            <a:r>
              <a:rPr lang="en-US" sz="1100" dirty="0">
                <a:effectLst/>
                <a:latin typeface="Symbol" pitchFamily="2" charset="2"/>
                <a:ea typeface="Times New Roman" panose="02020603050405020304" pitchFamily="18" charset="0"/>
              </a:rPr>
              <a:t>a</a:t>
            </a:r>
            <a:r>
              <a:rPr lang="en-US" sz="1100" dirty="0">
                <a:effectLst/>
                <a:latin typeface="Arial" panose="020B0604020202020204" pitchFamily="34" charset="0"/>
                <a:ea typeface="Times New Roman" panose="02020603050405020304" pitchFamily="18" charset="0"/>
              </a:rPr>
              <a:t> for 24hr. NOS2 and COX2 expression was then measured by </a:t>
            </a:r>
            <a:r>
              <a:rPr lang="en-US" sz="1100" dirty="0" err="1">
                <a:effectLst/>
                <a:latin typeface="Arial" panose="020B0604020202020204" pitchFamily="34" charset="0"/>
                <a:ea typeface="Times New Roman" panose="02020603050405020304" pitchFamily="18" charset="0"/>
              </a:rPr>
              <a:t>realtime</a:t>
            </a:r>
            <a:r>
              <a:rPr lang="en-US" sz="1100" dirty="0">
                <a:effectLst/>
                <a:latin typeface="Arial" panose="020B0604020202020204" pitchFamily="34" charset="0"/>
                <a:ea typeface="Times New Roman" panose="02020603050405020304" pitchFamily="18" charset="0"/>
              </a:rPr>
              <a:t> pcr reported as fold change normalized to GAPDH. B) Nitric oxide levels were measured in control and cytokine stimulated cells using the diaminonaphthalene (DAN) fluorescence assay for nitrite in the presence of the NO trap PTIO as described in Materials and Methods.</a:t>
            </a:r>
          </a:p>
          <a:p>
            <a:pPr algn="just"/>
            <a:endParaRPr lang="en-US" sz="1100" dirty="0">
              <a:latin typeface="Arial" panose="020B060402020202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40E6BA5B-E9FB-F029-B217-3F55D6A0CFD2}"/>
              </a:ext>
            </a:extLst>
          </p:cNvPr>
          <p:cNvPicPr>
            <a:picLocks noChangeAspect="1"/>
          </p:cNvPicPr>
          <p:nvPr/>
        </p:nvPicPr>
        <p:blipFill>
          <a:blip r:embed="rId2"/>
          <a:stretch>
            <a:fillRect/>
          </a:stretch>
        </p:blipFill>
        <p:spPr>
          <a:xfrm>
            <a:off x="61168" y="1027570"/>
            <a:ext cx="6735665" cy="5152446"/>
          </a:xfrm>
          <a:prstGeom prst="rect">
            <a:avLst/>
          </a:prstGeom>
        </p:spPr>
      </p:pic>
    </p:spTree>
    <p:extLst>
      <p:ext uri="{BB962C8B-B14F-4D97-AF65-F5344CB8AC3E}">
        <p14:creationId xmlns:p14="http://schemas.microsoft.com/office/powerpoint/2010/main" val="310856491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120</TotalTime>
  <Words>103</Words>
  <Application>Microsoft Macintosh PowerPoint</Application>
  <PresentationFormat>Letter Paper (8.5x11 in)</PresentationFormat>
  <Paragraphs>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Symbol</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Ridnour, Lisa (NIH/NCI) [E]</dc:creator>
  <cp:lastModifiedBy>Ridnour, Lisa (NIH/NCI) [E]</cp:lastModifiedBy>
  <cp:revision>11</cp:revision>
  <dcterms:created xsi:type="dcterms:W3CDTF">2024-08-30T19:22:44Z</dcterms:created>
  <dcterms:modified xsi:type="dcterms:W3CDTF">2024-09-18T19:31:31Z</dcterms:modified>
</cp:coreProperties>
</file>