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372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80"/>
    <p:restoredTop sz="94725"/>
  </p:normalViewPr>
  <p:slideViewPr>
    <p:cSldViewPr snapToGrid="0">
      <p:cViewPr varScale="1">
        <p:scale>
          <a:sx n="105" d="100"/>
          <a:sy n="105" d="100"/>
        </p:scale>
        <p:origin x="55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C0658-FCD7-DC43-9CD0-24F0C74045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697BE-9A80-C248-ACF7-5D6D189C2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84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7EB5E9-BA3C-1648-8761-BCF3745092D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8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34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2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2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8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6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9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0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97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59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70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384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56E23A-3DA4-7E4B-AE0D-5978C1B19226}" type="datetimeFigureOut">
              <a:rPr lang="en-US" smtClean="0"/>
              <a:t>9/17/24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4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Table 85">
            <a:extLst>
              <a:ext uri="{FF2B5EF4-FFF2-40B4-BE49-F238E27FC236}">
                <a16:creationId xmlns:a16="http://schemas.microsoft.com/office/drawing/2014/main" id="{C394765A-8546-50B0-397B-2CEAD396B6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945428"/>
              </p:ext>
            </p:extLst>
          </p:nvPr>
        </p:nvGraphicFramePr>
        <p:xfrm>
          <a:off x="973626" y="5467891"/>
          <a:ext cx="1191726" cy="1179690"/>
        </p:xfrm>
        <a:graphic>
          <a:graphicData uri="http://schemas.openxmlformats.org/drawingml/2006/table">
            <a:tbl>
              <a:tblPr/>
              <a:tblGrid>
                <a:gridCol w="334839">
                  <a:extLst>
                    <a:ext uri="{9D8B030D-6E8A-4147-A177-3AD203B41FA5}">
                      <a16:colId xmlns:a16="http://schemas.microsoft.com/office/drawing/2014/main" val="867371696"/>
                    </a:ext>
                  </a:extLst>
                </a:gridCol>
                <a:gridCol w="856887">
                  <a:extLst>
                    <a:ext uri="{9D8B030D-6E8A-4147-A177-3AD203B41FA5}">
                      <a16:colId xmlns:a16="http://schemas.microsoft.com/office/drawing/2014/main" val="1625157415"/>
                    </a:ext>
                  </a:extLst>
                </a:gridCol>
              </a:tblGrid>
              <a:tr h="10616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15762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CD8+NOS2+COX2+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159868"/>
                  </a:ext>
                </a:extLst>
              </a:tr>
              <a:tr h="10616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14568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CD8+NOS2+COX2+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827634"/>
                  </a:ext>
                </a:extLst>
              </a:tr>
              <a:tr h="10616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14509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CD8-NOS2-COX2+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33107"/>
                  </a:ext>
                </a:extLst>
              </a:tr>
              <a:tr h="11065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12857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CD8+NOS2+COX2+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922850"/>
                  </a:ext>
                </a:extLst>
              </a:tr>
              <a:tr h="10616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12811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CD8+NOS2+COX2+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7812613"/>
                  </a:ext>
                </a:extLst>
              </a:tr>
              <a:tr h="10616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12197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CD8+NOS2+COX2+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74313"/>
                  </a:ext>
                </a:extLst>
              </a:tr>
              <a:tr h="10616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CD8-NOS2-COX2+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86321"/>
                  </a:ext>
                </a:extLst>
              </a:tr>
              <a:tr h="10616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11577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CD8+NOS2-COX2-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95715"/>
                  </a:ext>
                </a:extLst>
              </a:tr>
              <a:tr h="10616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11431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CD8-NOS2-COX2+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013574"/>
                  </a:ext>
                </a:extLst>
              </a:tr>
              <a:tr h="10616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10929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CD8+NOS2-COX2+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416238"/>
                  </a:ext>
                </a:extLst>
              </a:tr>
              <a:tr h="11351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10197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CD8-NOS2-COX2+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007571"/>
                  </a:ext>
                </a:extLst>
              </a:tr>
            </a:tbl>
          </a:graphicData>
        </a:graphic>
      </p:graphicFrame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EA2F4B48-9B6B-2E5A-FE0F-D3756C3916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74622"/>
              </p:ext>
            </p:extLst>
          </p:nvPr>
        </p:nvGraphicFramePr>
        <p:xfrm>
          <a:off x="2187343" y="5467891"/>
          <a:ext cx="1203336" cy="1179693"/>
        </p:xfrm>
        <a:graphic>
          <a:graphicData uri="http://schemas.openxmlformats.org/drawingml/2006/table">
            <a:tbl>
              <a:tblPr/>
              <a:tblGrid>
                <a:gridCol w="346449">
                  <a:extLst>
                    <a:ext uri="{9D8B030D-6E8A-4147-A177-3AD203B41FA5}">
                      <a16:colId xmlns:a16="http://schemas.microsoft.com/office/drawing/2014/main" val="867371696"/>
                    </a:ext>
                  </a:extLst>
                </a:gridCol>
                <a:gridCol w="856887">
                  <a:extLst>
                    <a:ext uri="{9D8B030D-6E8A-4147-A177-3AD203B41FA5}">
                      <a16:colId xmlns:a16="http://schemas.microsoft.com/office/drawing/2014/main" val="1625157415"/>
                    </a:ext>
                  </a:extLst>
                </a:gridCol>
              </a:tblGrid>
              <a:tr h="11602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16171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CD8+NOS2-COX2-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578150"/>
                  </a:ext>
                </a:extLst>
              </a:tr>
              <a:tr h="11602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14730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CD8+NOS2-COX2-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11339"/>
                  </a:ext>
                </a:extLst>
              </a:tr>
              <a:tr h="135432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14439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CD8+NOS2-COX2+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462812"/>
                  </a:ext>
                </a:extLst>
              </a:tr>
              <a:tr h="11602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14090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CD8+NOS2-COX2+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657278"/>
                  </a:ext>
                </a:extLst>
              </a:tr>
              <a:tr h="11602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13780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CD8-NOS2-COX2-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876527"/>
                  </a:ext>
                </a:extLst>
              </a:tr>
              <a:tr h="11602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12887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CD8+NOS2-COX2-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446175"/>
                  </a:ext>
                </a:extLst>
              </a:tr>
              <a:tr h="11602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12801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CD8+NOS2-COX2-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428202"/>
                  </a:ext>
                </a:extLst>
              </a:tr>
              <a:tr h="11602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11724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CD8+NOS2-COX2+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063641"/>
                  </a:ext>
                </a:extLst>
              </a:tr>
              <a:tr h="11602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11435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CD8+NOS2-COX2+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479721"/>
                  </a:ext>
                </a:extLst>
              </a:tr>
              <a:tr h="11602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61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10330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CD8+NOS2-COX2-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332889"/>
                  </a:ext>
                </a:extLst>
              </a:tr>
            </a:tbl>
          </a:graphicData>
        </a:graphic>
      </p:graphicFrame>
      <p:grpSp>
        <p:nvGrpSpPr>
          <p:cNvPr id="32" name="Group 31">
            <a:extLst>
              <a:ext uri="{FF2B5EF4-FFF2-40B4-BE49-F238E27FC236}">
                <a16:creationId xmlns:a16="http://schemas.microsoft.com/office/drawing/2014/main" id="{7C02166D-C01F-9526-CF55-D105A29C52E9}"/>
              </a:ext>
            </a:extLst>
          </p:cNvPr>
          <p:cNvGrpSpPr/>
          <p:nvPr/>
        </p:nvGrpSpPr>
        <p:grpSpPr>
          <a:xfrm>
            <a:off x="29773" y="1071428"/>
            <a:ext cx="6798455" cy="7001144"/>
            <a:chOff x="29773" y="1152085"/>
            <a:chExt cx="6798455" cy="700114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2B9666E-CB6F-4FAD-D644-F165E3AF03FA}"/>
                </a:ext>
              </a:extLst>
            </p:cNvPr>
            <p:cNvGrpSpPr/>
            <p:nvPr/>
          </p:nvGrpSpPr>
          <p:grpSpPr>
            <a:xfrm>
              <a:off x="3718570" y="5289984"/>
              <a:ext cx="2584706" cy="1586305"/>
              <a:chOff x="3718570" y="5289984"/>
              <a:chExt cx="2584706" cy="1586305"/>
            </a:xfrm>
          </p:grpSpPr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773673B9-C690-6E69-DC83-F333F36D621B}"/>
                  </a:ext>
                </a:extLst>
              </p:cNvPr>
              <p:cNvSpPr txBox="1"/>
              <p:nvPr/>
            </p:nvSpPr>
            <p:spPr>
              <a:xfrm>
                <a:off x="3718570" y="5307130"/>
                <a:ext cx="29527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  <p:pic>
            <p:nvPicPr>
              <p:cNvPr id="77" name="Picture 76">
                <a:extLst>
                  <a:ext uri="{FF2B5EF4-FFF2-40B4-BE49-F238E27FC236}">
                    <a16:creationId xmlns:a16="http://schemas.microsoft.com/office/drawing/2014/main" id="{18A9E376-5026-E8E9-8FD4-7DFAD23AE7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26717" y="5289984"/>
                <a:ext cx="2276559" cy="1586305"/>
              </a:xfrm>
              <a:prstGeom prst="rect">
                <a:avLst/>
              </a:prstGeom>
            </p:spPr>
          </p:pic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9CF7774-063B-B2FE-7138-02966F93B402}"/>
                </a:ext>
              </a:extLst>
            </p:cNvPr>
            <p:cNvGrpSpPr/>
            <p:nvPr/>
          </p:nvGrpSpPr>
          <p:grpSpPr>
            <a:xfrm>
              <a:off x="59544" y="1152085"/>
              <a:ext cx="6738911" cy="3788952"/>
              <a:chOff x="59544" y="1152085"/>
              <a:chExt cx="6738911" cy="3788952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7E28CB3-8234-4BD5-F3BB-0BBF7C24790F}"/>
                  </a:ext>
                </a:extLst>
              </p:cNvPr>
              <p:cNvGrpSpPr/>
              <p:nvPr/>
            </p:nvGrpSpPr>
            <p:grpSpPr>
              <a:xfrm>
                <a:off x="59544" y="1152085"/>
                <a:ext cx="6738911" cy="3788952"/>
                <a:chOff x="-456610" y="-1241984"/>
                <a:chExt cx="11980294" cy="6735914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A9741CFE-CBC5-1837-8DE3-AC5CCC9A2978}"/>
                    </a:ext>
                  </a:extLst>
                </p:cNvPr>
                <p:cNvGrpSpPr/>
                <p:nvPr/>
              </p:nvGrpSpPr>
              <p:grpSpPr>
                <a:xfrm>
                  <a:off x="-456610" y="-540254"/>
                  <a:ext cx="11980294" cy="6034184"/>
                  <a:chOff x="-675927" y="-235495"/>
                  <a:chExt cx="11980294" cy="6034184"/>
                </a:xfrm>
              </p:grpSpPr>
              <p:grpSp>
                <p:nvGrpSpPr>
                  <p:cNvPr id="7" name="Group 6">
                    <a:extLst>
                      <a:ext uri="{FF2B5EF4-FFF2-40B4-BE49-F238E27FC236}">
                        <a16:creationId xmlns:a16="http://schemas.microsoft.com/office/drawing/2014/main" id="{8C476BD1-4255-4BBE-3943-37FF59919CAA}"/>
                      </a:ext>
                    </a:extLst>
                  </p:cNvPr>
                  <p:cNvGrpSpPr/>
                  <p:nvPr/>
                </p:nvGrpSpPr>
                <p:grpSpPr>
                  <a:xfrm>
                    <a:off x="-675927" y="-235495"/>
                    <a:ext cx="11980294" cy="3775392"/>
                    <a:chOff x="-675927" y="-72935"/>
                    <a:chExt cx="11980294" cy="3775392"/>
                  </a:xfrm>
                </p:grpSpPr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35C22841-7F42-2884-23CE-9FF5EE3F262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675927" y="-72935"/>
                      <a:ext cx="510681" cy="377539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p:txBody>
                </p:sp>
                <p:pic>
                  <p:nvPicPr>
                    <p:cNvPr id="20" name="Picture 19">
                      <a:extLst>
                        <a:ext uri="{FF2B5EF4-FFF2-40B4-BE49-F238E27FC236}">
                          <a16:creationId xmlns:a16="http://schemas.microsoft.com/office/drawing/2014/main" id="{052754B5-F6CB-83A9-FF85-DA408B86C51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-219283" y="35886"/>
                      <a:ext cx="2048080" cy="257860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1" name="Picture 20">
                      <a:extLst>
                        <a:ext uri="{FF2B5EF4-FFF2-40B4-BE49-F238E27FC236}">
                          <a16:creationId xmlns:a16="http://schemas.microsoft.com/office/drawing/2014/main" id="{1EA2FE78-7E4A-29E3-1811-0E6750EEAA1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1727058" y="28409"/>
                      <a:ext cx="2044236" cy="258608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2" name="Picture 21">
                      <a:extLst>
                        <a:ext uri="{FF2B5EF4-FFF2-40B4-BE49-F238E27FC236}">
                          <a16:creationId xmlns:a16="http://schemas.microsoft.com/office/drawing/2014/main" id="{044B6857-B54C-BB73-1C3A-FEB88DD6583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3628854" y="28409"/>
                      <a:ext cx="2046803" cy="258608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3" name="Picture 22">
                      <a:extLst>
                        <a:ext uri="{FF2B5EF4-FFF2-40B4-BE49-F238E27FC236}">
                          <a16:creationId xmlns:a16="http://schemas.microsoft.com/office/drawing/2014/main" id="{1DD7F565-611D-CFCB-9213-84E69CD840A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7297090" y="35883"/>
                      <a:ext cx="2098277" cy="25786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4" name="Picture 23">
                      <a:extLst>
                        <a:ext uri="{FF2B5EF4-FFF2-40B4-BE49-F238E27FC236}">
                          <a16:creationId xmlns:a16="http://schemas.microsoft.com/office/drawing/2014/main" id="{C30FCD7A-D91B-03B3-1CE1-E863738AE86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/>
                    <a:stretch>
                      <a:fillRect/>
                    </a:stretch>
                  </p:blipFill>
                  <p:spPr>
                    <a:xfrm>
                      <a:off x="9229196" y="82075"/>
                      <a:ext cx="2075171" cy="2532413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8" name="Picture 7">
                    <a:extLst>
                      <a:ext uri="{FF2B5EF4-FFF2-40B4-BE49-F238E27FC236}">
                        <a16:creationId xmlns:a16="http://schemas.microsoft.com/office/drawing/2014/main" id="{0BB435E4-1064-01BE-55DB-ECC407D2C91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-219283" y="3325804"/>
                    <a:ext cx="2035102" cy="2472883"/>
                  </a:xfrm>
                  <a:prstGeom prst="rect">
                    <a:avLst/>
                  </a:prstGeom>
                </p:spPr>
              </p:pic>
              <p:pic>
                <p:nvPicPr>
                  <p:cNvPr id="9" name="Picture 8">
                    <a:extLst>
                      <a:ext uri="{FF2B5EF4-FFF2-40B4-BE49-F238E27FC236}">
                        <a16:creationId xmlns:a16="http://schemas.microsoft.com/office/drawing/2014/main" id="{62991D7E-F4B6-D513-82DD-FC43EFB3CD4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628854" y="3395951"/>
                    <a:ext cx="2033996" cy="2402734"/>
                  </a:xfrm>
                  <a:prstGeom prst="rect">
                    <a:avLst/>
                  </a:prstGeom>
                </p:spPr>
              </p:pic>
              <p:pic>
                <p:nvPicPr>
                  <p:cNvPr id="11" name="Picture 10">
                    <a:extLst>
                      <a:ext uri="{FF2B5EF4-FFF2-40B4-BE49-F238E27FC236}">
                        <a16:creationId xmlns:a16="http://schemas.microsoft.com/office/drawing/2014/main" id="{4482AEF2-03C8-3590-7791-BE61F8DDECD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1727056" y="3395950"/>
                    <a:ext cx="1785208" cy="2402737"/>
                  </a:xfrm>
                  <a:prstGeom prst="rect">
                    <a:avLst/>
                  </a:prstGeom>
                </p:spPr>
              </p:pic>
              <p:pic>
                <p:nvPicPr>
                  <p:cNvPr id="12" name="Picture 11">
                    <a:extLst>
                      <a:ext uri="{FF2B5EF4-FFF2-40B4-BE49-F238E27FC236}">
                        <a16:creationId xmlns:a16="http://schemas.microsoft.com/office/drawing/2014/main" id="{7406DD06-57D7-6890-F580-FA94268BCED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5429442" y="3440805"/>
                    <a:ext cx="1996028" cy="2357884"/>
                  </a:xfrm>
                  <a:prstGeom prst="rect">
                    <a:avLst/>
                  </a:prstGeom>
                </p:spPr>
              </p:pic>
              <p:pic>
                <p:nvPicPr>
                  <p:cNvPr id="13" name="Picture 12">
                    <a:extLst>
                      <a:ext uri="{FF2B5EF4-FFF2-40B4-BE49-F238E27FC236}">
                        <a16:creationId xmlns:a16="http://schemas.microsoft.com/office/drawing/2014/main" id="{F208E1C0-869F-9E94-22CE-D95189DB138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7297090" y="3440803"/>
                    <a:ext cx="2007703" cy="2357886"/>
                  </a:xfrm>
                  <a:prstGeom prst="rect">
                    <a:avLst/>
                  </a:prstGeom>
                </p:spPr>
              </p:pic>
              <p:pic>
                <p:nvPicPr>
                  <p:cNvPr id="15" name="Picture 14">
                    <a:extLst>
                      <a:ext uri="{FF2B5EF4-FFF2-40B4-BE49-F238E27FC236}">
                        <a16:creationId xmlns:a16="http://schemas.microsoft.com/office/drawing/2014/main" id="{F5BBCE2B-8F52-30D4-A6BE-535E967F4B0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9229198" y="3458983"/>
                    <a:ext cx="1945891" cy="2339703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BB0323EF-2CD2-52A3-41F3-CC51087478EC}"/>
                    </a:ext>
                  </a:extLst>
                </p:cNvPr>
                <p:cNvSpPr txBox="1"/>
                <p:nvPr/>
              </p:nvSpPr>
              <p:spPr>
                <a:xfrm>
                  <a:off x="4185704" y="-1241984"/>
                  <a:ext cx="2695669" cy="41036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TNBC Tumors</a:t>
                  </a:r>
                </a:p>
                <a:p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Murine 4T1 Tumors</a:t>
                  </a:r>
                </a:p>
              </p:txBody>
            </p:sp>
          </p:grpSp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3A673BD1-3ECE-A0F5-7BDD-D550479953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493812" y="1634002"/>
                <a:ext cx="1195175" cy="1424482"/>
              </a:xfrm>
              <a:prstGeom prst="rect">
                <a:avLst/>
              </a:prstGeom>
            </p:spPr>
          </p:pic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05B0998-1678-5371-21FB-8600338EE699}"/>
                </a:ext>
              </a:extLst>
            </p:cNvPr>
            <p:cNvGrpSpPr/>
            <p:nvPr/>
          </p:nvGrpSpPr>
          <p:grpSpPr>
            <a:xfrm>
              <a:off x="421609" y="5274268"/>
              <a:ext cx="2813649" cy="331034"/>
              <a:chOff x="421609" y="5274268"/>
              <a:chExt cx="2813649" cy="331034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8E0C7EB-968C-D9C2-1730-A7CCD072D748}"/>
                  </a:ext>
                </a:extLst>
              </p:cNvPr>
              <p:cNvSpPr txBox="1"/>
              <p:nvPr/>
            </p:nvSpPr>
            <p:spPr>
              <a:xfrm>
                <a:off x="421609" y="5274268"/>
                <a:ext cx="295274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6B6B61E-A721-9688-2326-E20137898AC8}"/>
                  </a:ext>
                </a:extLst>
              </p:cNvPr>
              <p:cNvSpPr txBox="1"/>
              <p:nvPr/>
            </p:nvSpPr>
            <p:spPr>
              <a:xfrm>
                <a:off x="986597" y="5349665"/>
                <a:ext cx="106150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ID  Phenotype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702B4B0-2AFE-5D3D-D7D9-F593945C12CE}"/>
                  </a:ext>
                </a:extLst>
              </p:cNvPr>
              <p:cNvSpPr txBox="1"/>
              <p:nvPr/>
            </p:nvSpPr>
            <p:spPr>
              <a:xfrm>
                <a:off x="2138483" y="5359081"/>
                <a:ext cx="109677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ID Phenotype</a:t>
                </a:r>
              </a:p>
            </p:txBody>
          </p:sp>
        </p:grpSp>
        <p:sp>
          <p:nvSpPr>
            <p:cNvPr id="25" name="Rectangle 1">
              <a:extLst>
                <a:ext uri="{FF2B5EF4-FFF2-40B4-BE49-F238E27FC236}">
                  <a16:creationId xmlns:a16="http://schemas.microsoft.com/office/drawing/2014/main" id="{9D27B7F7-9896-2CC6-4EA6-66006BA21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73" y="6829790"/>
              <a:ext cx="6798455" cy="1323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Supplementary Fig. 3.</a:t>
              </a: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A)</a:t>
              </a: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Shows quantification of immune, and tumor (CK-SOX10) markers expressed in tumors from Deceased and Alive patients. B) B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ulk RNAseq analysis of RNA collected from 10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2" charset="2"/>
                  <a:ea typeface="Times New Roman" panose="02020603050405020304" pitchFamily="18" charset="0"/>
                  <a:cs typeface="Arial" panose="020B0604020202020204" pitchFamily="34" charset="0"/>
                </a:rPr>
                <a:t>m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m serial sections adjacent to the 10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2" charset="2"/>
                  <a:ea typeface="Times New Roman" panose="02020603050405020304" pitchFamily="18" charset="0"/>
                  <a:cs typeface="Arial" panose="020B0604020202020204" pitchFamily="34" charset="0"/>
                </a:rPr>
                <a:t>m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m sections that were imaged by CODEX (11).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When compared to untreated control, INDO treatment of 4T1 tumor bearing mice upregulates mRNA expression of the transcription factor IRF8, CLEC9a involved in anti-tumor immunity, chemokines CXCL9-11 that promote directional migration of immune cells, and IL27, which synergizes with IL12 to promote IFN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Symbol" pitchFamily="2" charset="2"/>
                  <a:ea typeface="Times New Roman" panose="02020603050405020304" pitchFamily="18" charset="0"/>
                  <a:cs typeface="Arial" panose="020B0604020202020204" pitchFamily="34" charset="0"/>
                </a:rPr>
                <a:t>g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production by CD4</a:t>
              </a:r>
              <a:r>
                <a:rPr kumimoji="0" lang="en-US" altLang="en-US" sz="1000" b="0" i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+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CD8</a:t>
              </a:r>
              <a:r>
                <a:rPr kumimoji="0" lang="en-US" altLang="en-US" sz="1000" b="0" i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+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T cells, and NKT cells. C) Summary of whole tumor phenotypes in Deceased vs Alive patient tumors. D) Pearson’s correlation shows linear relationship between NOS2s and CD8 expression.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  <a:t> 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2305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256</Words>
  <Application>Microsoft Macintosh PowerPoint</Application>
  <PresentationFormat>Letter Paper (8.5x11 in)</PresentationFormat>
  <Paragraphs>72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Ridnour, Lisa (NIH/NCI) [E]</dc:creator>
  <cp:lastModifiedBy>Ridnour, Lisa (NIH/NCI) [E]</cp:lastModifiedBy>
  <cp:revision>14</cp:revision>
  <dcterms:created xsi:type="dcterms:W3CDTF">2024-08-30T19:22:44Z</dcterms:created>
  <dcterms:modified xsi:type="dcterms:W3CDTF">2024-09-17T20:40:36Z</dcterms:modified>
</cp:coreProperties>
</file>