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363"/>
    <p:restoredTop sz="94691"/>
  </p:normalViewPr>
  <p:slideViewPr>
    <p:cSldViewPr snapToGrid="0">
      <p:cViewPr varScale="1">
        <p:scale>
          <a:sx n="103" d="100"/>
          <a:sy n="103" d="100"/>
        </p:scale>
        <p:origin x="159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B56E23A-3DA4-7E4B-AE0D-5978C1B19226}" type="datetimeFigureOut">
              <a:rPr lang="en-US" smtClean="0"/>
              <a:t>9/24/24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3964934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56E23A-3DA4-7E4B-AE0D-5978C1B19226}" type="datetimeFigureOut">
              <a:rPr lang="en-US" smtClean="0"/>
              <a:t>9/24/24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1523329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56E23A-3DA4-7E4B-AE0D-5978C1B19226}" type="datetimeFigureOut">
              <a:rPr lang="en-US" smtClean="0"/>
              <a:t>9/24/24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3561429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56E23A-3DA4-7E4B-AE0D-5978C1B19226}" type="datetimeFigureOut">
              <a:rPr lang="en-US" smtClean="0"/>
              <a:t>9/24/24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2560087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B56E23A-3DA4-7E4B-AE0D-5978C1B19226}" type="datetimeFigureOut">
              <a:rPr lang="en-US" smtClean="0"/>
              <a:t>9/24/24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148746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B56E23A-3DA4-7E4B-AE0D-5978C1B19226}" type="datetimeFigureOut">
              <a:rPr lang="en-US" smtClean="0"/>
              <a:t>9/24/24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4049793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B56E23A-3DA4-7E4B-AE0D-5978C1B19226}" type="datetimeFigureOut">
              <a:rPr lang="en-US" smtClean="0"/>
              <a:t>9/24/24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121960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B56E23A-3DA4-7E4B-AE0D-5978C1B19226}" type="datetimeFigureOut">
              <a:rPr lang="en-US" smtClean="0"/>
              <a:t>9/24/24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2041697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56E23A-3DA4-7E4B-AE0D-5978C1B19226}" type="datetimeFigureOut">
              <a:rPr lang="en-US" smtClean="0"/>
              <a:t>9/24/24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2992259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B56E23A-3DA4-7E4B-AE0D-5978C1B19226}" type="datetimeFigureOut">
              <a:rPr lang="en-US" smtClean="0"/>
              <a:t>9/24/24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3301870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B56E23A-3DA4-7E4B-AE0D-5978C1B19226}" type="datetimeFigureOut">
              <a:rPr lang="en-US" smtClean="0"/>
              <a:t>9/24/24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2053384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AB56E23A-3DA4-7E4B-AE0D-5978C1B19226}" type="datetimeFigureOut">
              <a:rPr lang="en-US" smtClean="0"/>
              <a:t>9/24/24</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AB12D67F-6D37-704F-8561-97A6F5E996E6}" type="slidenum">
              <a:rPr lang="en-US" smtClean="0"/>
              <a:t>‹#›</a:t>
            </a:fld>
            <a:endParaRPr lang="en-US"/>
          </a:p>
        </p:txBody>
      </p:sp>
    </p:spTree>
    <p:extLst>
      <p:ext uri="{BB962C8B-B14F-4D97-AF65-F5344CB8AC3E}">
        <p14:creationId xmlns:p14="http://schemas.microsoft.com/office/powerpoint/2010/main" val="11958439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823F17B5-DB60-BF98-2C09-9E47EE60EC46}"/>
              </a:ext>
            </a:extLst>
          </p:cNvPr>
          <p:cNvPicPr>
            <a:picLocks noChangeAspect="1"/>
          </p:cNvPicPr>
          <p:nvPr/>
        </p:nvPicPr>
        <p:blipFill>
          <a:blip r:embed="rId2"/>
          <a:stretch>
            <a:fillRect/>
          </a:stretch>
        </p:blipFill>
        <p:spPr>
          <a:xfrm>
            <a:off x="1216526" y="0"/>
            <a:ext cx="4424949" cy="5925671"/>
          </a:xfrm>
          <a:prstGeom prst="rect">
            <a:avLst/>
          </a:prstGeom>
        </p:spPr>
      </p:pic>
      <p:sp>
        <p:nvSpPr>
          <p:cNvPr id="19" name="TextBox 18">
            <a:extLst>
              <a:ext uri="{FF2B5EF4-FFF2-40B4-BE49-F238E27FC236}">
                <a16:creationId xmlns:a16="http://schemas.microsoft.com/office/drawing/2014/main" id="{14DEFF74-25D0-ABA6-5502-88B5DE113DD7}"/>
              </a:ext>
            </a:extLst>
          </p:cNvPr>
          <p:cNvSpPr txBox="1"/>
          <p:nvPr/>
        </p:nvSpPr>
        <p:spPr>
          <a:xfrm>
            <a:off x="50801" y="5887556"/>
            <a:ext cx="6756399" cy="3308598"/>
          </a:xfrm>
          <a:prstGeom prst="rect">
            <a:avLst/>
          </a:prstGeom>
          <a:noFill/>
        </p:spPr>
        <p:txBody>
          <a:bodyPr wrap="square" rtlCol="0">
            <a:spAutoFit/>
          </a:bodyPr>
          <a:lstStyle/>
          <a:p>
            <a:pPr marL="0" marR="0" algn="just">
              <a:spcBef>
                <a:spcPts val="0"/>
              </a:spcBef>
              <a:spcAft>
                <a:spcPts val="0"/>
              </a:spcAft>
            </a:pPr>
            <a:r>
              <a:rPr lang="en-US" sz="1100" b="1" dirty="0">
                <a:effectLst/>
                <a:latin typeface="Arial" panose="020B0604020202020204" pitchFamily="34" charset="0"/>
                <a:ea typeface="Times New Roman" panose="02020603050405020304" pitchFamily="18" charset="0"/>
                <a:cs typeface="Arial" panose="020B0604020202020204" pitchFamily="34" charset="0"/>
              </a:rPr>
              <a:t>Supplementary Fig. 4. Spatial UMAP analysis of CD8</a:t>
            </a:r>
            <a:r>
              <a:rPr lang="en-US" sz="1100" b="1"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b="1" dirty="0">
                <a:effectLst/>
                <a:latin typeface="Arial" panose="020B0604020202020204" pitchFamily="34" charset="0"/>
                <a:ea typeface="Times New Roman" panose="02020603050405020304" pitchFamily="18" charset="0"/>
                <a:cs typeface="Arial" panose="020B0604020202020204" pitchFamily="34" charset="0"/>
              </a:rPr>
              <a:t>NOS2</a:t>
            </a:r>
            <a:r>
              <a:rPr lang="en-US" sz="1100" b="1"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b="1" dirty="0">
                <a:effectLst/>
                <a:latin typeface="Arial" panose="020B0604020202020204" pitchFamily="34" charset="0"/>
                <a:ea typeface="Times New Roman" panose="02020603050405020304" pitchFamily="18" charset="0"/>
                <a:cs typeface="Arial" panose="020B0604020202020204" pitchFamily="34" charset="0"/>
              </a:rPr>
              <a:t>COX2</a:t>
            </a:r>
            <a:r>
              <a:rPr lang="en-US" sz="1100" b="1"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b="1" dirty="0">
                <a:effectLst/>
                <a:latin typeface="Arial" panose="020B0604020202020204" pitchFamily="34" charset="0"/>
                <a:ea typeface="Times New Roman" panose="02020603050405020304" pitchFamily="18" charset="0"/>
                <a:cs typeface="Arial" panose="020B0604020202020204" pitchFamily="34" charset="0"/>
              </a:rPr>
              <a:t> phenotypes in Deceased vs Alive patient tumors.</a:t>
            </a:r>
            <a:endParaRPr lang="en-US" sz="1100" dirty="0">
              <a:effectLst/>
              <a:latin typeface="Arial" panose="020B0604020202020204" pitchFamily="34" charset="0"/>
              <a:ea typeface="Times New Roman" panose="02020603050405020304" pitchFamily="18" charset="0"/>
              <a:cs typeface="Arial" panose="020B0604020202020204" pitchFamily="34" charset="0"/>
            </a:endParaRPr>
          </a:p>
          <a:p>
            <a:pPr algn="just"/>
            <a:r>
              <a:rPr lang="en-US" sz="1100" kern="0" dirty="0">
                <a:effectLst/>
                <a:latin typeface="Arial" panose="020B0604020202020204" pitchFamily="34" charset="0"/>
                <a:ea typeface="Times New Roman" panose="02020603050405020304" pitchFamily="18" charset="0"/>
                <a:cs typeface="Arial" panose="020B0604020202020204" pitchFamily="34" charset="0"/>
              </a:rPr>
              <a:t>Single cell neighborhood profile summary. A) Upper panel show average neighborhood profiles of cells in Deceased D1, D2, and D3 neighborhood clusters. Lower panel shows average neighborhood profiles of cells in Alive A1 and A2 neighborhood clusters. Lower panel right ratio of average Deceased to Alive neighborhoods; a relative increase in CD8</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NOS2</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COX2</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 (yellow diamond) and CD8</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NOS2</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COX2</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 (brown square) cell densities and a relative decrease of CD8</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NOS2</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COX2</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 (purple triangle) cell densities was observed in Deceased patient tumors. </a:t>
            </a:r>
            <a:r>
              <a:rPr lang="en-US" sz="11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Spatial UMAP analyses were performed to identify distinct neighborhood classes in B) all, C) Deceased (red) and D) Alive (blue) patient tumors. E) The difference S-UMAP (displayed as a log ratio) identifies elevated neighborhood clusters in Deceased (red) vs Alive (blue) patient tumors. F) The difference S-UMAP Masks show corresponding regions more prevalent in Deceased (red) vs Alive (blue) patient tumors. G) </a:t>
            </a:r>
            <a:r>
              <a:rPr lang="en-US" sz="1100" kern="0" dirty="0">
                <a:effectLst/>
                <a:latin typeface="Arial" panose="020B0604020202020204" pitchFamily="34" charset="0"/>
                <a:ea typeface="Times New Roman" panose="02020603050405020304" pitchFamily="18" charset="0"/>
                <a:cs typeface="Arial" panose="020B0604020202020204" pitchFamily="34" charset="0"/>
              </a:rPr>
              <a:t>The Davies-Bouldin criterion for optimization of the number of clusters used in the K-means algorithm where the minimum values were used for Deceased and Alive sets. H) Percentage of cells in Deceased (D1, D2, D3) and Alive (A1 and A2) masks per neighborhood class identified by k-means clustering. I) </a:t>
            </a:r>
            <a:r>
              <a:rPr lang="en-US" sz="1100" kern="0" dirty="0">
                <a:latin typeface="Arial" panose="020B0604020202020204" pitchFamily="34" charset="0"/>
                <a:ea typeface="Times New Roman" panose="02020603050405020304" pitchFamily="18" charset="0"/>
                <a:cs typeface="Arial" panose="020B0604020202020204" pitchFamily="34" charset="0"/>
              </a:rPr>
              <a:t>N</a:t>
            </a:r>
            <a:r>
              <a:rPr lang="en-US" sz="1100" kern="0" dirty="0">
                <a:effectLst/>
                <a:latin typeface="Arial" panose="020B0604020202020204" pitchFamily="34" charset="0"/>
                <a:ea typeface="Times New Roman" panose="02020603050405020304" pitchFamily="18" charset="0"/>
                <a:cs typeface="Arial" panose="020B0604020202020204" pitchFamily="34" charset="0"/>
              </a:rPr>
              <a:t>umber of cells per cluster in all tumors. J) Deceased patient tumors show (upper) inflamed CD8</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NOS2</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COX2</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 </a:t>
            </a:r>
            <a:r>
              <a:rPr lang="en-US" sz="1100" kern="0" dirty="0">
                <a:effectLst/>
                <a:latin typeface="Arial" panose="020B0604020202020204" pitchFamily="34" charset="0"/>
                <a:ea typeface="Times New Roman" panose="02020603050405020304" pitchFamily="18" charset="0"/>
                <a:cs typeface="Arial" panose="020B0604020202020204" pitchFamily="34" charset="0"/>
              </a:rPr>
              <a:t>phenotypes with stroma restricted CD8</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 T cells at tumor-stroma interface, as well as (middle) CD8</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NOS2</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COX2</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 immune desert phenotypes lacking CD8</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 T cells. In contrast, Alive patient tumors (lower) exhibit abundant fully inflamed CD8</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NOS2</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1100" kern="0" dirty="0">
                <a:effectLst/>
                <a:latin typeface="Arial" panose="020B0604020202020204" pitchFamily="34" charset="0"/>
                <a:ea typeface="Times New Roman" panose="02020603050405020304" pitchFamily="18" charset="0"/>
                <a:cs typeface="Arial" panose="020B0604020202020204" pitchFamily="34" charset="0"/>
              </a:rPr>
              <a:t>COX2</a:t>
            </a:r>
            <a:r>
              <a:rPr lang="en-US" sz="1100" kern="0" baseline="30000" dirty="0">
                <a:effectLst/>
                <a:latin typeface="Arial" panose="020B0604020202020204" pitchFamily="34" charset="0"/>
                <a:ea typeface="Times New Roman" panose="02020603050405020304" pitchFamily="18" charset="0"/>
                <a:cs typeface="Arial" panose="020B0604020202020204" pitchFamily="34" charset="0"/>
              </a:rPr>
              <a:t>+/- </a:t>
            </a:r>
            <a:r>
              <a:rPr lang="en-US" sz="1100" kern="0" dirty="0">
                <a:effectLst/>
                <a:latin typeface="Arial" panose="020B0604020202020204" pitchFamily="34" charset="0"/>
                <a:ea typeface="Times New Roman" panose="02020603050405020304" pitchFamily="18" charset="0"/>
                <a:cs typeface="Arial" panose="020B0604020202020204" pitchFamily="34" charset="0"/>
              </a:rPr>
              <a:t>phenotypes that infiltrate deep into the tumor.</a:t>
            </a:r>
            <a:r>
              <a:rPr lang="en-US" sz="1100" dirty="0">
                <a:effectLst/>
                <a:latin typeface="Arial" panose="020B0604020202020204" pitchFamily="34" charset="0"/>
                <a:cs typeface="Arial" panose="020B0604020202020204" pitchFamily="34" charset="0"/>
              </a:rPr>
              <a:t> </a:t>
            </a:r>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856491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126</TotalTime>
  <Words>346</Words>
  <Application>Microsoft Macintosh PowerPoint</Application>
  <PresentationFormat>Letter Paper (8.5x11 in)</PresentationFormat>
  <Paragraphs>2</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Aptos</vt:lpstr>
      <vt:lpstr>Aptos Display</vt:lpstr>
      <vt:lpstr>Arial</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Ridnour, Lisa (NIH/NCI) [E]</dc:creator>
  <cp:lastModifiedBy>Ridnour, Lisa (NIH/NCI) [E]</cp:lastModifiedBy>
  <cp:revision>10</cp:revision>
  <dcterms:created xsi:type="dcterms:W3CDTF">2024-08-30T19:22:44Z</dcterms:created>
  <dcterms:modified xsi:type="dcterms:W3CDTF">2024-09-24T16:13:05Z</dcterms:modified>
</cp:coreProperties>
</file>