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73"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367"/>
    <p:restoredTop sz="94694"/>
  </p:normalViewPr>
  <p:slideViewPr>
    <p:cSldViewPr snapToGrid="0">
      <p:cViewPr varScale="1">
        <p:scale>
          <a:sx n="87" d="100"/>
          <a:sy n="87" d="100"/>
        </p:scale>
        <p:origin x="3952"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6C0658-FCD7-DC43-9CD0-24F0C7404526}" type="datetimeFigureOut">
              <a:rPr lang="en-US" smtClean="0"/>
              <a:t>9/18/24</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697BE-9A80-C248-ACF7-5D6D189C26C7}" type="slidenum">
              <a:rPr lang="en-US" smtClean="0"/>
              <a:t>‹#›</a:t>
            </a:fld>
            <a:endParaRPr lang="en-US"/>
          </a:p>
        </p:txBody>
      </p:sp>
    </p:spTree>
    <p:extLst>
      <p:ext uri="{BB962C8B-B14F-4D97-AF65-F5344CB8AC3E}">
        <p14:creationId xmlns:p14="http://schemas.microsoft.com/office/powerpoint/2010/main" val="1675984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96493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52332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56142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560087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48746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4049793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56E23A-3DA4-7E4B-AE0D-5978C1B19226}" type="datetimeFigureOut">
              <a:rPr lang="en-US" smtClean="0"/>
              <a:t>9/18/24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2196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56E23A-3DA4-7E4B-AE0D-5978C1B19226}" type="datetimeFigureOut">
              <a:rPr lang="en-US" smtClean="0"/>
              <a:t>9/18/24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4169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56E23A-3DA4-7E4B-AE0D-5978C1B19226}" type="datetimeFigureOut">
              <a:rPr lang="en-US" smtClean="0"/>
              <a:t>9/18/24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992259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30187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5338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AB56E23A-3DA4-7E4B-AE0D-5978C1B19226}" type="datetimeFigureOut">
              <a:rPr lang="en-US" smtClean="0"/>
              <a:t>9/18/24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AB12D67F-6D37-704F-8561-97A6F5E996E6}" type="slidenum">
              <a:rPr lang="en-US" smtClean="0"/>
              <a:t>‹#›</a:t>
            </a:fld>
            <a:endParaRPr lang="en-US"/>
          </a:p>
        </p:txBody>
      </p:sp>
    </p:spTree>
    <p:extLst>
      <p:ext uri="{BB962C8B-B14F-4D97-AF65-F5344CB8AC3E}">
        <p14:creationId xmlns:p14="http://schemas.microsoft.com/office/powerpoint/2010/main" val="11958439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626AEE72-97DE-35C8-00B7-DCED2218B8B3}"/>
              </a:ext>
            </a:extLst>
          </p:cNvPr>
          <p:cNvGrpSpPr/>
          <p:nvPr/>
        </p:nvGrpSpPr>
        <p:grpSpPr>
          <a:xfrm>
            <a:off x="0" y="245946"/>
            <a:ext cx="6858000" cy="8681604"/>
            <a:chOff x="0" y="158896"/>
            <a:chExt cx="6858000" cy="8681604"/>
          </a:xfrm>
        </p:grpSpPr>
        <p:grpSp>
          <p:nvGrpSpPr>
            <p:cNvPr id="9" name="Group 8">
              <a:extLst>
                <a:ext uri="{FF2B5EF4-FFF2-40B4-BE49-F238E27FC236}">
                  <a16:creationId xmlns:a16="http://schemas.microsoft.com/office/drawing/2014/main" id="{3F26A6DF-9BA3-F96B-1C07-BE444B2A92E6}"/>
                </a:ext>
              </a:extLst>
            </p:cNvPr>
            <p:cNvGrpSpPr/>
            <p:nvPr/>
          </p:nvGrpSpPr>
          <p:grpSpPr>
            <a:xfrm>
              <a:off x="153545" y="158896"/>
              <a:ext cx="6550911" cy="2710168"/>
              <a:chOff x="31456" y="1987707"/>
              <a:chExt cx="6550911" cy="2710168"/>
            </a:xfrm>
          </p:grpSpPr>
          <p:sp>
            <p:nvSpPr>
              <p:cNvPr id="14" name="TextBox 13">
                <a:extLst>
                  <a:ext uri="{FF2B5EF4-FFF2-40B4-BE49-F238E27FC236}">
                    <a16:creationId xmlns:a16="http://schemas.microsoft.com/office/drawing/2014/main" id="{E57BB6A6-DA7A-3636-F3C5-B4BA4B6D4786}"/>
                  </a:ext>
                </a:extLst>
              </p:cNvPr>
              <p:cNvSpPr txBox="1"/>
              <p:nvPr/>
            </p:nvSpPr>
            <p:spPr>
              <a:xfrm>
                <a:off x="1902047" y="1987707"/>
                <a:ext cx="85632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Phenotypes</a:t>
                </a:r>
              </a:p>
            </p:txBody>
          </p:sp>
          <p:grpSp>
            <p:nvGrpSpPr>
              <p:cNvPr id="13" name="Group 12">
                <a:extLst>
                  <a:ext uri="{FF2B5EF4-FFF2-40B4-BE49-F238E27FC236}">
                    <a16:creationId xmlns:a16="http://schemas.microsoft.com/office/drawing/2014/main" id="{76F37DAF-8C85-4825-ADCB-0815C749879A}"/>
                  </a:ext>
                </a:extLst>
              </p:cNvPr>
              <p:cNvGrpSpPr>
                <a:grpSpLocks noChangeAspect="1"/>
              </p:cNvGrpSpPr>
              <p:nvPr/>
            </p:nvGrpSpPr>
            <p:grpSpPr>
              <a:xfrm>
                <a:off x="104842" y="2318001"/>
                <a:ext cx="5961421" cy="2379874"/>
                <a:chOff x="7326743" y="-306710"/>
                <a:chExt cx="9665512" cy="3858594"/>
              </a:xfrm>
            </p:grpSpPr>
            <p:pic>
              <p:nvPicPr>
                <p:cNvPr id="10" name="Picture 9">
                  <a:extLst>
                    <a:ext uri="{FF2B5EF4-FFF2-40B4-BE49-F238E27FC236}">
                      <a16:creationId xmlns:a16="http://schemas.microsoft.com/office/drawing/2014/main" id="{BC98281C-CED3-F51B-8D71-BC4E3AEF534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326743" y="-306710"/>
                  <a:ext cx="5278589" cy="3858594"/>
                </a:xfrm>
                <a:prstGeom prst="rect">
                  <a:avLst/>
                </a:prstGeom>
              </p:spPr>
            </p:pic>
            <p:pic>
              <p:nvPicPr>
                <p:cNvPr id="11" name="Picture 10">
                  <a:extLst>
                    <a:ext uri="{FF2B5EF4-FFF2-40B4-BE49-F238E27FC236}">
                      <a16:creationId xmlns:a16="http://schemas.microsoft.com/office/drawing/2014/main" id="{F9A14DB5-951C-752F-8C92-E04E354FDC3D}"/>
                    </a:ext>
                  </a:extLst>
                </p:cNvPr>
                <p:cNvPicPr>
                  <a:picLocks noChangeAspect="1"/>
                </p:cNvPicPr>
                <p:nvPr/>
              </p:nvPicPr>
              <p:blipFill>
                <a:blip r:embed="rId3" cstate="hqprint">
                  <a:extLst>
                    <a:ext uri="{28A0092B-C50C-407E-A947-70E740481C1C}">
                      <a14:useLocalDpi xmlns:a14="http://schemas.microsoft.com/office/drawing/2010/main"/>
                    </a:ext>
                  </a:extLst>
                </a:blip>
                <a:srcRect r="9576"/>
                <a:stretch/>
              </p:blipFill>
              <p:spPr>
                <a:xfrm>
                  <a:off x="12820058" y="-306710"/>
                  <a:ext cx="4172197" cy="3858594"/>
                </a:xfrm>
                <a:prstGeom prst="rect">
                  <a:avLst/>
                </a:prstGeom>
              </p:spPr>
            </p:pic>
          </p:grpSp>
          <p:sp>
            <p:nvSpPr>
              <p:cNvPr id="16" name="TextBox 15">
                <a:extLst>
                  <a:ext uri="{FF2B5EF4-FFF2-40B4-BE49-F238E27FC236}">
                    <a16:creationId xmlns:a16="http://schemas.microsoft.com/office/drawing/2014/main" id="{1F47B3B5-11DC-A4C8-560F-450CA2001F24}"/>
                  </a:ext>
                </a:extLst>
              </p:cNvPr>
              <p:cNvSpPr txBox="1"/>
              <p:nvPr/>
            </p:nvSpPr>
            <p:spPr>
              <a:xfrm>
                <a:off x="31456" y="2073911"/>
                <a:ext cx="28725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grpSp>
            <p:nvGrpSpPr>
              <p:cNvPr id="17" name="Group 16">
                <a:extLst>
                  <a:ext uri="{FF2B5EF4-FFF2-40B4-BE49-F238E27FC236}">
                    <a16:creationId xmlns:a16="http://schemas.microsoft.com/office/drawing/2014/main" id="{54AC2C57-37A6-0064-7850-9C72580AA769}"/>
                  </a:ext>
                </a:extLst>
              </p:cNvPr>
              <p:cNvGrpSpPr/>
              <p:nvPr/>
            </p:nvGrpSpPr>
            <p:grpSpPr>
              <a:xfrm>
                <a:off x="5893634" y="2320851"/>
                <a:ext cx="364433" cy="430118"/>
                <a:chOff x="7966076" y="2362131"/>
                <a:chExt cx="707178" cy="834644"/>
              </a:xfrm>
              <a:solidFill>
                <a:schemeClr val="bg1"/>
              </a:solidFill>
            </p:grpSpPr>
            <p:sp>
              <p:nvSpPr>
                <p:cNvPr id="19" name="TextBox 18">
                  <a:extLst>
                    <a:ext uri="{FF2B5EF4-FFF2-40B4-BE49-F238E27FC236}">
                      <a16:creationId xmlns:a16="http://schemas.microsoft.com/office/drawing/2014/main" id="{509832DA-2C65-2157-4BD9-B696B7859CE2}"/>
                    </a:ext>
                  </a:extLst>
                </p:cNvPr>
                <p:cNvSpPr txBox="1"/>
                <p:nvPr/>
              </p:nvSpPr>
              <p:spPr>
                <a:xfrm>
                  <a:off x="8039716" y="2362131"/>
                  <a:ext cx="633538" cy="834644"/>
                </a:xfrm>
                <a:prstGeom prst="rect">
                  <a:avLst/>
                </a:prstGeom>
                <a:solidFill>
                  <a:schemeClr val="bg1"/>
                </a:solidFill>
              </p:spPr>
              <p:txBody>
                <a:bodyPr wrap="square" rtlCol="0">
                  <a:spAutoFit/>
                </a:bodyPr>
                <a:lstStyle/>
                <a:p>
                  <a:r>
                    <a:rPr lang="en-US" sz="366" dirty="0">
                      <a:latin typeface="Arial" panose="020B0604020202020204" pitchFamily="34" charset="0"/>
                      <a:cs typeface="Arial" panose="020B0604020202020204" pitchFamily="34" charset="0"/>
                    </a:rPr>
                    <a:t>Other</a:t>
                  </a:r>
                </a:p>
                <a:p>
                  <a:r>
                    <a:rPr lang="en-US" sz="366" dirty="0">
                      <a:latin typeface="Arial" panose="020B0604020202020204" pitchFamily="34" charset="0"/>
                      <a:cs typeface="Arial" panose="020B0604020202020204" pitchFamily="34" charset="0"/>
                    </a:rPr>
                    <a:t>A2</a:t>
                  </a:r>
                </a:p>
                <a:p>
                  <a:r>
                    <a:rPr lang="en-US" sz="366" dirty="0">
                      <a:latin typeface="Arial" panose="020B0604020202020204" pitchFamily="34" charset="0"/>
                      <a:cs typeface="Arial" panose="020B0604020202020204" pitchFamily="34" charset="0"/>
                    </a:rPr>
                    <a:t>A1</a:t>
                  </a:r>
                </a:p>
                <a:p>
                  <a:r>
                    <a:rPr lang="en-US" sz="366" dirty="0">
                      <a:latin typeface="Arial" panose="020B0604020202020204" pitchFamily="34" charset="0"/>
                      <a:cs typeface="Arial" panose="020B0604020202020204" pitchFamily="34" charset="0"/>
                    </a:rPr>
                    <a:t>D1</a:t>
                  </a:r>
                </a:p>
                <a:p>
                  <a:r>
                    <a:rPr lang="en-US" sz="366" dirty="0">
                      <a:latin typeface="Arial" panose="020B0604020202020204" pitchFamily="34" charset="0"/>
                      <a:cs typeface="Arial" panose="020B0604020202020204" pitchFamily="34" charset="0"/>
                    </a:rPr>
                    <a:t>D2</a:t>
                  </a:r>
                </a:p>
                <a:p>
                  <a:r>
                    <a:rPr lang="en-US" sz="366" dirty="0">
                      <a:latin typeface="Arial" panose="020B0604020202020204" pitchFamily="34" charset="0"/>
                      <a:cs typeface="Arial" panose="020B0604020202020204" pitchFamily="34" charset="0"/>
                    </a:rPr>
                    <a:t>D3</a:t>
                  </a:r>
                </a:p>
              </p:txBody>
            </p:sp>
            <p:pic>
              <p:nvPicPr>
                <p:cNvPr id="18" name="Picture 17">
                  <a:extLst>
                    <a:ext uri="{FF2B5EF4-FFF2-40B4-BE49-F238E27FC236}">
                      <a16:creationId xmlns:a16="http://schemas.microsoft.com/office/drawing/2014/main" id="{E948968A-5DDC-A139-C942-1F809D7E35FF}"/>
                    </a:ext>
                  </a:extLst>
                </p:cNvPr>
                <p:cNvPicPr>
                  <a:picLocks noChangeAspect="1"/>
                </p:cNvPicPr>
                <p:nvPr/>
              </p:nvPicPr>
              <p:blipFill>
                <a:blip r:embed="rId4"/>
                <a:stretch>
                  <a:fillRect/>
                </a:stretch>
              </p:blipFill>
              <p:spPr>
                <a:xfrm>
                  <a:off x="7966076" y="2429968"/>
                  <a:ext cx="233547" cy="681174"/>
                </a:xfrm>
                <a:prstGeom prst="rect">
                  <a:avLst/>
                </a:prstGeom>
                <a:grpFill/>
              </p:spPr>
            </p:pic>
          </p:grpSp>
          <p:sp>
            <p:nvSpPr>
              <p:cNvPr id="15" name="TextBox 14">
                <a:extLst>
                  <a:ext uri="{FF2B5EF4-FFF2-40B4-BE49-F238E27FC236}">
                    <a16:creationId xmlns:a16="http://schemas.microsoft.com/office/drawing/2014/main" id="{6E75FB60-1709-C0CA-7670-4F912F869BD6}"/>
                  </a:ext>
                </a:extLst>
              </p:cNvPr>
              <p:cNvSpPr txBox="1"/>
              <p:nvPr/>
            </p:nvSpPr>
            <p:spPr>
              <a:xfrm>
                <a:off x="5440708" y="1987707"/>
                <a:ext cx="114165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Neighborhoods</a:t>
                </a:r>
              </a:p>
            </p:txBody>
          </p:sp>
        </p:grpSp>
        <p:grpSp>
          <p:nvGrpSpPr>
            <p:cNvPr id="21" name="Group 20">
              <a:extLst>
                <a:ext uri="{FF2B5EF4-FFF2-40B4-BE49-F238E27FC236}">
                  <a16:creationId xmlns:a16="http://schemas.microsoft.com/office/drawing/2014/main" id="{74425650-0325-6F6D-6F4C-22EC2B7C6B65}"/>
                </a:ext>
              </a:extLst>
            </p:cNvPr>
            <p:cNvGrpSpPr/>
            <p:nvPr/>
          </p:nvGrpSpPr>
          <p:grpSpPr>
            <a:xfrm>
              <a:off x="191903" y="2908587"/>
              <a:ext cx="6439166" cy="4436710"/>
              <a:chOff x="191903" y="2908587"/>
              <a:chExt cx="6439166" cy="4436710"/>
            </a:xfrm>
          </p:grpSpPr>
          <p:pic>
            <p:nvPicPr>
              <p:cNvPr id="2" name="Picture 1">
                <a:extLst>
                  <a:ext uri="{FF2B5EF4-FFF2-40B4-BE49-F238E27FC236}">
                    <a16:creationId xmlns:a16="http://schemas.microsoft.com/office/drawing/2014/main" id="{DD531E98-B8B5-9C1D-AD96-45B4B799C20E}"/>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65298" t="15243" b="10752"/>
              <a:stretch/>
            </p:blipFill>
            <p:spPr>
              <a:xfrm>
                <a:off x="5871652" y="3101165"/>
                <a:ext cx="759417" cy="845792"/>
              </a:xfrm>
              <a:prstGeom prst="rect">
                <a:avLst/>
              </a:prstGeom>
            </p:spPr>
          </p:pic>
          <p:pic>
            <p:nvPicPr>
              <p:cNvPr id="3" name="Picture 2">
                <a:extLst>
                  <a:ext uri="{FF2B5EF4-FFF2-40B4-BE49-F238E27FC236}">
                    <a16:creationId xmlns:a16="http://schemas.microsoft.com/office/drawing/2014/main" id="{5F33AE0C-F20E-A223-628E-8F3BD86ACD81}"/>
                  </a:ext>
                </a:extLst>
              </p:cNvPr>
              <p:cNvPicPr>
                <a:picLocks noChangeAspect="1"/>
              </p:cNvPicPr>
              <p:nvPr/>
            </p:nvPicPr>
            <p:blipFill>
              <a:blip r:embed="rId6"/>
              <a:stretch>
                <a:fillRect/>
              </a:stretch>
            </p:blipFill>
            <p:spPr>
              <a:xfrm>
                <a:off x="226931" y="3051451"/>
                <a:ext cx="5644721" cy="4293846"/>
              </a:xfrm>
              <a:prstGeom prst="rect">
                <a:avLst/>
              </a:prstGeom>
            </p:spPr>
          </p:pic>
          <p:grpSp>
            <p:nvGrpSpPr>
              <p:cNvPr id="12" name="Group 11">
                <a:extLst>
                  <a:ext uri="{FF2B5EF4-FFF2-40B4-BE49-F238E27FC236}">
                    <a16:creationId xmlns:a16="http://schemas.microsoft.com/office/drawing/2014/main" id="{FB0783F5-0983-1888-F802-96A227321295}"/>
                  </a:ext>
                </a:extLst>
              </p:cNvPr>
              <p:cNvGrpSpPr/>
              <p:nvPr/>
            </p:nvGrpSpPr>
            <p:grpSpPr>
              <a:xfrm>
                <a:off x="191903" y="2908587"/>
                <a:ext cx="4128075" cy="276999"/>
                <a:chOff x="583792" y="5094449"/>
                <a:chExt cx="4128075" cy="276999"/>
              </a:xfrm>
            </p:grpSpPr>
            <p:sp>
              <p:nvSpPr>
                <p:cNvPr id="4" name="TextBox 3">
                  <a:extLst>
                    <a:ext uri="{FF2B5EF4-FFF2-40B4-BE49-F238E27FC236}">
                      <a16:creationId xmlns:a16="http://schemas.microsoft.com/office/drawing/2014/main" id="{56F8D728-ADF7-2B39-3483-87D47169B9C3}"/>
                    </a:ext>
                  </a:extLst>
                </p:cNvPr>
                <p:cNvSpPr txBox="1"/>
                <p:nvPr/>
              </p:nvSpPr>
              <p:spPr>
                <a:xfrm>
                  <a:off x="583792" y="5094449"/>
                  <a:ext cx="28725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B</a:t>
                  </a:r>
                </a:p>
              </p:txBody>
            </p:sp>
            <p:sp>
              <p:nvSpPr>
                <p:cNvPr id="8" name="TextBox 7">
                  <a:extLst>
                    <a:ext uri="{FF2B5EF4-FFF2-40B4-BE49-F238E27FC236}">
                      <a16:creationId xmlns:a16="http://schemas.microsoft.com/office/drawing/2014/main" id="{45F0372A-C749-4C15-15EF-FA32ACAD8159}"/>
                    </a:ext>
                  </a:extLst>
                </p:cNvPr>
                <p:cNvSpPr txBox="1"/>
                <p:nvPr/>
              </p:nvSpPr>
              <p:spPr>
                <a:xfrm>
                  <a:off x="4416593" y="5094449"/>
                  <a:ext cx="29527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a:t>
                  </a:r>
                </a:p>
              </p:txBody>
            </p:sp>
          </p:grpSp>
        </p:grpSp>
        <p:sp>
          <p:nvSpPr>
            <p:cNvPr id="23" name="TextBox 22">
              <a:extLst>
                <a:ext uri="{FF2B5EF4-FFF2-40B4-BE49-F238E27FC236}">
                  <a16:creationId xmlns:a16="http://schemas.microsoft.com/office/drawing/2014/main" id="{680F1401-34B8-C355-BB8B-3B473824BBAB}"/>
                </a:ext>
              </a:extLst>
            </p:cNvPr>
            <p:cNvSpPr txBox="1"/>
            <p:nvPr/>
          </p:nvSpPr>
          <p:spPr>
            <a:xfrm>
              <a:off x="0" y="7393950"/>
              <a:ext cx="6858000" cy="1446550"/>
            </a:xfrm>
            <a:prstGeom prst="rect">
              <a:avLst/>
            </a:prstGeom>
            <a:noFill/>
          </p:spPr>
          <p:txBody>
            <a:bodyPr wrap="square">
              <a:spAutoFit/>
            </a:bodyPr>
            <a:lstStyle/>
            <a:p>
              <a:pPr marL="0" marR="0">
                <a:spcBef>
                  <a:spcPts val="0"/>
                </a:spcBef>
                <a:spcAft>
                  <a:spcPts val="0"/>
                </a:spcAft>
              </a:pPr>
              <a:r>
                <a:rPr lang="en-US" sz="1100" b="1" dirty="0">
                  <a:effectLst/>
                  <a:latin typeface="Arial" panose="020B0604020202020204" pitchFamily="34" charset="0"/>
                  <a:ea typeface="Times New Roman" panose="02020603050405020304" pitchFamily="18" charset="0"/>
                </a:rPr>
                <a:t>Supplementary Fig. 5. Spatial dot plot of CD8</a:t>
              </a:r>
              <a:r>
                <a:rPr lang="en-US" sz="1100" b="1" baseline="30000" dirty="0">
                  <a:effectLst/>
                  <a:latin typeface="Arial" panose="020B0604020202020204" pitchFamily="34" charset="0"/>
                  <a:ea typeface="Times New Roman" panose="02020603050405020304" pitchFamily="18" charset="0"/>
                </a:rPr>
                <a:t>+/-</a:t>
              </a:r>
              <a:r>
                <a:rPr lang="en-US" sz="1100" b="1" dirty="0">
                  <a:effectLst/>
                  <a:latin typeface="Arial" panose="020B0604020202020204" pitchFamily="34" charset="0"/>
                  <a:ea typeface="Times New Roman" panose="02020603050405020304" pitchFamily="18" charset="0"/>
                </a:rPr>
                <a:t>NOS2</a:t>
              </a:r>
              <a:r>
                <a:rPr lang="en-US" sz="1100" b="1" baseline="30000" dirty="0">
                  <a:effectLst/>
                  <a:latin typeface="Arial" panose="020B0604020202020204" pitchFamily="34" charset="0"/>
                  <a:ea typeface="Times New Roman" panose="02020603050405020304" pitchFamily="18" charset="0"/>
                </a:rPr>
                <a:t>+/-</a:t>
              </a:r>
              <a:r>
                <a:rPr lang="en-US" sz="1100" b="1" dirty="0">
                  <a:effectLst/>
                  <a:latin typeface="Arial" panose="020B0604020202020204" pitchFamily="34" charset="0"/>
                  <a:ea typeface="Times New Roman" panose="02020603050405020304" pitchFamily="18" charset="0"/>
                </a:rPr>
                <a:t>COX2</a:t>
              </a:r>
              <a:r>
                <a:rPr lang="en-US" sz="1100" b="1" baseline="30000" dirty="0">
                  <a:effectLst/>
                  <a:latin typeface="Arial" panose="020B0604020202020204" pitchFamily="34" charset="0"/>
                  <a:ea typeface="Times New Roman" panose="02020603050405020304" pitchFamily="18" charset="0"/>
                </a:rPr>
                <a:t>+/-</a:t>
              </a:r>
              <a:r>
                <a:rPr lang="en-US" sz="1100" b="1" dirty="0">
                  <a:effectLst/>
                  <a:latin typeface="Arial" panose="020B0604020202020204" pitchFamily="34" charset="0"/>
                  <a:ea typeface="Times New Roman" panose="02020603050405020304" pitchFamily="18" charset="0"/>
                </a:rPr>
                <a:t> phenotypes in tumor from deceased patient.   </a:t>
              </a:r>
            </a:p>
            <a:p>
              <a:pPr marL="0" marR="0" algn="just">
                <a:spcBef>
                  <a:spcPts val="0"/>
                </a:spcBef>
                <a:spcAft>
                  <a:spcPts val="0"/>
                </a:spcAft>
              </a:pPr>
              <a:r>
                <a:rPr lang="en-US" sz="1100" dirty="0">
                  <a:effectLst/>
                  <a:latin typeface="Arial" panose="020B0604020202020204" pitchFamily="34" charset="0"/>
                  <a:ea typeface="Times New Roman" panose="02020603050405020304" pitchFamily="18" charset="0"/>
                </a:rPr>
                <a:t>A) The spatial dot plot (left) shows all phenotypes; the color scale (right) represents the range of cell counts for Deceased and Alive neighborhood clusters. Both CD8</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NOS2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COX2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 metastatic niche and CD8</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NOS2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COX2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 immune desert phenotypes were increased, while the fully inflamed CD8</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NOS2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COX2</a:t>
              </a:r>
              <a:r>
                <a:rPr lang="en-US" sz="1100" baseline="30000" dirty="0">
                  <a:effectLst/>
                  <a:latin typeface="Arial" panose="020B0604020202020204" pitchFamily="34" charset="0"/>
                  <a:ea typeface="Times New Roman" panose="02020603050405020304" pitchFamily="18" charset="0"/>
                </a:rPr>
                <a:t>-</a:t>
              </a:r>
              <a:r>
                <a:rPr lang="en-US" sz="1100" dirty="0">
                  <a:effectLst/>
                  <a:latin typeface="Arial" panose="020B0604020202020204" pitchFamily="34" charset="0"/>
                  <a:ea typeface="Times New Roman" panose="02020603050405020304" pitchFamily="18" charset="0"/>
                </a:rPr>
                <a:t> phenotype was low in Deceased patient tumors. B) Ratios of the Deceased (D1 and D2) to Alive (A1 and A2) neighborhood cluster profiles. Ratios of the D1, D2, and D3 Deceased to Alive neighborhood cluster profiles are shown. </a:t>
              </a:r>
              <a:endParaRPr lang="en-US" sz="11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39989357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1274</TotalTime>
  <Words>136</Words>
  <Application>Microsoft Macintosh PowerPoint</Application>
  <PresentationFormat>Letter Paper (8.5x11 in)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Ridnour, Lisa (NIH/NCI) [E]</dc:creator>
  <cp:lastModifiedBy>Ridnour, Lisa (NIH/NCI) [E]</cp:lastModifiedBy>
  <cp:revision>18</cp:revision>
  <dcterms:created xsi:type="dcterms:W3CDTF">2024-08-30T19:22:44Z</dcterms:created>
  <dcterms:modified xsi:type="dcterms:W3CDTF">2024-09-18T19:39:06Z</dcterms:modified>
</cp:coreProperties>
</file>