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0" r:id="rId6"/>
    <p:sldId id="262" r:id="rId7"/>
    <p:sldId id="258" r:id="rId8"/>
    <p:sldId id="257" r:id="rId9"/>
    <p:sldId id="259" r:id="rId10"/>
    <p:sldId id="263" r:id="rId11"/>
    <p:sldId id="264" r:id="rId12"/>
    <p:sldId id="261" r:id="rId1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DCFCB5-5700-4489-A481-0D67AADA4F7C}" v="1" dt="2022-09-01T21:42:57.6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8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102" y="13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212311\Desktop\Jennifer's%20Paper\Isotype%20Anti-IL10R\Isotype%20Contro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ocf-03.ro.wucon.wustl.edu\CB\Azab%20Lab\Jennifer\3.%20Aim%203-IL10R%20inhibition%20in%20TAMs\Exp9-IL10R%20cytotoxicity%20on%20THP\dose%20respons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212311\Desktop\Jennifer's%20Paper\Isotype%20Anti-IL10R\Isotype%20Contro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ocf-03.ro.wucon.wustl.edu\CB\Azab%20Lab\Jennifer\3.%20Aim%203-IL10R%20inhibition%20in%20TAMs\Exp17-fresh%20LEN%20DEX%20CBR%20Cells%20(4%20day)\fresh%20len%20&amp;%20dex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700-4726-A2F9-E46AEC8AE9F9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700-4726-A2F9-E46AEC8AE9F9}"/>
              </c:ext>
            </c:extLst>
          </c:dPt>
          <c:cat>
            <c:strRef>
              <c:f>Sheet1!$A$8:$A$9</c:f>
              <c:strCache>
                <c:ptCount val="2"/>
                <c:pt idx="0">
                  <c:v>NF</c:v>
                </c:pt>
                <c:pt idx="1">
                  <c:v>NF + MM</c:v>
                </c:pt>
              </c:strCache>
            </c:strRef>
          </c:cat>
          <c:val>
            <c:numRef>
              <c:f>Sheet1!$I$8:$I$9</c:f>
              <c:numCache>
                <c:formatCode>General</c:formatCode>
                <c:ptCount val="2"/>
                <c:pt idx="0">
                  <c:v>1</c:v>
                </c:pt>
                <c:pt idx="1">
                  <c:v>5.4868541915804432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700-4726-A2F9-E46AEC8AE9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38672880"/>
        <c:axId val="1238701712"/>
      </c:barChart>
      <c:catAx>
        <c:axId val="1238672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8701712"/>
        <c:crosses val="autoZero"/>
        <c:auto val="1"/>
        <c:lblAlgn val="ctr"/>
        <c:lblOffset val="100"/>
        <c:noMultiLvlLbl val="0"/>
      </c:catAx>
      <c:valAx>
        <c:axId val="123870171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dirty="0"/>
                  <a:t>IL-10</a:t>
                </a:r>
                <a:r>
                  <a:rPr lang="en-US" dirty="0"/>
                  <a:t> Integrated Density</a:t>
                </a:r>
              </a:p>
              <a:p>
                <a:pPr>
                  <a:defRPr/>
                </a:pPr>
                <a:r>
                  <a:rPr lang="en-US" dirty="0"/>
                  <a:t>(fold of NF)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8672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250510795781019"/>
          <c:y val="5.0925925925925923E-2"/>
          <c:w val="0.72406391902134182"/>
          <c:h val="0.764367891513560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'M2 %'!$H$1</c:f>
              <c:strCache>
                <c:ptCount val="1"/>
                <c:pt idx="0">
                  <c:v>No Treatment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AB3-4348-B2DA-B7AF7A03F6F1}"/>
              </c:ext>
            </c:extLst>
          </c:dPt>
          <c:dPt>
            <c:idx val="1"/>
            <c:invertIfNegative val="0"/>
            <c:bubble3D val="0"/>
            <c:spPr>
              <a:solidFill>
                <a:srgbClr val="D85E8A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AB3-4348-B2DA-B7AF7A03F6F1}"/>
              </c:ext>
            </c:extLst>
          </c:dPt>
          <c:dPt>
            <c:idx val="2"/>
            <c:invertIfNegative val="0"/>
            <c:bubble3D val="0"/>
            <c:spPr>
              <a:solidFill>
                <a:srgbClr val="8FAADC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AB3-4348-B2DA-B7AF7A03F6F1}"/>
              </c:ext>
            </c:extLst>
          </c:dPt>
          <c:errBars>
            <c:errBarType val="plus"/>
            <c:errValType val="cust"/>
            <c:noEndCap val="0"/>
            <c:plus>
              <c:numRef>
                <c:f>'M2 %'!$H$15:$J$15</c:f>
                <c:numCache>
                  <c:formatCode>General</c:formatCode>
                  <c:ptCount val="3"/>
                  <c:pt idx="0">
                    <c:v>5.5529638224948344E-2</c:v>
                  </c:pt>
                  <c:pt idx="1">
                    <c:v>0.26748019388382682</c:v>
                  </c:pt>
                  <c:pt idx="2">
                    <c:v>0.27733529082060521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'M2 %'!$H$2:$J$3</c:f>
              <c:multiLvlStrCache>
                <c:ptCount val="3"/>
                <c:lvl>
                  <c:pt idx="0">
                    <c:v>Alone</c:v>
                  </c:pt>
                  <c:pt idx="1">
                    <c:v>MM</c:v>
                  </c:pt>
                  <c:pt idx="2">
                    <c:v>IL10</c:v>
                  </c:pt>
                </c:lvl>
                <c:lvl>
                  <c:pt idx="0">
                    <c:v>THP</c:v>
                  </c:pt>
                </c:lvl>
              </c:multiLvlStrCache>
            </c:multiLvlStrRef>
          </c:cat>
          <c:val>
            <c:numRef>
              <c:f>'M2 %'!$H$14:$J$14</c:f>
              <c:numCache>
                <c:formatCode>General</c:formatCode>
                <c:ptCount val="3"/>
                <c:pt idx="0">
                  <c:v>1</c:v>
                </c:pt>
                <c:pt idx="1">
                  <c:v>1.5747342088805503</c:v>
                </c:pt>
                <c:pt idx="2">
                  <c:v>2.427767354596623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AB3-4348-B2DA-B7AF7A03F6F1}"/>
            </c:ext>
          </c:extLst>
        </c:ser>
        <c:ser>
          <c:idx val="1"/>
          <c:order val="1"/>
          <c:tx>
            <c:strRef>
              <c:f>'M2 %'!$K$1</c:f>
              <c:strCache>
                <c:ptCount val="1"/>
                <c:pt idx="0">
                  <c:v>IgG2 Isotype</c:v>
                </c:pt>
              </c:strCache>
            </c:strRef>
          </c:tx>
          <c:spPr>
            <a:pattFill prst="wdUpDiag">
              <a:fgClr>
                <a:schemeClr val="tx1"/>
              </a:fgClr>
              <a:bgClr>
                <a:schemeClr val="accent4">
                  <a:lumMod val="75000"/>
                </a:schemeClr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FAB3-4348-B2DA-B7AF7A03F6F1}"/>
              </c:ext>
            </c:extLst>
          </c:dPt>
          <c:dPt>
            <c:idx val="1"/>
            <c:invertIfNegative val="0"/>
            <c:bubble3D val="0"/>
            <c:spPr>
              <a:pattFill prst="wdUpDiag">
                <a:fgClr>
                  <a:srgbClr val="D85E8A"/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FAB3-4348-B2DA-B7AF7A03F6F1}"/>
              </c:ext>
            </c:extLst>
          </c:dPt>
          <c:dPt>
            <c:idx val="2"/>
            <c:invertIfNegative val="0"/>
            <c:bubble3D val="0"/>
            <c:spPr>
              <a:pattFill prst="wdUpDiag">
                <a:fgClr>
                  <a:srgbClr val="8FAADC"/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FAB3-4348-B2DA-B7AF7A03F6F1}"/>
              </c:ext>
            </c:extLst>
          </c:dPt>
          <c:errBars>
            <c:errBarType val="plus"/>
            <c:errValType val="cust"/>
            <c:noEndCap val="0"/>
            <c:plus>
              <c:numRef>
                <c:f>'M2 %'!$K$15:$M$15</c:f>
                <c:numCache>
                  <c:formatCode>General</c:formatCode>
                  <c:ptCount val="3"/>
                  <c:pt idx="0">
                    <c:v>0.17786338903724036</c:v>
                  </c:pt>
                  <c:pt idx="1">
                    <c:v>0.19212600202096636</c:v>
                  </c:pt>
                  <c:pt idx="2">
                    <c:v>0.218814638619232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'M2 %'!$H$2:$J$3</c:f>
              <c:multiLvlStrCache>
                <c:ptCount val="3"/>
                <c:lvl>
                  <c:pt idx="0">
                    <c:v>Alone</c:v>
                  </c:pt>
                  <c:pt idx="1">
                    <c:v>MM</c:v>
                  </c:pt>
                  <c:pt idx="2">
                    <c:v>IL10</c:v>
                  </c:pt>
                </c:lvl>
                <c:lvl>
                  <c:pt idx="0">
                    <c:v>THP</c:v>
                  </c:pt>
                </c:lvl>
              </c:multiLvlStrCache>
            </c:multiLvlStrRef>
          </c:cat>
          <c:val>
            <c:numRef>
              <c:f>'M2 %'!$K$14:$M$14</c:f>
              <c:numCache>
                <c:formatCode>General</c:formatCode>
                <c:ptCount val="3"/>
                <c:pt idx="0">
                  <c:v>1</c:v>
                </c:pt>
                <c:pt idx="1">
                  <c:v>1.4767441860465116</c:v>
                </c:pt>
                <c:pt idx="2">
                  <c:v>2.3262273901808785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FAB3-4348-B2DA-B7AF7A03F6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030383"/>
        <c:axId val="22031215"/>
      </c:barChart>
      <c:catAx>
        <c:axId val="2203038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31215"/>
        <c:crosses val="autoZero"/>
        <c:auto val="1"/>
        <c:lblAlgn val="ctr"/>
        <c:lblOffset val="100"/>
        <c:noMultiLvlLbl val="0"/>
      </c:catAx>
      <c:valAx>
        <c:axId val="2203121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Change in M2</a:t>
                </a:r>
              </a:p>
              <a:p>
                <a:pPr>
                  <a:defRPr/>
                </a:pPr>
                <a:r>
                  <a:rPr lang="en-US"/>
                  <a:t>(Fold THP cells alone)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303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analysis!$H$9:$L$9</c:f>
                <c:numCache>
                  <c:formatCode>General</c:formatCode>
                  <c:ptCount val="5"/>
                  <c:pt idx="0">
                    <c:v>6.1184283707418299</c:v>
                  </c:pt>
                  <c:pt idx="1">
                    <c:v>6.8316923638130227</c:v>
                  </c:pt>
                  <c:pt idx="2">
                    <c:v>22.715592792979542</c:v>
                  </c:pt>
                  <c:pt idx="3">
                    <c:v>22.405266021301376</c:v>
                  </c:pt>
                  <c:pt idx="4">
                    <c:v>19.64543806946709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analysis!$H$13:$L$14</c:f>
              <c:multiLvlStrCache>
                <c:ptCount val="5"/>
                <c:lvl>
                  <c:pt idx="1">
                    <c:v>0.5</c:v>
                  </c:pt>
                  <c:pt idx="2">
                    <c:v>1</c:v>
                  </c:pt>
                  <c:pt idx="3">
                    <c:v>5</c:v>
                  </c:pt>
                  <c:pt idx="4">
                    <c:v>10</c:v>
                  </c:pt>
                </c:lvl>
                <c:lvl>
                  <c:pt idx="0">
                    <c:v>NT</c:v>
                  </c:pt>
                  <c:pt idx="1">
                    <c:v>α-IL10R inh (µg/ml)</c:v>
                  </c:pt>
                </c:lvl>
              </c:multiLvlStrCache>
            </c:multiLvlStrRef>
          </c:cat>
          <c:val>
            <c:numRef>
              <c:f>analysis!$H$8:$L$8</c:f>
              <c:numCache>
                <c:formatCode>General</c:formatCode>
                <c:ptCount val="5"/>
                <c:pt idx="0">
                  <c:v>100.00000000000001</c:v>
                </c:pt>
                <c:pt idx="1">
                  <c:v>97.117553577566767</c:v>
                </c:pt>
                <c:pt idx="2">
                  <c:v>129.82564087975794</c:v>
                </c:pt>
                <c:pt idx="3">
                  <c:v>115.99169279241612</c:v>
                </c:pt>
                <c:pt idx="4">
                  <c:v>139.08674097977649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FE-4C5C-BECE-562304FCAE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0121288"/>
        <c:axId val="190126384"/>
      </c:barChart>
      <c:catAx>
        <c:axId val="190121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126384"/>
        <c:crosses val="autoZero"/>
        <c:auto val="1"/>
        <c:lblAlgn val="ctr"/>
        <c:lblOffset val="100"/>
        <c:noMultiLvlLbl val="0"/>
      </c:catAx>
      <c:valAx>
        <c:axId val="190126384"/>
        <c:scaling>
          <c:orientation val="minMax"/>
          <c:max val="2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THP survival (% of NT)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0121288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5822589050631367"/>
          <c:y val="3.2407407407407406E-2"/>
          <c:w val="0.70834321902244535"/>
          <c:h val="0.782886410032079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Proliferation!$F$1</c:f>
              <c:strCache>
                <c:ptCount val="1"/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EA-4ACE-95DB-6EE7525E674D}"/>
              </c:ext>
            </c:extLst>
          </c:dPt>
          <c:errBars>
            <c:errBarType val="plus"/>
            <c:errValType val="cust"/>
            <c:noEndCap val="0"/>
            <c:plus>
              <c:numRef>
                <c:f>Proliferation!$F$15</c:f>
                <c:numCache>
                  <c:formatCode>General</c:formatCode>
                  <c:ptCount val="1"/>
                  <c:pt idx="0">
                    <c:v>1.166871867457091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multiLvlStrRef>
              <c:f>Proliferation!$F$1:$G$3</c:f>
              <c:multiLvlStrCache>
                <c:ptCount val="2"/>
                <c:lvl>
                  <c:pt idx="0">
                    <c:v>No Treatment</c:v>
                  </c:pt>
                  <c:pt idx="1">
                    <c:v>Isotype</c:v>
                  </c:pt>
                </c:lvl>
                <c:lvl>
                  <c:pt idx="0">
                    <c:v>MM + Macrophages</c:v>
                  </c:pt>
                </c:lvl>
              </c:multiLvlStrCache>
            </c:multiLvlStrRef>
          </c:cat>
          <c:val>
            <c:numRef>
              <c:f>Proliferation!$F$14:$G$14</c:f>
              <c:numCache>
                <c:formatCode>General</c:formatCode>
                <c:ptCount val="2"/>
                <c:pt idx="0">
                  <c:v>100</c:v>
                </c:pt>
                <c:pt idx="1">
                  <c:v>100.63675832127352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8EA-4ACE-95DB-6EE7525E67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030383"/>
        <c:axId val="22031215"/>
      </c:barChart>
      <c:catAx>
        <c:axId val="2203038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31215"/>
        <c:crosses val="autoZero"/>
        <c:auto val="1"/>
        <c:lblAlgn val="ctr"/>
        <c:lblOffset val="100"/>
        <c:noMultiLvlLbl val="0"/>
      </c:catAx>
      <c:valAx>
        <c:axId val="22031215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MM Proliferation</a:t>
                </a:r>
              </a:p>
              <a:p>
                <a:pPr>
                  <a:defRPr/>
                </a:pPr>
                <a:r>
                  <a:rPr lang="en-US"/>
                  <a:t>(% of No Treatment)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303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587081275857467"/>
          <c:y val="5.0925925925925923E-2"/>
          <c:w val="0.73829233210255485"/>
          <c:h val="0.846882473024205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'Combo_DEX+anti-IL10 '!$B$3</c:f>
              <c:strCache>
                <c:ptCount val="1"/>
                <c:pt idx="0">
                  <c:v>DEX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'Combo_DEX+anti-IL10 '!$B$8:$B$9</c:f>
                <c:numCache>
                  <c:formatCode>General</c:formatCode>
                  <c:ptCount val="2"/>
                  <c:pt idx="0">
                    <c:v>4.1912120479513177</c:v>
                  </c:pt>
                  <c:pt idx="1">
                    <c:v>7.7273118324139247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'Combo_DEX+anti-IL10 '!$A$4:$A$5</c:f>
              <c:strCache>
                <c:ptCount val="2"/>
                <c:pt idx="0">
                  <c:v>MM only</c:v>
                </c:pt>
                <c:pt idx="1">
                  <c:v>MM + Mac</c:v>
                </c:pt>
              </c:strCache>
            </c:strRef>
          </c:cat>
          <c:val>
            <c:numRef>
              <c:f>'Combo_DEX+anti-IL10 '!$B$4:$B$5</c:f>
              <c:numCache>
                <c:formatCode>General</c:formatCode>
                <c:ptCount val="2"/>
                <c:pt idx="0">
                  <c:v>18.942061545853104</c:v>
                </c:pt>
                <c:pt idx="1">
                  <c:v>64.905733652529804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BD-4BB5-9622-FF87C906701F}"/>
            </c:ext>
          </c:extLst>
        </c:ser>
        <c:ser>
          <c:idx val="1"/>
          <c:order val="1"/>
          <c:tx>
            <c:strRef>
              <c:f>'Combo_DEX+anti-IL10 '!$C$3</c:f>
              <c:strCache>
                <c:ptCount val="1"/>
                <c:pt idx="0">
                  <c:v>DEX + Anti-IL10R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'Combo_DEX+anti-IL10 '!$C$8:$C$9</c:f>
                <c:numCache>
                  <c:formatCode>General</c:formatCode>
                  <c:ptCount val="2"/>
                  <c:pt idx="0">
                    <c:v>3.3648519804054908</c:v>
                  </c:pt>
                  <c:pt idx="1">
                    <c:v>0.89643435130881699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'Combo_DEX+anti-IL10 '!$A$4:$A$5</c:f>
              <c:strCache>
                <c:ptCount val="2"/>
                <c:pt idx="0">
                  <c:v>MM only</c:v>
                </c:pt>
                <c:pt idx="1">
                  <c:v>MM + Mac</c:v>
                </c:pt>
              </c:strCache>
            </c:strRef>
          </c:cat>
          <c:val>
            <c:numRef>
              <c:f>'Combo_DEX+anti-IL10 '!$C$4:$C$5</c:f>
              <c:numCache>
                <c:formatCode>General</c:formatCode>
                <c:ptCount val="2"/>
                <c:pt idx="0">
                  <c:v>17.122425779616723</c:v>
                </c:pt>
                <c:pt idx="1">
                  <c:v>5.5439734100115796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BD-4BB5-9622-FF87C90670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2651696"/>
        <c:axId val="742652024"/>
      </c:barChart>
      <c:catAx>
        <c:axId val="742651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2652024"/>
        <c:crosses val="autoZero"/>
        <c:auto val="1"/>
        <c:lblAlgn val="ctr"/>
        <c:lblOffset val="100"/>
        <c:noMultiLvlLbl val="0"/>
      </c:catAx>
      <c:valAx>
        <c:axId val="7426520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MM Survival</a:t>
                </a:r>
              </a:p>
              <a:p>
                <a:pPr>
                  <a:defRPr/>
                </a:pPr>
                <a:r>
                  <a:rPr lang="en-US"/>
                  <a:t>(% of respective untreated)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2651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35572460222133"/>
          <c:y val="4.624100934751578E-2"/>
          <c:w val="0.42205821729910881"/>
          <c:h val="0.189090574204540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AA57-3141-453E-8BC0-4615A037E2D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5986-DF42-4E65-900D-326E04552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32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AA57-3141-453E-8BC0-4615A037E2D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5986-DF42-4E65-900D-326E04552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40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AA57-3141-453E-8BC0-4615A037E2D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5986-DF42-4E65-900D-326E04552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956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AA57-3141-453E-8BC0-4615A037E2D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5986-DF42-4E65-900D-326E04552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36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AA57-3141-453E-8BC0-4615A037E2D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5986-DF42-4E65-900D-326E04552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996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AA57-3141-453E-8BC0-4615A037E2D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5986-DF42-4E65-900D-326E04552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82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AA57-3141-453E-8BC0-4615A037E2D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5986-DF42-4E65-900D-326E04552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AA57-3141-453E-8BC0-4615A037E2D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5986-DF42-4E65-900D-326E04552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16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AA57-3141-453E-8BC0-4615A037E2D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5986-DF42-4E65-900D-326E04552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72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AA57-3141-453E-8BC0-4615A037E2D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5986-DF42-4E65-900D-326E04552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02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AA57-3141-453E-8BC0-4615A037E2D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5986-DF42-4E65-900D-326E04552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82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EAA57-3141-453E-8BC0-4615A037E2D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F5986-DF42-4E65-900D-326E04552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967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F2BC0-D1F0-4D79-B5AB-ABF768534A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Supplemental Figures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DC4817-5923-453E-8CA8-F920A27049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Sun et al.</a:t>
            </a:r>
          </a:p>
          <a:p>
            <a:r>
              <a:rPr lang="en-US" dirty="0"/>
              <a:t>IL-10R Inhibition Reprograms Tumor-Associated Macrophages and Reverses Drug Resistance in Multiple Myeloma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643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46E7D33-4997-4BE4-97AF-5BC99028E66E}"/>
              </a:ext>
            </a:extLst>
          </p:cNvPr>
          <p:cNvCxnSpPr>
            <a:cxnSpLocks/>
          </p:cNvCxnSpPr>
          <p:nvPr/>
        </p:nvCxnSpPr>
        <p:spPr>
          <a:xfrm>
            <a:off x="1778678" y="1614465"/>
            <a:ext cx="5520568" cy="28142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67B0D86-7318-49D5-B27D-D14CB994444E}"/>
              </a:ext>
            </a:extLst>
          </p:cNvPr>
          <p:cNvCxnSpPr/>
          <p:nvPr/>
        </p:nvCxnSpPr>
        <p:spPr>
          <a:xfrm>
            <a:off x="2775071" y="1511439"/>
            <a:ext cx="0" cy="2286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F9C0911-42F2-4486-AD1F-ECF331763D74}"/>
              </a:ext>
            </a:extLst>
          </p:cNvPr>
          <p:cNvSpPr txBox="1"/>
          <p:nvPr/>
        </p:nvSpPr>
        <p:spPr>
          <a:xfrm>
            <a:off x="2613563" y="181909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14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23336A2-3D8A-4A21-81B8-7DBE07907684}"/>
              </a:ext>
            </a:extLst>
          </p:cNvPr>
          <p:cNvCxnSpPr/>
          <p:nvPr/>
        </p:nvCxnSpPr>
        <p:spPr>
          <a:xfrm>
            <a:off x="3774255" y="1511439"/>
            <a:ext cx="0" cy="2286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7FD6B13-AA3E-464D-92B6-B7CBEE1D571F}"/>
              </a:ext>
            </a:extLst>
          </p:cNvPr>
          <p:cNvSpPr txBox="1"/>
          <p:nvPr/>
        </p:nvSpPr>
        <p:spPr>
          <a:xfrm>
            <a:off x="3617186" y="181909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21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A6E31F5-DA84-43C8-8E2E-D09A31BA2EC7}"/>
              </a:ext>
            </a:extLst>
          </p:cNvPr>
          <p:cNvCxnSpPr/>
          <p:nvPr/>
        </p:nvCxnSpPr>
        <p:spPr>
          <a:xfrm>
            <a:off x="4793475" y="1511439"/>
            <a:ext cx="0" cy="2286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8FB54DE-ED92-4735-8E11-279F77D49FD4}"/>
              </a:ext>
            </a:extLst>
          </p:cNvPr>
          <p:cNvSpPr txBox="1"/>
          <p:nvPr/>
        </p:nvSpPr>
        <p:spPr>
          <a:xfrm>
            <a:off x="4624283" y="181909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28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6D7B43F-539C-4765-9652-E633C22BB5B7}"/>
              </a:ext>
            </a:extLst>
          </p:cNvPr>
          <p:cNvCxnSpPr/>
          <p:nvPr/>
        </p:nvCxnSpPr>
        <p:spPr>
          <a:xfrm>
            <a:off x="5899856" y="1511439"/>
            <a:ext cx="0" cy="2286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467AAA-EB6D-4935-8B1A-B37911E66069}"/>
              </a:ext>
            </a:extLst>
          </p:cNvPr>
          <p:cNvSpPr txBox="1"/>
          <p:nvPr/>
        </p:nvSpPr>
        <p:spPr>
          <a:xfrm>
            <a:off x="5709926" y="1819096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35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A0AF80-6601-4D39-88C9-3FDC3310A53F}"/>
              </a:ext>
            </a:extLst>
          </p:cNvPr>
          <p:cNvSpPr txBox="1"/>
          <p:nvPr/>
        </p:nvSpPr>
        <p:spPr>
          <a:xfrm>
            <a:off x="1096436" y="2385269"/>
            <a:ext cx="1350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Inject </a:t>
            </a:r>
            <a:r>
              <a:rPr lang="en-US" sz="1200" b="1" dirty="0"/>
              <a:t>monocytes</a:t>
            </a:r>
          </a:p>
          <a:p>
            <a:pPr algn="ctr"/>
            <a:r>
              <a:rPr lang="en-US" sz="1200" dirty="0"/>
              <a:t>(</a:t>
            </a:r>
            <a:r>
              <a:rPr lang="en-US" sz="1200" dirty="0" err="1"/>
              <a:t>i.v.</a:t>
            </a:r>
            <a:r>
              <a:rPr lang="en-US" sz="1200" dirty="0"/>
              <a:t>, 1x10</a:t>
            </a:r>
            <a:r>
              <a:rPr lang="en-US" sz="1200" baseline="30000" dirty="0"/>
              <a:t>6</a:t>
            </a:r>
            <a:r>
              <a:rPr lang="en-US" sz="1200" dirty="0"/>
              <a:t>/mouse)</a:t>
            </a:r>
            <a:endParaRPr lang="en-US" sz="1200" baseline="300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C417D8D-167E-4A70-842C-365E6EF1BD77}"/>
              </a:ext>
            </a:extLst>
          </p:cNvPr>
          <p:cNvGrpSpPr/>
          <p:nvPr/>
        </p:nvGrpSpPr>
        <p:grpSpPr>
          <a:xfrm>
            <a:off x="2764225" y="668456"/>
            <a:ext cx="3444759" cy="781714"/>
            <a:chOff x="7860889" y="1876885"/>
            <a:chExt cx="2083397" cy="103502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4CE3840-05C0-4CD5-BAD4-80A780574F26}"/>
                </a:ext>
              </a:extLst>
            </p:cNvPr>
            <p:cNvSpPr/>
            <p:nvPr/>
          </p:nvSpPr>
          <p:spPr>
            <a:xfrm>
              <a:off x="7860890" y="1876885"/>
              <a:ext cx="1908620" cy="1035022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ECB598A-E73C-409B-AA40-3819E154F0B0}"/>
                </a:ext>
              </a:extLst>
            </p:cNvPr>
            <p:cNvSpPr txBox="1"/>
            <p:nvPr/>
          </p:nvSpPr>
          <p:spPr>
            <a:xfrm>
              <a:off x="7860889" y="1904628"/>
              <a:ext cx="2083397" cy="855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Treatment groups </a:t>
              </a:r>
              <a:r>
                <a:rPr lang="en-US" sz="1200" dirty="0"/>
                <a:t>(n=7):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b="1" dirty="0"/>
                <a:t>Untreated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l-GR" sz="1200" b="1" dirty="0"/>
                <a:t>α</a:t>
              </a:r>
              <a:r>
                <a:rPr lang="en-US" sz="1200" b="1" dirty="0"/>
                <a:t>-IL-10R </a:t>
              </a:r>
              <a:r>
                <a:rPr lang="en-US" sz="1200" b="1" dirty="0" err="1"/>
                <a:t>mAb</a:t>
              </a:r>
              <a:r>
                <a:rPr lang="en-US" sz="1200" dirty="0"/>
                <a:t> (</a:t>
              </a:r>
              <a:r>
                <a:rPr lang="en-US" sz="1200" dirty="0" err="1"/>
                <a:t>i.p.</a:t>
              </a:r>
              <a:r>
                <a:rPr lang="en-US" sz="1200" dirty="0"/>
                <a:t>, 5mg/kg, twice/week)</a:t>
              </a:r>
            </a:p>
          </p:txBody>
        </p:sp>
      </p:grpSp>
      <p:sp>
        <p:nvSpPr>
          <p:cNvPr id="15" name="Right Arrow 60">
            <a:extLst>
              <a:ext uri="{FF2B5EF4-FFF2-40B4-BE49-F238E27FC236}">
                <a16:creationId xmlns:a16="http://schemas.microsoft.com/office/drawing/2014/main" id="{5B3F348E-24D4-46FF-A312-26BC2C8A5ACF}"/>
              </a:ext>
            </a:extLst>
          </p:cNvPr>
          <p:cNvSpPr/>
          <p:nvPr/>
        </p:nvSpPr>
        <p:spPr>
          <a:xfrm>
            <a:off x="2764221" y="1299244"/>
            <a:ext cx="3155778" cy="308847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1CDC5373-88FE-48E7-BA9F-713C1FB99464}"/>
              </a:ext>
            </a:extLst>
          </p:cNvPr>
          <p:cNvSpPr/>
          <p:nvPr/>
        </p:nvSpPr>
        <p:spPr>
          <a:xfrm>
            <a:off x="1699060" y="2114800"/>
            <a:ext cx="171682" cy="182880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6DD5DB9-3005-49DB-B429-80E4B71CAC33}"/>
              </a:ext>
            </a:extLst>
          </p:cNvPr>
          <p:cNvSpPr/>
          <p:nvPr/>
        </p:nvSpPr>
        <p:spPr>
          <a:xfrm>
            <a:off x="7006237" y="1819095"/>
            <a:ext cx="5688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/>
              <a:t>(days)</a:t>
            </a:r>
            <a:endParaRPr lang="en-US" sz="12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42B0C4F-7FEE-4A40-920C-8707A9300B19}"/>
              </a:ext>
            </a:extLst>
          </p:cNvPr>
          <p:cNvGrpSpPr/>
          <p:nvPr/>
        </p:nvGrpSpPr>
        <p:grpSpPr>
          <a:xfrm>
            <a:off x="473154" y="572526"/>
            <a:ext cx="2172948" cy="1424036"/>
            <a:chOff x="643655" y="1193847"/>
            <a:chExt cx="2172948" cy="142403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EDA7EFB-1404-45AC-B2C1-04023D310F24}"/>
                </a:ext>
              </a:extLst>
            </p:cNvPr>
            <p:cNvSpPr txBox="1"/>
            <p:nvPr/>
          </p:nvSpPr>
          <p:spPr>
            <a:xfrm>
              <a:off x="1174743" y="1193847"/>
              <a:ext cx="16418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Inject </a:t>
              </a:r>
              <a:r>
                <a:rPr lang="en-US" sz="1200" b="1" dirty="0"/>
                <a:t>MM.1S-CBR-GFP</a:t>
              </a:r>
            </a:p>
            <a:p>
              <a:pPr algn="ctr"/>
              <a:r>
                <a:rPr lang="en-US" sz="1200" dirty="0"/>
                <a:t>(</a:t>
              </a:r>
              <a:r>
                <a:rPr lang="en-US" sz="1200" dirty="0" err="1"/>
                <a:t>i.v.</a:t>
              </a:r>
              <a:r>
                <a:rPr lang="en-US" sz="1200" dirty="0"/>
                <a:t>, 2x10</a:t>
              </a:r>
              <a:r>
                <a:rPr lang="en-US" sz="1200" baseline="30000" dirty="0"/>
                <a:t>6</a:t>
              </a:r>
              <a:r>
                <a:rPr lang="en-US" sz="1200" dirty="0"/>
                <a:t>/mouse)</a:t>
              </a:r>
              <a:endParaRPr lang="en-US" sz="1200" baseline="30000" dirty="0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E3A4977-85BC-46BA-890F-BC020753B471}"/>
                </a:ext>
              </a:extLst>
            </p:cNvPr>
            <p:cNvGrpSpPr/>
            <p:nvPr/>
          </p:nvGrpSpPr>
          <p:grpSpPr>
            <a:xfrm>
              <a:off x="643655" y="1628716"/>
              <a:ext cx="1097280" cy="989167"/>
              <a:chOff x="643655" y="1628716"/>
              <a:chExt cx="1097280" cy="989167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9A0233CC-47D6-4DA5-8B9B-63A239797C2F}"/>
                  </a:ext>
                </a:extLst>
              </p:cNvPr>
              <p:cNvSpPr/>
              <p:nvPr/>
            </p:nvSpPr>
            <p:spPr>
              <a:xfrm>
                <a:off x="789680" y="2340884"/>
                <a:ext cx="80663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b="1" dirty="0"/>
                  <a:t>NSG-SGM</a:t>
                </a:r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AFC0BBE6-0BB1-4CB6-AEB7-3504E3281F97}"/>
                  </a:ext>
                </a:extLst>
              </p:cNvPr>
              <p:cNvGrpSpPr/>
              <p:nvPr/>
            </p:nvGrpSpPr>
            <p:grpSpPr>
              <a:xfrm>
                <a:off x="643655" y="1628716"/>
                <a:ext cx="1097280" cy="707923"/>
                <a:chOff x="586992" y="3566879"/>
                <a:chExt cx="1215526" cy="784211"/>
              </a:xfrm>
            </p:grpSpPr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70A55883-DDE6-4983-BD70-6D93CB3DDAF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08" b="22383"/>
                <a:stretch/>
              </p:blipFill>
              <p:spPr>
                <a:xfrm flipH="1">
                  <a:off x="586992" y="3566879"/>
                  <a:ext cx="1215526" cy="784211"/>
                </a:xfrm>
                <a:prstGeom prst="rect">
                  <a:avLst/>
                </a:prstGeom>
              </p:spPr>
            </p:pic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686A6362-7DAD-423D-B908-C1BF32FB0575}"/>
                    </a:ext>
                  </a:extLst>
                </p:cNvPr>
                <p:cNvSpPr/>
                <p:nvPr/>
              </p:nvSpPr>
              <p:spPr>
                <a:xfrm>
                  <a:off x="1559719" y="4116889"/>
                  <a:ext cx="45719" cy="45719"/>
                </a:xfrm>
                <a:prstGeom prst="ellipse">
                  <a:avLst/>
                </a:prstGeom>
                <a:solidFill>
                  <a:srgbClr val="D2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</p:grp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C096DD1-BB39-4022-9BBF-F24F1CECB11A}"/>
              </a:ext>
            </a:extLst>
          </p:cNvPr>
          <p:cNvCxnSpPr/>
          <p:nvPr/>
        </p:nvCxnSpPr>
        <p:spPr>
          <a:xfrm>
            <a:off x="1771878" y="1511439"/>
            <a:ext cx="0" cy="2286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6C0DAE4-0F26-4FAC-BB37-36E6D446B704}"/>
              </a:ext>
            </a:extLst>
          </p:cNvPr>
          <p:cNvSpPr txBox="1"/>
          <p:nvPr/>
        </p:nvSpPr>
        <p:spPr>
          <a:xfrm>
            <a:off x="1633859" y="1819096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0</a:t>
            </a:r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249A7AD8-C6D0-46E4-AE4C-BDD9B9B89849}"/>
              </a:ext>
            </a:extLst>
          </p:cNvPr>
          <p:cNvSpPr/>
          <p:nvPr/>
        </p:nvSpPr>
        <p:spPr>
          <a:xfrm flipV="1">
            <a:off x="1688554" y="1237371"/>
            <a:ext cx="171682" cy="182880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888255D-B484-4DA1-82EC-8A33FEAF6146}"/>
              </a:ext>
            </a:extLst>
          </p:cNvPr>
          <p:cNvSpPr txBox="1"/>
          <p:nvPr/>
        </p:nvSpPr>
        <p:spPr>
          <a:xfrm>
            <a:off x="7395" y="0"/>
            <a:ext cx="1645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Supp. Figure </a:t>
            </a:r>
            <a:r>
              <a:rPr lang="en-US" b="1" dirty="0" smtClean="0"/>
              <a:t>S1</a:t>
            </a:r>
            <a:endParaRPr lang="en-US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BCD0B8-0C86-485B-B1F9-895CB56A18A4}"/>
              </a:ext>
            </a:extLst>
          </p:cNvPr>
          <p:cNvSpPr txBox="1"/>
          <p:nvPr/>
        </p:nvSpPr>
        <p:spPr>
          <a:xfrm>
            <a:off x="6774591" y="183434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42</a:t>
            </a:r>
          </a:p>
        </p:txBody>
      </p:sp>
      <p:sp>
        <p:nvSpPr>
          <p:cNvPr id="63" name="Isosceles Triangle 62">
            <a:extLst>
              <a:ext uri="{FF2B5EF4-FFF2-40B4-BE49-F238E27FC236}">
                <a16:creationId xmlns:a16="http://schemas.microsoft.com/office/drawing/2014/main" id="{911C6D83-13C5-455E-B589-CA7CC93DFE9C}"/>
              </a:ext>
            </a:extLst>
          </p:cNvPr>
          <p:cNvSpPr/>
          <p:nvPr/>
        </p:nvSpPr>
        <p:spPr>
          <a:xfrm>
            <a:off x="2705095" y="2114800"/>
            <a:ext cx="171682" cy="18288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3AEB526-F1C5-4809-926B-63FECA97818B}"/>
              </a:ext>
            </a:extLst>
          </p:cNvPr>
          <p:cNvSpPr txBox="1"/>
          <p:nvPr/>
        </p:nvSpPr>
        <p:spPr>
          <a:xfrm>
            <a:off x="2600863" y="2328186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BLI</a:t>
            </a:r>
            <a:endParaRPr lang="en-US" sz="1200" b="1" dirty="0"/>
          </a:p>
        </p:txBody>
      </p: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9E9622FE-6B85-4D89-B98C-ABA9566BD06E}"/>
              </a:ext>
            </a:extLst>
          </p:cNvPr>
          <p:cNvSpPr/>
          <p:nvPr/>
        </p:nvSpPr>
        <p:spPr>
          <a:xfrm>
            <a:off x="4713348" y="2103376"/>
            <a:ext cx="171682" cy="18288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1138401-79D3-4AC1-8F00-930AA897804C}"/>
              </a:ext>
            </a:extLst>
          </p:cNvPr>
          <p:cNvSpPr txBox="1"/>
          <p:nvPr/>
        </p:nvSpPr>
        <p:spPr>
          <a:xfrm>
            <a:off x="4609116" y="2316762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BLI</a:t>
            </a:r>
            <a:endParaRPr lang="en-US" sz="1200" b="1" dirty="0"/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id="{B88FB638-11DC-4C39-8EF1-3E7049B21267}"/>
              </a:ext>
            </a:extLst>
          </p:cNvPr>
          <p:cNvSpPr/>
          <p:nvPr/>
        </p:nvSpPr>
        <p:spPr>
          <a:xfrm>
            <a:off x="6878823" y="2106524"/>
            <a:ext cx="171682" cy="18288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236924C-B2CA-4072-985C-9913A2D6D6C2}"/>
              </a:ext>
            </a:extLst>
          </p:cNvPr>
          <p:cNvSpPr txBox="1"/>
          <p:nvPr/>
        </p:nvSpPr>
        <p:spPr>
          <a:xfrm>
            <a:off x="6774591" y="2319910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BLI</a:t>
            </a:r>
            <a:endParaRPr lang="en-US" sz="1200" b="1" dirty="0"/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D5465A4-AC55-4230-BAB8-826D4FE41C6B}"/>
              </a:ext>
            </a:extLst>
          </p:cNvPr>
          <p:cNvCxnSpPr/>
          <p:nvPr/>
        </p:nvCxnSpPr>
        <p:spPr>
          <a:xfrm>
            <a:off x="6932806" y="1522685"/>
            <a:ext cx="0" cy="2286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B82450C-0EE8-4141-8A28-6E2DE7C507C2}"/>
              </a:ext>
            </a:extLst>
          </p:cNvPr>
          <p:cNvSpPr txBox="1"/>
          <p:nvPr/>
        </p:nvSpPr>
        <p:spPr>
          <a:xfrm>
            <a:off x="172002" y="3056701"/>
            <a:ext cx="7315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800"/>
              </a:spcAft>
            </a:pPr>
            <a:r>
              <a:rPr lang="en-US" sz="1200" b="1" u="sng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Supplemental Figure </a:t>
            </a:r>
            <a:r>
              <a:rPr lang="en-US" sz="1200" b="1" u="sng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S1</a:t>
            </a:r>
            <a:r>
              <a:rPr lang="en-US" sz="1200" b="1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:</a:t>
            </a:r>
            <a:r>
              <a:rPr lang="en-US" sz="12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</a:t>
            </a:r>
            <a:r>
              <a:rPr lang="en-US" sz="12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Dosing and treatment strategy for in vivo experiments investigating</a:t>
            </a:r>
            <a:r>
              <a:rPr lang="en-US" sz="12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e</a:t>
            </a:r>
            <a:r>
              <a:rPr lang="en-US" sz="12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ffect of anti-IL-10R antibody monotherapy compared to untreated control.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603638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C888255D-B484-4DA1-82EC-8A33FEAF6146}"/>
              </a:ext>
            </a:extLst>
          </p:cNvPr>
          <p:cNvSpPr txBox="1"/>
          <p:nvPr/>
        </p:nvSpPr>
        <p:spPr>
          <a:xfrm>
            <a:off x="7395" y="0"/>
            <a:ext cx="1645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Supp. Figure </a:t>
            </a:r>
            <a:r>
              <a:rPr lang="en-US" b="1" dirty="0" smtClean="0"/>
              <a:t>S2</a:t>
            </a:r>
            <a:endParaRPr lang="en-US" b="1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4B25372-904A-4E75-A96A-73A360BADE3F}"/>
              </a:ext>
            </a:extLst>
          </p:cNvPr>
          <p:cNvCxnSpPr/>
          <p:nvPr/>
        </p:nvCxnSpPr>
        <p:spPr>
          <a:xfrm>
            <a:off x="2775071" y="1503601"/>
            <a:ext cx="0" cy="2286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524BB6-E34A-41F6-85F0-B7DFAF756A08}"/>
              </a:ext>
            </a:extLst>
          </p:cNvPr>
          <p:cNvCxnSpPr/>
          <p:nvPr/>
        </p:nvCxnSpPr>
        <p:spPr>
          <a:xfrm>
            <a:off x="3774255" y="1503601"/>
            <a:ext cx="0" cy="2286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E88E4AF-541A-4572-8759-EA2F83FD2534}"/>
              </a:ext>
            </a:extLst>
          </p:cNvPr>
          <p:cNvCxnSpPr/>
          <p:nvPr/>
        </p:nvCxnSpPr>
        <p:spPr>
          <a:xfrm>
            <a:off x="4793475" y="1503601"/>
            <a:ext cx="0" cy="2286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7BEC518-7D51-42FB-9342-8DD751009549}"/>
              </a:ext>
            </a:extLst>
          </p:cNvPr>
          <p:cNvCxnSpPr/>
          <p:nvPr/>
        </p:nvCxnSpPr>
        <p:spPr>
          <a:xfrm>
            <a:off x="5899856" y="1503601"/>
            <a:ext cx="0" cy="2286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A75E396-C744-4055-B32B-D58C95FFE6BD}"/>
              </a:ext>
            </a:extLst>
          </p:cNvPr>
          <p:cNvSpPr txBox="1"/>
          <p:nvPr/>
        </p:nvSpPr>
        <p:spPr>
          <a:xfrm>
            <a:off x="1096436" y="2377431"/>
            <a:ext cx="1350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Inject </a:t>
            </a:r>
            <a:r>
              <a:rPr lang="en-US" sz="1200" b="1" dirty="0"/>
              <a:t>monocytes</a:t>
            </a:r>
          </a:p>
          <a:p>
            <a:pPr algn="ctr"/>
            <a:r>
              <a:rPr lang="en-US" sz="1200" dirty="0"/>
              <a:t>(</a:t>
            </a:r>
            <a:r>
              <a:rPr lang="en-US" sz="1200" dirty="0" err="1"/>
              <a:t>i.v.</a:t>
            </a:r>
            <a:r>
              <a:rPr lang="en-US" sz="1200" dirty="0"/>
              <a:t>, 1x10</a:t>
            </a:r>
            <a:r>
              <a:rPr lang="en-US" sz="1200" baseline="30000" dirty="0"/>
              <a:t>6</a:t>
            </a:r>
            <a:r>
              <a:rPr lang="en-US" sz="1200" dirty="0"/>
              <a:t>/mouse)</a:t>
            </a:r>
            <a:endParaRPr lang="en-US" sz="1200" baseline="30000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1D69227-1A4D-4317-9E09-967D55B7BE5C}"/>
              </a:ext>
            </a:extLst>
          </p:cNvPr>
          <p:cNvGrpSpPr/>
          <p:nvPr/>
        </p:nvGrpSpPr>
        <p:grpSpPr>
          <a:xfrm>
            <a:off x="2764225" y="651696"/>
            <a:ext cx="3434947" cy="790636"/>
            <a:chOff x="7860889" y="1876885"/>
            <a:chExt cx="2083397" cy="1035022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5972EFA-B93D-4713-B9D2-E43AFDCFFB08}"/>
                </a:ext>
              </a:extLst>
            </p:cNvPr>
            <p:cNvSpPr/>
            <p:nvPr/>
          </p:nvSpPr>
          <p:spPr>
            <a:xfrm>
              <a:off x="7860890" y="1876885"/>
              <a:ext cx="1908620" cy="1035022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632B241-CDC9-4AA9-9C69-756390E4D5C6}"/>
                </a:ext>
              </a:extLst>
            </p:cNvPr>
            <p:cNvSpPr txBox="1"/>
            <p:nvPr/>
          </p:nvSpPr>
          <p:spPr>
            <a:xfrm>
              <a:off x="7860889" y="1904627"/>
              <a:ext cx="2083397" cy="8461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Treatment groups </a:t>
              </a:r>
              <a:r>
                <a:rPr lang="en-US" sz="1200" dirty="0"/>
                <a:t>(n=7):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b="1" dirty="0"/>
                <a:t>LEN</a:t>
              </a:r>
              <a:r>
                <a:rPr lang="en-US" sz="1200" dirty="0"/>
                <a:t> (oral, 5mg/kg, daily)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b="1" dirty="0"/>
                <a:t>LEN + </a:t>
              </a:r>
              <a:r>
                <a:rPr lang="el-GR" sz="1200" b="1" dirty="0"/>
                <a:t>α</a:t>
              </a:r>
              <a:r>
                <a:rPr lang="en-US" sz="1200" b="1" dirty="0"/>
                <a:t>-IL-10R </a:t>
              </a:r>
              <a:r>
                <a:rPr lang="en-US" sz="1200" dirty="0"/>
                <a:t>(</a:t>
              </a:r>
              <a:r>
                <a:rPr lang="en-US" sz="1200" dirty="0" err="1"/>
                <a:t>i.p.</a:t>
              </a:r>
              <a:r>
                <a:rPr lang="en-US" sz="1200" dirty="0"/>
                <a:t>, 2.5mg/kg, twice/week)</a:t>
              </a:r>
              <a:endParaRPr lang="en-US" sz="1200" b="1" dirty="0"/>
            </a:p>
          </p:txBody>
        </p:sp>
      </p:grpSp>
      <p:sp>
        <p:nvSpPr>
          <p:cNvPr id="41" name="Right Arrow 60">
            <a:extLst>
              <a:ext uri="{FF2B5EF4-FFF2-40B4-BE49-F238E27FC236}">
                <a16:creationId xmlns:a16="http://schemas.microsoft.com/office/drawing/2014/main" id="{614E5B6A-1405-4F88-BF2A-306C07D42BF1}"/>
              </a:ext>
            </a:extLst>
          </p:cNvPr>
          <p:cNvSpPr/>
          <p:nvPr/>
        </p:nvSpPr>
        <p:spPr>
          <a:xfrm>
            <a:off x="2764221" y="1291406"/>
            <a:ext cx="3155778" cy="308847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2D8AAFD4-7913-4CB9-B9B3-E6C46233D047}"/>
              </a:ext>
            </a:extLst>
          </p:cNvPr>
          <p:cNvSpPr/>
          <p:nvPr/>
        </p:nvSpPr>
        <p:spPr>
          <a:xfrm>
            <a:off x="1699060" y="2106962"/>
            <a:ext cx="171682" cy="182880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9C1D9B3-5870-4238-B384-476FA9F0B01C}"/>
              </a:ext>
            </a:extLst>
          </p:cNvPr>
          <p:cNvCxnSpPr/>
          <p:nvPr/>
        </p:nvCxnSpPr>
        <p:spPr>
          <a:xfrm>
            <a:off x="1771878" y="1503601"/>
            <a:ext cx="0" cy="22860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5660082-DB06-411D-A82D-40FB4E49CB7C}"/>
              </a:ext>
            </a:extLst>
          </p:cNvPr>
          <p:cNvSpPr txBox="1"/>
          <p:nvPr/>
        </p:nvSpPr>
        <p:spPr>
          <a:xfrm>
            <a:off x="1633859" y="181125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0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B87EF99-0224-461E-8C4D-0AFA5D748905}"/>
              </a:ext>
            </a:extLst>
          </p:cNvPr>
          <p:cNvGrpSpPr/>
          <p:nvPr/>
        </p:nvGrpSpPr>
        <p:grpSpPr>
          <a:xfrm>
            <a:off x="473154" y="564688"/>
            <a:ext cx="2172948" cy="1424036"/>
            <a:chOff x="643655" y="1193847"/>
            <a:chExt cx="2172948" cy="1424036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2428AF0-6E94-43D4-BD72-5C37D338C482}"/>
                </a:ext>
              </a:extLst>
            </p:cNvPr>
            <p:cNvSpPr txBox="1"/>
            <p:nvPr/>
          </p:nvSpPr>
          <p:spPr>
            <a:xfrm>
              <a:off x="1174743" y="1193847"/>
              <a:ext cx="16418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Inject </a:t>
              </a:r>
              <a:r>
                <a:rPr lang="en-US" sz="1200" b="1" dirty="0"/>
                <a:t>MM.1S-CBR-GFP</a:t>
              </a:r>
            </a:p>
            <a:p>
              <a:pPr algn="ctr"/>
              <a:r>
                <a:rPr lang="en-US" sz="1200" dirty="0"/>
                <a:t>(</a:t>
              </a:r>
              <a:r>
                <a:rPr lang="en-US" sz="1200" dirty="0" err="1"/>
                <a:t>i.v.</a:t>
              </a:r>
              <a:r>
                <a:rPr lang="en-US" sz="1200" dirty="0"/>
                <a:t>, 2x10</a:t>
              </a:r>
              <a:r>
                <a:rPr lang="en-US" sz="1200" baseline="30000" dirty="0"/>
                <a:t>6</a:t>
              </a:r>
              <a:r>
                <a:rPr lang="en-US" sz="1200" dirty="0"/>
                <a:t>/mouse)</a:t>
              </a:r>
              <a:endParaRPr lang="en-US" sz="1200" baseline="30000" dirty="0"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114C922-DA00-4426-8230-0B8772175357}"/>
                </a:ext>
              </a:extLst>
            </p:cNvPr>
            <p:cNvGrpSpPr/>
            <p:nvPr/>
          </p:nvGrpSpPr>
          <p:grpSpPr>
            <a:xfrm>
              <a:off x="643655" y="1628716"/>
              <a:ext cx="1097280" cy="989167"/>
              <a:chOff x="643655" y="1628716"/>
              <a:chExt cx="1097280" cy="989167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96C0C3EB-33CA-4AA9-A377-54AEC99CBD49}"/>
                  </a:ext>
                </a:extLst>
              </p:cNvPr>
              <p:cNvSpPr/>
              <p:nvPr/>
            </p:nvSpPr>
            <p:spPr>
              <a:xfrm>
                <a:off x="789680" y="2340884"/>
                <a:ext cx="80663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200" b="1" dirty="0"/>
                  <a:t>NSG-SGM</a:t>
                </a:r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8A17F59F-089A-459F-B8D1-63F6F4EF8D8A}"/>
                  </a:ext>
                </a:extLst>
              </p:cNvPr>
              <p:cNvGrpSpPr/>
              <p:nvPr/>
            </p:nvGrpSpPr>
            <p:grpSpPr>
              <a:xfrm>
                <a:off x="643655" y="1628716"/>
                <a:ext cx="1097280" cy="707923"/>
                <a:chOff x="586992" y="3566879"/>
                <a:chExt cx="1215526" cy="784211"/>
              </a:xfrm>
            </p:grpSpPr>
            <p:pic>
              <p:nvPicPr>
                <p:cNvPr id="52" name="Picture 51">
                  <a:extLst>
                    <a:ext uri="{FF2B5EF4-FFF2-40B4-BE49-F238E27FC236}">
                      <a16:creationId xmlns:a16="http://schemas.microsoft.com/office/drawing/2014/main" id="{2137A130-644B-44CF-954C-26474EF9473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808" b="22383"/>
                <a:stretch/>
              </p:blipFill>
              <p:spPr>
                <a:xfrm flipH="1">
                  <a:off x="586992" y="3566879"/>
                  <a:ext cx="1215526" cy="784211"/>
                </a:xfrm>
                <a:prstGeom prst="rect">
                  <a:avLst/>
                </a:prstGeom>
              </p:spPr>
            </p:pic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E19C82C5-E5AF-47C4-A37C-A7EDD3E8DADE}"/>
                    </a:ext>
                  </a:extLst>
                </p:cNvPr>
                <p:cNvSpPr/>
                <p:nvPr/>
              </p:nvSpPr>
              <p:spPr>
                <a:xfrm>
                  <a:off x="1559719" y="4116889"/>
                  <a:ext cx="45719" cy="45719"/>
                </a:xfrm>
                <a:prstGeom prst="ellipse">
                  <a:avLst/>
                </a:prstGeom>
                <a:solidFill>
                  <a:srgbClr val="D2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</p:grpSp>
      </p:grp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9DA637D5-142D-4EE0-8E8A-8576A330041F}"/>
              </a:ext>
            </a:extLst>
          </p:cNvPr>
          <p:cNvSpPr/>
          <p:nvPr/>
        </p:nvSpPr>
        <p:spPr>
          <a:xfrm flipV="1">
            <a:off x="1688554" y="1229533"/>
            <a:ext cx="171682" cy="182880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6A5901B-FCA2-47A9-A45A-2667B32B60DA}"/>
              </a:ext>
            </a:extLst>
          </p:cNvPr>
          <p:cNvSpPr txBox="1"/>
          <p:nvPr/>
        </p:nvSpPr>
        <p:spPr>
          <a:xfrm>
            <a:off x="172003" y="3056701"/>
            <a:ext cx="7315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600"/>
              </a:spcAft>
            </a:pPr>
            <a:r>
              <a:rPr lang="en-US" sz="1200" b="1" u="sng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Supplemental Figure </a:t>
            </a:r>
            <a:r>
              <a:rPr lang="en-US" sz="1200" b="1" u="sng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S2:</a:t>
            </a:r>
            <a:r>
              <a:rPr lang="en-US" sz="1200" u="sng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</a:t>
            </a:r>
            <a:r>
              <a:rPr lang="en-US" sz="12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Dosing and treatment strategy for in vivo experiments investigating e</a:t>
            </a:r>
            <a:r>
              <a:rPr lang="en-US" sz="1200" b="1" dirty="0">
                <a:effectLst/>
                <a:latin typeface="Calibri" panose="020F0502020204030204" pitchFamily="34" charset="0"/>
                <a:ea typeface="SimSun" panose="02010600030101010101" pitchFamily="2" charset="-122"/>
              </a:rPr>
              <a:t>ffect of lenalidomide monotherapy compared to combination therapy with anti-IL-10R </a:t>
            </a:r>
            <a:r>
              <a:rPr lang="en-US" sz="1200" b="1" dirty="0" smtClean="0">
                <a:effectLst/>
                <a:latin typeface="Calibri" panose="020F0502020204030204" pitchFamily="34" charset="0"/>
                <a:ea typeface="SimSun" panose="02010600030101010101" pitchFamily="2" charset="-122"/>
              </a:rPr>
              <a:t>antibody.</a:t>
            </a:r>
            <a:endParaRPr lang="en-US" sz="1200" b="1" dirty="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ABA5031-C727-4ECA-8B8B-91BAB4E82E30}"/>
              </a:ext>
            </a:extLst>
          </p:cNvPr>
          <p:cNvCxnSpPr>
            <a:cxnSpLocks/>
          </p:cNvCxnSpPr>
          <p:nvPr/>
        </p:nvCxnSpPr>
        <p:spPr>
          <a:xfrm>
            <a:off x="1770106" y="1610347"/>
            <a:ext cx="5520568" cy="28142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FAF0460E-20B2-4D7E-BDB8-7389DDE84884}"/>
              </a:ext>
            </a:extLst>
          </p:cNvPr>
          <p:cNvSpPr txBox="1"/>
          <p:nvPr/>
        </p:nvSpPr>
        <p:spPr>
          <a:xfrm>
            <a:off x="2613563" y="181125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14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FD5EC85-049E-42FD-A744-32B1C0F60B78}"/>
              </a:ext>
            </a:extLst>
          </p:cNvPr>
          <p:cNvSpPr txBox="1"/>
          <p:nvPr/>
        </p:nvSpPr>
        <p:spPr>
          <a:xfrm>
            <a:off x="3617186" y="181125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21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50FDF1F-9EE1-40E6-8698-749258462008}"/>
              </a:ext>
            </a:extLst>
          </p:cNvPr>
          <p:cNvSpPr txBox="1"/>
          <p:nvPr/>
        </p:nvSpPr>
        <p:spPr>
          <a:xfrm>
            <a:off x="4624283" y="181125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28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2C7EF16-ED0E-4EB6-8F80-03317C992495}"/>
              </a:ext>
            </a:extLst>
          </p:cNvPr>
          <p:cNvSpPr txBox="1"/>
          <p:nvPr/>
        </p:nvSpPr>
        <p:spPr>
          <a:xfrm>
            <a:off x="5709926" y="181125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35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3F2BD1C-DF65-468A-8E43-4C9C1F1928C2}"/>
              </a:ext>
            </a:extLst>
          </p:cNvPr>
          <p:cNvSpPr/>
          <p:nvPr/>
        </p:nvSpPr>
        <p:spPr>
          <a:xfrm>
            <a:off x="7006237" y="1811257"/>
            <a:ext cx="5688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/>
              <a:t>(days)</a:t>
            </a:r>
            <a:endParaRPr lang="en-US" sz="12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CF6F5FE-6A30-4CF2-87A0-C3D9CCF342E7}"/>
              </a:ext>
            </a:extLst>
          </p:cNvPr>
          <p:cNvSpPr txBox="1"/>
          <p:nvPr/>
        </p:nvSpPr>
        <p:spPr>
          <a:xfrm>
            <a:off x="6774591" y="1826510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42</a:t>
            </a:r>
          </a:p>
        </p:txBody>
      </p:sp>
      <p:sp>
        <p:nvSpPr>
          <p:cNvPr id="77" name="Isosceles Triangle 76">
            <a:extLst>
              <a:ext uri="{FF2B5EF4-FFF2-40B4-BE49-F238E27FC236}">
                <a16:creationId xmlns:a16="http://schemas.microsoft.com/office/drawing/2014/main" id="{5C28698E-7957-4435-B4BE-83B77D0FDBF8}"/>
              </a:ext>
            </a:extLst>
          </p:cNvPr>
          <p:cNvSpPr/>
          <p:nvPr/>
        </p:nvSpPr>
        <p:spPr>
          <a:xfrm>
            <a:off x="2705095" y="2106962"/>
            <a:ext cx="171682" cy="18288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36B16A9-D819-4D20-8057-94FD233618CE}"/>
              </a:ext>
            </a:extLst>
          </p:cNvPr>
          <p:cNvSpPr txBox="1"/>
          <p:nvPr/>
        </p:nvSpPr>
        <p:spPr>
          <a:xfrm>
            <a:off x="2600863" y="2320348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BLI</a:t>
            </a:r>
            <a:endParaRPr lang="en-US" sz="1200" b="1" dirty="0"/>
          </a:p>
        </p:txBody>
      </p:sp>
      <p:sp>
        <p:nvSpPr>
          <p:cNvPr id="79" name="Isosceles Triangle 78">
            <a:extLst>
              <a:ext uri="{FF2B5EF4-FFF2-40B4-BE49-F238E27FC236}">
                <a16:creationId xmlns:a16="http://schemas.microsoft.com/office/drawing/2014/main" id="{238A0A42-F9E6-44A0-B6A0-EB90D8B11A55}"/>
              </a:ext>
            </a:extLst>
          </p:cNvPr>
          <p:cNvSpPr/>
          <p:nvPr/>
        </p:nvSpPr>
        <p:spPr>
          <a:xfrm>
            <a:off x="4713348" y="2095538"/>
            <a:ext cx="171682" cy="18288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2E7E2D-F5A5-4E77-9FFF-32D1AD22F308}"/>
              </a:ext>
            </a:extLst>
          </p:cNvPr>
          <p:cNvSpPr txBox="1"/>
          <p:nvPr/>
        </p:nvSpPr>
        <p:spPr>
          <a:xfrm>
            <a:off x="4609116" y="2308924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BLI</a:t>
            </a:r>
            <a:endParaRPr lang="en-US" sz="1200" b="1" dirty="0"/>
          </a:p>
        </p:txBody>
      </p:sp>
      <p:sp>
        <p:nvSpPr>
          <p:cNvPr id="81" name="Isosceles Triangle 80">
            <a:extLst>
              <a:ext uri="{FF2B5EF4-FFF2-40B4-BE49-F238E27FC236}">
                <a16:creationId xmlns:a16="http://schemas.microsoft.com/office/drawing/2014/main" id="{1DFFC835-2CCE-44E8-92B7-63658618604C}"/>
              </a:ext>
            </a:extLst>
          </p:cNvPr>
          <p:cNvSpPr/>
          <p:nvPr/>
        </p:nvSpPr>
        <p:spPr>
          <a:xfrm>
            <a:off x="6878823" y="2098686"/>
            <a:ext cx="171682" cy="18288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2AABA4E-2088-4374-8748-DB83B0BD6C75}"/>
              </a:ext>
            </a:extLst>
          </p:cNvPr>
          <p:cNvSpPr txBox="1"/>
          <p:nvPr/>
        </p:nvSpPr>
        <p:spPr>
          <a:xfrm>
            <a:off x="6774591" y="2312072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/>
              <a:t>BLI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640481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03A101-27F4-4BFC-BDE6-7E72E1DBAC84}"/>
              </a:ext>
            </a:extLst>
          </p:cNvPr>
          <p:cNvSpPr txBox="1"/>
          <p:nvPr/>
        </p:nvSpPr>
        <p:spPr>
          <a:xfrm>
            <a:off x="9946" y="0"/>
            <a:ext cx="1645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Supp. Figure </a:t>
            </a:r>
            <a:r>
              <a:rPr lang="en-US" b="1" dirty="0" smtClean="0"/>
              <a:t>S3</a:t>
            </a:r>
            <a:endParaRPr lang="en-US" b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C3E9222-DB18-420F-9DB3-3F6308437F74}"/>
              </a:ext>
            </a:extLst>
          </p:cNvPr>
          <p:cNvGrpSpPr/>
          <p:nvPr/>
        </p:nvGrpSpPr>
        <p:grpSpPr>
          <a:xfrm>
            <a:off x="493649" y="723900"/>
            <a:ext cx="3151092" cy="1432293"/>
            <a:chOff x="3310890" y="1292368"/>
            <a:chExt cx="3151092" cy="143229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80C68AD-E773-4B66-9B33-281E1263811B}"/>
                </a:ext>
              </a:extLst>
            </p:cNvPr>
            <p:cNvGrpSpPr/>
            <p:nvPr/>
          </p:nvGrpSpPr>
          <p:grpSpPr>
            <a:xfrm>
              <a:off x="3526339" y="1292368"/>
              <a:ext cx="370271" cy="970627"/>
              <a:chOff x="3646752" y="1292367"/>
              <a:chExt cx="370271" cy="970627"/>
            </a:xfrm>
          </p:grpSpPr>
          <p:sp>
            <p:nvSpPr>
              <p:cNvPr id="14" name="Freeform 487">
                <a:extLst>
                  <a:ext uri="{FF2B5EF4-FFF2-40B4-BE49-F238E27FC236}">
                    <a16:creationId xmlns:a16="http://schemas.microsoft.com/office/drawing/2014/main" id="{559ABCE0-009E-4124-A13E-25EB1F4BC3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975" y="1519632"/>
                <a:ext cx="196972" cy="743362"/>
              </a:xfrm>
              <a:custGeom>
                <a:avLst/>
                <a:gdLst>
                  <a:gd name="T0" fmla="*/ 0 w 101"/>
                  <a:gd name="T1" fmla="*/ 0 h 367"/>
                  <a:gd name="T2" fmla="*/ 0 w 101"/>
                  <a:gd name="T3" fmla="*/ 121741 h 367"/>
                  <a:gd name="T4" fmla="*/ 12288 w 101"/>
                  <a:gd name="T5" fmla="*/ 131425 h 367"/>
                  <a:gd name="T6" fmla="*/ 24372 w 101"/>
                  <a:gd name="T7" fmla="*/ 121741 h 367"/>
                  <a:gd name="T8" fmla="*/ 24372 w 101"/>
                  <a:gd name="T9" fmla="*/ 0 h 3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1" h="367">
                    <a:moveTo>
                      <a:pt x="0" y="0"/>
                    </a:moveTo>
                    <a:cubicBezTo>
                      <a:pt x="0" y="340"/>
                      <a:pt x="0" y="340"/>
                      <a:pt x="0" y="340"/>
                    </a:cubicBezTo>
                    <a:cubicBezTo>
                      <a:pt x="0" y="359"/>
                      <a:pt x="23" y="367"/>
                      <a:pt x="51" y="367"/>
                    </a:cubicBezTo>
                    <a:cubicBezTo>
                      <a:pt x="79" y="367"/>
                      <a:pt x="101" y="359"/>
                      <a:pt x="101" y="340"/>
                    </a:cubicBezTo>
                    <a:cubicBezTo>
                      <a:pt x="101" y="0"/>
                      <a:pt x="101" y="0"/>
                      <a:pt x="101" y="0"/>
                    </a:cubicBezTo>
                  </a:path>
                </a:pathLst>
              </a:custGeom>
              <a:solidFill>
                <a:srgbClr val="DAEB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5" name="Freeform 488">
                <a:extLst>
                  <a:ext uri="{FF2B5EF4-FFF2-40B4-BE49-F238E27FC236}">
                    <a16:creationId xmlns:a16="http://schemas.microsoft.com/office/drawing/2014/main" id="{AE0BBE2D-E9A4-45E4-BA95-75374BF4F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975" y="1855589"/>
                <a:ext cx="196972" cy="407405"/>
              </a:xfrm>
              <a:custGeom>
                <a:avLst/>
                <a:gdLst>
                  <a:gd name="T0" fmla="*/ 12288 w 101"/>
                  <a:gd name="T1" fmla="*/ 72269 h 201"/>
                  <a:gd name="T2" fmla="*/ 24372 w 101"/>
                  <a:gd name="T3" fmla="*/ 62557 h 201"/>
                  <a:gd name="T4" fmla="*/ 24372 w 101"/>
                  <a:gd name="T5" fmla="*/ 0 h 201"/>
                  <a:gd name="T6" fmla="*/ 12288 w 101"/>
                  <a:gd name="T7" fmla="*/ 1059 h 201"/>
                  <a:gd name="T8" fmla="*/ 0 w 101"/>
                  <a:gd name="T9" fmla="*/ 0 h 201"/>
                  <a:gd name="T10" fmla="*/ 0 w 101"/>
                  <a:gd name="T11" fmla="*/ 62557 h 201"/>
                  <a:gd name="T12" fmla="*/ 12288 w 101"/>
                  <a:gd name="T13" fmla="*/ 72269 h 2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1" h="201">
                    <a:moveTo>
                      <a:pt x="51" y="201"/>
                    </a:moveTo>
                    <a:cubicBezTo>
                      <a:pt x="79" y="201"/>
                      <a:pt x="101" y="193"/>
                      <a:pt x="101" y="174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98" y="2"/>
                      <a:pt x="77" y="3"/>
                      <a:pt x="51" y="3"/>
                    </a:cubicBezTo>
                    <a:cubicBezTo>
                      <a:pt x="24" y="3"/>
                      <a:pt x="2" y="2"/>
                      <a:pt x="0" y="0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93"/>
                      <a:pt x="23" y="201"/>
                      <a:pt x="51" y="201"/>
                    </a:cubicBezTo>
                    <a:close/>
                  </a:path>
                </a:pathLst>
              </a:custGeom>
              <a:solidFill>
                <a:srgbClr val="E77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6" name="Freeform 489">
                <a:extLst>
                  <a:ext uri="{FF2B5EF4-FFF2-40B4-BE49-F238E27FC236}">
                    <a16:creationId xmlns:a16="http://schemas.microsoft.com/office/drawing/2014/main" id="{62DB2625-3363-45BB-8F02-08DD1CFC6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9332" y="1860150"/>
                <a:ext cx="142258" cy="377001"/>
              </a:xfrm>
              <a:custGeom>
                <a:avLst/>
                <a:gdLst>
                  <a:gd name="T0" fmla="*/ 8851 w 73"/>
                  <a:gd name="T1" fmla="*/ 397 h 186"/>
                  <a:gd name="T2" fmla="*/ 0 w 73"/>
                  <a:gd name="T3" fmla="*/ 0 h 186"/>
                  <a:gd name="T4" fmla="*/ 0 w 73"/>
                  <a:gd name="T5" fmla="*/ 60835 h 186"/>
                  <a:gd name="T6" fmla="*/ 8851 w 73"/>
                  <a:gd name="T7" fmla="*/ 66901 h 186"/>
                  <a:gd name="T8" fmla="*/ 17542 w 73"/>
                  <a:gd name="T9" fmla="*/ 60835 h 186"/>
                  <a:gd name="T10" fmla="*/ 17542 w 73"/>
                  <a:gd name="T11" fmla="*/ 0 h 186"/>
                  <a:gd name="T12" fmla="*/ 8851 w 73"/>
                  <a:gd name="T13" fmla="*/ 397 h 1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3" h="186">
                    <a:moveTo>
                      <a:pt x="37" y="1"/>
                    </a:moveTo>
                    <a:cubicBezTo>
                      <a:pt x="22" y="1"/>
                      <a:pt x="9" y="1"/>
                      <a:pt x="0" y="0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0" y="183"/>
                      <a:pt x="16" y="186"/>
                      <a:pt x="37" y="186"/>
                    </a:cubicBezTo>
                    <a:cubicBezTo>
                      <a:pt x="57" y="186"/>
                      <a:pt x="73" y="183"/>
                      <a:pt x="73" y="169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4" y="1"/>
                      <a:pt x="51" y="1"/>
                      <a:pt x="37" y="1"/>
                    </a:cubicBezTo>
                    <a:close/>
                  </a:path>
                </a:pathLst>
              </a:custGeom>
              <a:solidFill>
                <a:srgbClr val="E679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7" name="Freeform 490">
                <a:extLst>
                  <a:ext uri="{FF2B5EF4-FFF2-40B4-BE49-F238E27FC236}">
                    <a16:creationId xmlns:a16="http://schemas.microsoft.com/office/drawing/2014/main" id="{4D803C68-7F32-4CE4-A952-FFD69204C9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9332" y="1519632"/>
                <a:ext cx="142258" cy="342038"/>
              </a:xfrm>
              <a:custGeom>
                <a:avLst/>
                <a:gdLst>
                  <a:gd name="T0" fmla="*/ 0 w 73"/>
                  <a:gd name="T1" fmla="*/ 0 h 169"/>
                  <a:gd name="T2" fmla="*/ 0 w 73"/>
                  <a:gd name="T3" fmla="*/ 59826 h 169"/>
                  <a:gd name="T4" fmla="*/ 8851 w 73"/>
                  <a:gd name="T5" fmla="*/ 60223 h 169"/>
                  <a:gd name="T6" fmla="*/ 17542 w 73"/>
                  <a:gd name="T7" fmla="*/ 59826 h 169"/>
                  <a:gd name="T8" fmla="*/ 17542 w 73"/>
                  <a:gd name="T9" fmla="*/ 0 h 169"/>
                  <a:gd name="T10" fmla="*/ 0 w 73"/>
                  <a:gd name="T11" fmla="*/ 0 h 1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3" h="169">
                    <a:moveTo>
                      <a:pt x="0" y="0"/>
                    </a:moveTo>
                    <a:cubicBezTo>
                      <a:pt x="0" y="168"/>
                      <a:pt x="0" y="168"/>
                      <a:pt x="0" y="168"/>
                    </a:cubicBezTo>
                    <a:cubicBezTo>
                      <a:pt x="9" y="169"/>
                      <a:pt x="22" y="169"/>
                      <a:pt x="37" y="169"/>
                    </a:cubicBezTo>
                    <a:cubicBezTo>
                      <a:pt x="51" y="169"/>
                      <a:pt x="64" y="169"/>
                      <a:pt x="73" y="168"/>
                    </a:cubicBezTo>
                    <a:cubicBezTo>
                      <a:pt x="73" y="0"/>
                      <a:pt x="73" y="0"/>
                      <a:pt x="73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D4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8" name="Freeform 491">
                <a:extLst>
                  <a:ext uri="{FF2B5EF4-FFF2-40B4-BE49-F238E27FC236}">
                    <a16:creationId xmlns:a16="http://schemas.microsoft.com/office/drawing/2014/main" id="{D6AAA2A3-60CB-428C-A42D-A0E2DFF86B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975" y="1849509"/>
                <a:ext cx="196972" cy="12161"/>
              </a:xfrm>
              <a:custGeom>
                <a:avLst/>
                <a:gdLst>
                  <a:gd name="T0" fmla="*/ 0 w 101"/>
                  <a:gd name="T1" fmla="*/ 1059 h 6"/>
                  <a:gd name="T2" fmla="*/ 12288 w 101"/>
                  <a:gd name="T3" fmla="*/ 2184 h 6"/>
                  <a:gd name="T4" fmla="*/ 24372 w 101"/>
                  <a:gd name="T5" fmla="*/ 1059 h 6"/>
                  <a:gd name="T6" fmla="*/ 24372 w 101"/>
                  <a:gd name="T7" fmla="*/ 1059 h 6"/>
                  <a:gd name="T8" fmla="*/ 12084 w 101"/>
                  <a:gd name="T9" fmla="*/ 0 h 6"/>
                  <a:gd name="T10" fmla="*/ 0 w 101"/>
                  <a:gd name="T11" fmla="*/ 1059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1" h="6">
                    <a:moveTo>
                      <a:pt x="0" y="3"/>
                    </a:moveTo>
                    <a:cubicBezTo>
                      <a:pt x="1" y="5"/>
                      <a:pt x="23" y="6"/>
                      <a:pt x="51" y="6"/>
                    </a:cubicBezTo>
                    <a:cubicBezTo>
                      <a:pt x="77" y="6"/>
                      <a:pt x="99" y="5"/>
                      <a:pt x="101" y="3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100" y="1"/>
                      <a:pt x="78" y="0"/>
                      <a:pt x="50" y="0"/>
                    </a:cubicBezTo>
                    <a:cubicBezTo>
                      <a:pt x="24" y="0"/>
                      <a:pt x="2" y="1"/>
                      <a:pt x="0" y="3"/>
                    </a:cubicBezTo>
                  </a:path>
                </a:pathLst>
              </a:custGeom>
              <a:solidFill>
                <a:srgbClr val="EE9E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9" name="Freeform 492">
                <a:extLst>
                  <a:ext uri="{FF2B5EF4-FFF2-40B4-BE49-F238E27FC236}">
                    <a16:creationId xmlns:a16="http://schemas.microsoft.com/office/drawing/2014/main" id="{981AF97C-9B5F-4093-897A-E79A3C30F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243" y="1860150"/>
                <a:ext cx="70347" cy="377001"/>
              </a:xfrm>
              <a:custGeom>
                <a:avLst/>
                <a:gdLst>
                  <a:gd name="T0" fmla="*/ 7158 w 36"/>
                  <a:gd name="T1" fmla="*/ 0 h 186"/>
                  <a:gd name="T2" fmla="*/ 7158 w 36"/>
                  <a:gd name="T3" fmla="*/ 60019 h 186"/>
                  <a:gd name="T4" fmla="*/ 0 w 36"/>
                  <a:gd name="T5" fmla="*/ 66901 h 186"/>
                  <a:gd name="T6" fmla="*/ 8800 w 36"/>
                  <a:gd name="T7" fmla="*/ 60835 h 186"/>
                  <a:gd name="T8" fmla="*/ 8800 w 36"/>
                  <a:gd name="T9" fmla="*/ 0 h 186"/>
                  <a:gd name="T10" fmla="*/ 7158 w 36"/>
                  <a:gd name="T11" fmla="*/ 0 h 18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6" h="186">
                    <a:moveTo>
                      <a:pt x="29" y="0"/>
                    </a:moveTo>
                    <a:cubicBezTo>
                      <a:pt x="29" y="167"/>
                      <a:pt x="29" y="167"/>
                      <a:pt x="29" y="167"/>
                    </a:cubicBezTo>
                    <a:cubicBezTo>
                      <a:pt x="29" y="182"/>
                      <a:pt x="14" y="186"/>
                      <a:pt x="0" y="186"/>
                    </a:cubicBezTo>
                    <a:cubicBezTo>
                      <a:pt x="20" y="186"/>
                      <a:pt x="36" y="183"/>
                      <a:pt x="36" y="169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4" y="0"/>
                      <a:pt x="32" y="0"/>
                      <a:pt x="29" y="0"/>
                    </a:cubicBezTo>
                    <a:close/>
                  </a:path>
                </a:pathLst>
              </a:custGeom>
              <a:solidFill>
                <a:srgbClr val="B700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20" name="Freeform 493">
                <a:extLst>
                  <a:ext uri="{FF2B5EF4-FFF2-40B4-BE49-F238E27FC236}">
                    <a16:creationId xmlns:a16="http://schemas.microsoft.com/office/drawing/2014/main" id="{7A86249D-B8B4-4AC0-9925-1CF8368DBD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8303" y="1519632"/>
                <a:ext cx="13288" cy="340517"/>
              </a:xfrm>
              <a:custGeom>
                <a:avLst/>
                <a:gdLst>
                  <a:gd name="T0" fmla="*/ 0 w 7"/>
                  <a:gd name="T1" fmla="*/ 0 h 168"/>
                  <a:gd name="T2" fmla="*/ 0 w 7"/>
                  <a:gd name="T3" fmla="*/ 60437 h 168"/>
                  <a:gd name="T4" fmla="*/ 1433 w 7"/>
                  <a:gd name="T5" fmla="*/ 60437 h 168"/>
                  <a:gd name="T6" fmla="*/ 1433 w 7"/>
                  <a:gd name="T7" fmla="*/ 0 h 168"/>
                  <a:gd name="T8" fmla="*/ 0 w 7"/>
                  <a:gd name="T9" fmla="*/ 0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168">
                    <a:moveTo>
                      <a:pt x="0" y="0"/>
                    </a:moveTo>
                    <a:cubicBezTo>
                      <a:pt x="0" y="168"/>
                      <a:pt x="0" y="168"/>
                      <a:pt x="0" y="168"/>
                    </a:cubicBezTo>
                    <a:cubicBezTo>
                      <a:pt x="3" y="168"/>
                      <a:pt x="5" y="168"/>
                      <a:pt x="7" y="168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8BC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21" name="Freeform 494">
                <a:extLst>
                  <a:ext uri="{FF2B5EF4-FFF2-40B4-BE49-F238E27FC236}">
                    <a16:creationId xmlns:a16="http://schemas.microsoft.com/office/drawing/2014/main" id="{B3C3B56A-A1E9-46D8-A337-663A83D719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8303" y="1849509"/>
                <a:ext cx="13288" cy="10641"/>
              </a:xfrm>
              <a:custGeom>
                <a:avLst/>
                <a:gdLst>
                  <a:gd name="T0" fmla="*/ 1433 w 7"/>
                  <a:gd name="T1" fmla="*/ 487 h 5"/>
                  <a:gd name="T2" fmla="*/ 0 w 7"/>
                  <a:gd name="T3" fmla="*/ 0 h 5"/>
                  <a:gd name="T4" fmla="*/ 0 w 7"/>
                  <a:gd name="T5" fmla="*/ 2391 h 5"/>
                  <a:gd name="T6" fmla="*/ 0 w 7"/>
                  <a:gd name="T7" fmla="*/ 2391 h 5"/>
                  <a:gd name="T8" fmla="*/ 590 w 7"/>
                  <a:gd name="T9" fmla="*/ 2391 h 5"/>
                  <a:gd name="T10" fmla="*/ 831 w 7"/>
                  <a:gd name="T11" fmla="*/ 2391 h 5"/>
                  <a:gd name="T12" fmla="*/ 1243 w 7"/>
                  <a:gd name="T13" fmla="*/ 2391 h 5"/>
                  <a:gd name="T14" fmla="*/ 1433 w 7"/>
                  <a:gd name="T15" fmla="*/ 2391 h 5"/>
                  <a:gd name="T16" fmla="*/ 1433 w 7"/>
                  <a:gd name="T17" fmla="*/ 487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7" y="1"/>
                    </a:moveTo>
                    <a:cubicBezTo>
                      <a:pt x="5" y="0"/>
                      <a:pt x="3" y="0"/>
                      <a:pt x="0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5"/>
                      <a:pt x="2" y="5"/>
                      <a:pt x="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5"/>
                      <a:pt x="6" y="5"/>
                      <a:pt x="6" y="5"/>
                    </a:cubicBezTo>
                    <a:cubicBezTo>
                      <a:pt x="7" y="5"/>
                      <a:pt x="7" y="5"/>
                      <a:pt x="7" y="5"/>
                    </a:cubicBez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E55E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22" name="Freeform 495">
                <a:extLst>
                  <a:ext uri="{FF2B5EF4-FFF2-40B4-BE49-F238E27FC236}">
                    <a16:creationId xmlns:a16="http://schemas.microsoft.com/office/drawing/2014/main" id="{D9A762CC-AC7B-4C1D-96D2-F7A260513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243" y="1489229"/>
                <a:ext cx="88325" cy="766164"/>
              </a:xfrm>
              <a:custGeom>
                <a:avLst/>
                <a:gdLst>
                  <a:gd name="T0" fmla="*/ 9786 w 45"/>
                  <a:gd name="T1" fmla="*/ 5405 h 378"/>
                  <a:gd name="T2" fmla="*/ 9786 w 45"/>
                  <a:gd name="T3" fmla="*/ 129045 h 378"/>
                  <a:gd name="T4" fmla="*/ 0 w 45"/>
                  <a:gd name="T5" fmla="*/ 135928 h 378"/>
                  <a:gd name="T6" fmla="*/ 11287 w 45"/>
                  <a:gd name="T7" fmla="*/ 129459 h 378"/>
                  <a:gd name="T8" fmla="*/ 11287 w 45"/>
                  <a:gd name="T9" fmla="*/ 5405 h 3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5" h="378">
                    <a:moveTo>
                      <a:pt x="39" y="15"/>
                    </a:moveTo>
                    <a:cubicBezTo>
                      <a:pt x="39" y="5"/>
                      <a:pt x="39" y="323"/>
                      <a:pt x="39" y="359"/>
                    </a:cubicBezTo>
                    <a:cubicBezTo>
                      <a:pt x="39" y="369"/>
                      <a:pt x="15" y="378"/>
                      <a:pt x="0" y="378"/>
                    </a:cubicBezTo>
                    <a:cubicBezTo>
                      <a:pt x="15" y="378"/>
                      <a:pt x="45" y="376"/>
                      <a:pt x="45" y="360"/>
                    </a:cubicBezTo>
                    <a:cubicBezTo>
                      <a:pt x="45" y="318"/>
                      <a:pt x="45" y="0"/>
                      <a:pt x="45" y="15"/>
                    </a:cubicBezTo>
                  </a:path>
                </a:pathLst>
              </a:custGeom>
              <a:solidFill>
                <a:srgbClr val="9FC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23" name="Freeform 496">
                <a:extLst>
                  <a:ext uri="{FF2B5EF4-FFF2-40B4-BE49-F238E27FC236}">
                    <a16:creationId xmlns:a16="http://schemas.microsoft.com/office/drawing/2014/main" id="{A7E9C38F-F4E5-408F-B587-1160435BC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7843" y="1851789"/>
                <a:ext cx="11725" cy="8361"/>
              </a:xfrm>
              <a:custGeom>
                <a:avLst/>
                <a:gdLst>
                  <a:gd name="T0" fmla="*/ 0 w 6"/>
                  <a:gd name="T1" fmla="*/ 1724 h 4"/>
                  <a:gd name="T2" fmla="*/ 1488 w 6"/>
                  <a:gd name="T3" fmla="*/ 1271 h 4"/>
                  <a:gd name="T4" fmla="*/ 1488 w 6"/>
                  <a:gd name="T5" fmla="*/ 0 h 4"/>
                  <a:gd name="T6" fmla="*/ 0 w 6"/>
                  <a:gd name="T7" fmla="*/ 0 h 4"/>
                  <a:gd name="T8" fmla="*/ 0 w 6"/>
                  <a:gd name="T9" fmla="*/ 1724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cubicBezTo>
                      <a:pt x="2" y="4"/>
                      <a:pt x="4" y="3"/>
                      <a:pt x="6" y="3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E97D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24" name="Freeform 497">
                <a:extLst>
                  <a:ext uri="{FF2B5EF4-FFF2-40B4-BE49-F238E27FC236}">
                    <a16:creationId xmlns:a16="http://schemas.microsoft.com/office/drawing/2014/main" id="{B586249A-18D8-489A-8746-475FF7370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243" y="1857869"/>
                <a:ext cx="88325" cy="397524"/>
              </a:xfrm>
              <a:custGeom>
                <a:avLst/>
                <a:gdLst>
                  <a:gd name="T0" fmla="*/ 11287 w 45"/>
                  <a:gd name="T1" fmla="*/ 0 h 196"/>
                  <a:gd name="T2" fmla="*/ 9786 w 45"/>
                  <a:gd name="T3" fmla="*/ 398 h 196"/>
                  <a:gd name="T4" fmla="*/ 9786 w 45"/>
                  <a:gd name="T5" fmla="*/ 63819 h 196"/>
                  <a:gd name="T6" fmla="*/ 0 w 45"/>
                  <a:gd name="T7" fmla="*/ 70776 h 196"/>
                  <a:gd name="T8" fmla="*/ 11287 w 45"/>
                  <a:gd name="T9" fmla="*/ 64238 h 196"/>
                  <a:gd name="T10" fmla="*/ 11287 w 45"/>
                  <a:gd name="T11" fmla="*/ 0 h 1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5" h="196">
                    <a:moveTo>
                      <a:pt x="45" y="0"/>
                    </a:moveTo>
                    <a:cubicBezTo>
                      <a:pt x="43" y="0"/>
                      <a:pt x="41" y="1"/>
                      <a:pt x="39" y="1"/>
                    </a:cubicBezTo>
                    <a:cubicBezTo>
                      <a:pt x="39" y="177"/>
                      <a:pt x="39" y="177"/>
                      <a:pt x="39" y="177"/>
                    </a:cubicBezTo>
                    <a:cubicBezTo>
                      <a:pt x="39" y="187"/>
                      <a:pt x="15" y="196"/>
                      <a:pt x="0" y="196"/>
                    </a:cubicBezTo>
                    <a:cubicBezTo>
                      <a:pt x="15" y="196"/>
                      <a:pt x="45" y="194"/>
                      <a:pt x="45" y="178"/>
                    </a:cubicBez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D800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25" name="Freeform 498">
                <a:extLst>
                  <a:ext uri="{FF2B5EF4-FFF2-40B4-BE49-F238E27FC236}">
                    <a16:creationId xmlns:a16="http://schemas.microsoft.com/office/drawing/2014/main" id="{447DE17A-C294-41E9-97B2-154E9A3BB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067" y="1302248"/>
                <a:ext cx="204789" cy="16722"/>
              </a:xfrm>
              <a:custGeom>
                <a:avLst/>
                <a:gdLst>
                  <a:gd name="T0" fmla="*/ 25354 w 105"/>
                  <a:gd name="T1" fmla="*/ 1724 h 8"/>
                  <a:gd name="T2" fmla="*/ 12758 w 105"/>
                  <a:gd name="T3" fmla="*/ 0 h 8"/>
                  <a:gd name="T4" fmla="*/ 0 w 105"/>
                  <a:gd name="T5" fmla="*/ 1724 h 8"/>
                  <a:gd name="T6" fmla="*/ 0 w 105"/>
                  <a:gd name="T7" fmla="*/ 1724 h 8"/>
                  <a:gd name="T8" fmla="*/ 12758 w 105"/>
                  <a:gd name="T9" fmla="*/ 3495 h 8"/>
                  <a:gd name="T10" fmla="*/ 25354 w 105"/>
                  <a:gd name="T11" fmla="*/ 1724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8">
                    <a:moveTo>
                      <a:pt x="105" y="4"/>
                    </a:moveTo>
                    <a:cubicBezTo>
                      <a:pt x="105" y="2"/>
                      <a:pt x="81" y="0"/>
                      <a:pt x="53" y="0"/>
                    </a:cubicBezTo>
                    <a:cubicBezTo>
                      <a:pt x="24" y="0"/>
                      <a:pt x="0" y="2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24" y="8"/>
                      <a:pt x="53" y="8"/>
                    </a:cubicBezTo>
                    <a:cubicBezTo>
                      <a:pt x="81" y="8"/>
                      <a:pt x="105" y="6"/>
                      <a:pt x="105" y="4"/>
                    </a:cubicBezTo>
                  </a:path>
                </a:pathLst>
              </a:custGeom>
              <a:solidFill>
                <a:srgbClr val="DAEB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26" name="Freeform 499">
                <a:extLst>
                  <a:ext uri="{FF2B5EF4-FFF2-40B4-BE49-F238E27FC236}">
                    <a16:creationId xmlns:a16="http://schemas.microsoft.com/office/drawing/2014/main" id="{D8639D56-E1B4-46B8-97B3-24536860A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3241" y="1306809"/>
                <a:ext cx="136786" cy="6081"/>
              </a:xfrm>
              <a:custGeom>
                <a:avLst/>
                <a:gdLst>
                  <a:gd name="T0" fmla="*/ 8595 w 70"/>
                  <a:gd name="T1" fmla="*/ 0 h 3"/>
                  <a:gd name="T2" fmla="*/ 17113 w 70"/>
                  <a:gd name="T3" fmla="*/ 397 h 3"/>
                  <a:gd name="T4" fmla="*/ 8595 w 70"/>
                  <a:gd name="T5" fmla="*/ 1059 h 3"/>
                  <a:gd name="T6" fmla="*/ 0 w 70"/>
                  <a:gd name="T7" fmla="*/ 397 h 3"/>
                  <a:gd name="T8" fmla="*/ 8595 w 70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0" h="3">
                    <a:moveTo>
                      <a:pt x="35" y="0"/>
                    </a:moveTo>
                    <a:cubicBezTo>
                      <a:pt x="49" y="0"/>
                      <a:pt x="70" y="0"/>
                      <a:pt x="70" y="1"/>
                    </a:cubicBezTo>
                    <a:cubicBezTo>
                      <a:pt x="70" y="2"/>
                      <a:pt x="49" y="3"/>
                      <a:pt x="35" y="3"/>
                    </a:cubicBezTo>
                    <a:cubicBezTo>
                      <a:pt x="20" y="3"/>
                      <a:pt x="0" y="2"/>
                      <a:pt x="0" y="1"/>
                    </a:cubicBezTo>
                    <a:cubicBezTo>
                      <a:pt x="0" y="1"/>
                      <a:pt x="20" y="0"/>
                      <a:pt x="35" y="0"/>
                    </a:cubicBezTo>
                    <a:close/>
                  </a:path>
                </a:pathLst>
              </a:custGeom>
              <a:solidFill>
                <a:srgbClr val="2E8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27" name="Freeform 500">
                <a:extLst>
                  <a:ext uri="{FF2B5EF4-FFF2-40B4-BE49-F238E27FC236}">
                    <a16:creationId xmlns:a16="http://schemas.microsoft.com/office/drawing/2014/main" id="{766738B9-A7E9-4C7A-8EF2-029DAB424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4965" y="1308329"/>
                <a:ext cx="114901" cy="4561"/>
              </a:xfrm>
              <a:custGeom>
                <a:avLst/>
                <a:gdLst>
                  <a:gd name="T0" fmla="*/ 0 w 59"/>
                  <a:gd name="T1" fmla="*/ 729 h 2"/>
                  <a:gd name="T2" fmla="*/ 6897 w 59"/>
                  <a:gd name="T3" fmla="*/ 1458 h 2"/>
                  <a:gd name="T4" fmla="*/ 14105 w 59"/>
                  <a:gd name="T5" fmla="*/ 729 h 2"/>
                  <a:gd name="T6" fmla="*/ 6897 w 59"/>
                  <a:gd name="T7" fmla="*/ 0 h 2"/>
                  <a:gd name="T8" fmla="*/ 0 w 59"/>
                  <a:gd name="T9" fmla="*/ 729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2">
                    <a:moveTo>
                      <a:pt x="0" y="1"/>
                    </a:moveTo>
                    <a:cubicBezTo>
                      <a:pt x="7" y="2"/>
                      <a:pt x="19" y="2"/>
                      <a:pt x="29" y="2"/>
                    </a:cubicBezTo>
                    <a:cubicBezTo>
                      <a:pt x="39" y="2"/>
                      <a:pt x="52" y="2"/>
                      <a:pt x="59" y="1"/>
                    </a:cubicBezTo>
                    <a:cubicBezTo>
                      <a:pt x="52" y="1"/>
                      <a:pt x="39" y="0"/>
                      <a:pt x="29" y="0"/>
                    </a:cubicBezTo>
                    <a:cubicBezTo>
                      <a:pt x="19" y="0"/>
                      <a:pt x="7" y="1"/>
                      <a:pt x="0" y="1"/>
                    </a:cubicBezTo>
                    <a:close/>
                  </a:path>
                </a:pathLst>
              </a:custGeom>
              <a:solidFill>
                <a:srgbClr val="005B7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28" name="Freeform 501">
                <a:extLst>
                  <a:ext uri="{FF2B5EF4-FFF2-40B4-BE49-F238E27FC236}">
                    <a16:creationId xmlns:a16="http://schemas.microsoft.com/office/drawing/2014/main" id="{7759D4AC-09AD-4DE8-B2C7-E7EA0BC8A6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6342" y="1499110"/>
                <a:ext cx="228238" cy="22042"/>
              </a:xfrm>
              <a:custGeom>
                <a:avLst/>
                <a:gdLst>
                  <a:gd name="T0" fmla="*/ 14238 w 117"/>
                  <a:gd name="T1" fmla="*/ 625 h 11"/>
                  <a:gd name="T2" fmla="*/ 0 w 117"/>
                  <a:gd name="T3" fmla="*/ 0 h 11"/>
                  <a:gd name="T4" fmla="*/ 1166 w 117"/>
                  <a:gd name="T5" fmla="*/ 3335 h 11"/>
                  <a:gd name="T6" fmla="*/ 14238 w 117"/>
                  <a:gd name="T7" fmla="*/ 3662 h 11"/>
                  <a:gd name="T8" fmla="*/ 27313 w 117"/>
                  <a:gd name="T9" fmla="*/ 3335 h 11"/>
                  <a:gd name="T10" fmla="*/ 28279 w 117"/>
                  <a:gd name="T11" fmla="*/ 0 h 11"/>
                  <a:gd name="T12" fmla="*/ 14238 w 117"/>
                  <a:gd name="T13" fmla="*/ 625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">
                    <a:moveTo>
                      <a:pt x="59" y="2"/>
                    </a:moveTo>
                    <a:cubicBezTo>
                      <a:pt x="34" y="2"/>
                      <a:pt x="12" y="2"/>
                      <a:pt x="0" y="0"/>
                    </a:cubicBezTo>
                    <a:cubicBezTo>
                      <a:pt x="0" y="0"/>
                      <a:pt x="3" y="10"/>
                      <a:pt x="5" y="10"/>
                    </a:cubicBezTo>
                    <a:cubicBezTo>
                      <a:pt x="18" y="11"/>
                      <a:pt x="37" y="11"/>
                      <a:pt x="59" y="11"/>
                    </a:cubicBezTo>
                    <a:cubicBezTo>
                      <a:pt x="81" y="11"/>
                      <a:pt x="101" y="11"/>
                      <a:pt x="113" y="10"/>
                    </a:cubicBezTo>
                    <a:cubicBezTo>
                      <a:pt x="114" y="9"/>
                      <a:pt x="117" y="0"/>
                      <a:pt x="117" y="0"/>
                    </a:cubicBezTo>
                    <a:cubicBezTo>
                      <a:pt x="105" y="2"/>
                      <a:pt x="83" y="2"/>
                      <a:pt x="59" y="2"/>
                    </a:cubicBezTo>
                    <a:close/>
                  </a:path>
                </a:pathLst>
              </a:custGeom>
              <a:solidFill>
                <a:srgbClr val="2E86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29" name="Freeform 502">
                <a:extLst>
                  <a:ext uri="{FF2B5EF4-FFF2-40B4-BE49-F238E27FC236}">
                    <a16:creationId xmlns:a16="http://schemas.microsoft.com/office/drawing/2014/main" id="{23C12927-5FEE-439A-9D64-33E3A9FD9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0089" y="1326571"/>
                <a:ext cx="240744" cy="26603"/>
              </a:xfrm>
              <a:custGeom>
                <a:avLst/>
                <a:gdLst>
                  <a:gd name="T0" fmla="*/ 0 w 123"/>
                  <a:gd name="T1" fmla="*/ 0 h 13"/>
                  <a:gd name="T2" fmla="*/ 15262 w 123"/>
                  <a:gd name="T3" fmla="*/ 1580 h 13"/>
                  <a:gd name="T4" fmla="*/ 30317 w 123"/>
                  <a:gd name="T5" fmla="*/ 0 h 13"/>
                  <a:gd name="T6" fmla="*/ 30317 w 123"/>
                  <a:gd name="T7" fmla="*/ 3102 h 13"/>
                  <a:gd name="T8" fmla="*/ 15262 w 123"/>
                  <a:gd name="T9" fmla="*/ 4935 h 13"/>
                  <a:gd name="T10" fmla="*/ 0 w 123"/>
                  <a:gd name="T11" fmla="*/ 3102 h 13"/>
                  <a:gd name="T12" fmla="*/ 0 w 123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3" h="13">
                    <a:moveTo>
                      <a:pt x="0" y="0"/>
                    </a:moveTo>
                    <a:cubicBezTo>
                      <a:pt x="0" y="2"/>
                      <a:pt x="28" y="4"/>
                      <a:pt x="62" y="4"/>
                    </a:cubicBezTo>
                    <a:cubicBezTo>
                      <a:pt x="96" y="4"/>
                      <a:pt x="123" y="2"/>
                      <a:pt x="123" y="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11"/>
                      <a:pt x="96" y="13"/>
                      <a:pt x="62" y="13"/>
                    </a:cubicBezTo>
                    <a:cubicBezTo>
                      <a:pt x="28" y="13"/>
                      <a:pt x="0" y="11"/>
                      <a:pt x="0" y="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D4D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30" name="Freeform 503">
                <a:extLst>
                  <a:ext uri="{FF2B5EF4-FFF2-40B4-BE49-F238E27FC236}">
                    <a16:creationId xmlns:a16="http://schemas.microsoft.com/office/drawing/2014/main" id="{6F11E563-BE78-48DB-BF9F-5C0E10028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3315" y="1328851"/>
                <a:ext cx="33610" cy="20522"/>
              </a:xfrm>
              <a:custGeom>
                <a:avLst/>
                <a:gdLst>
                  <a:gd name="T0" fmla="*/ 0 w 17"/>
                  <a:gd name="T1" fmla="*/ 751 h 10"/>
                  <a:gd name="T2" fmla="*/ 0 w 17"/>
                  <a:gd name="T3" fmla="*/ 3877 h 10"/>
                  <a:gd name="T4" fmla="*/ 4467 w 17"/>
                  <a:gd name="T5" fmla="*/ 3464 h 10"/>
                  <a:gd name="T6" fmla="*/ 4467 w 17"/>
                  <a:gd name="T7" fmla="*/ 0 h 10"/>
                  <a:gd name="T8" fmla="*/ 0 w 17"/>
                  <a:gd name="T9" fmla="*/ 751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0" y="2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8" y="10"/>
                      <a:pt x="14" y="9"/>
                      <a:pt x="17" y="9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4" y="1"/>
                      <a:pt x="8" y="1"/>
                      <a:pt x="0" y="2"/>
                    </a:cubicBezTo>
                    <a:close/>
                  </a:path>
                </a:pathLst>
              </a:custGeom>
              <a:solidFill>
                <a:srgbClr val="2E8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31" name="Freeform 504">
                <a:extLst>
                  <a:ext uri="{FF2B5EF4-FFF2-40B4-BE49-F238E27FC236}">
                    <a16:creationId xmlns:a16="http://schemas.microsoft.com/office/drawing/2014/main" id="{0065F0C6-DDBC-4AF2-9FBB-29E3ED6821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067" y="1310609"/>
                <a:ext cx="204789" cy="24323"/>
              </a:xfrm>
              <a:custGeom>
                <a:avLst/>
                <a:gdLst>
                  <a:gd name="T0" fmla="*/ 12758 w 105"/>
                  <a:gd name="T1" fmla="*/ 1459 h 12"/>
                  <a:gd name="T2" fmla="*/ 0 w 105"/>
                  <a:gd name="T3" fmla="*/ 0 h 12"/>
                  <a:gd name="T4" fmla="*/ 0 w 105"/>
                  <a:gd name="T5" fmla="*/ 3640 h 12"/>
                  <a:gd name="T6" fmla="*/ 12758 w 105"/>
                  <a:gd name="T7" fmla="*/ 4301 h 12"/>
                  <a:gd name="T8" fmla="*/ 25354 w 105"/>
                  <a:gd name="T9" fmla="*/ 3640 h 12"/>
                  <a:gd name="T10" fmla="*/ 25354 w 105"/>
                  <a:gd name="T11" fmla="*/ 0 h 12"/>
                  <a:gd name="T12" fmla="*/ 12758 w 105"/>
                  <a:gd name="T13" fmla="*/ 1459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5" h="12">
                    <a:moveTo>
                      <a:pt x="53" y="4"/>
                    </a:moveTo>
                    <a:cubicBezTo>
                      <a:pt x="24" y="4"/>
                      <a:pt x="0" y="2"/>
                      <a:pt x="0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1" y="11"/>
                      <a:pt x="31" y="12"/>
                      <a:pt x="53" y="12"/>
                    </a:cubicBezTo>
                    <a:cubicBezTo>
                      <a:pt x="75" y="12"/>
                      <a:pt x="94" y="11"/>
                      <a:pt x="105" y="1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2"/>
                      <a:pt x="81" y="4"/>
                      <a:pt x="53" y="4"/>
                    </a:cubicBezTo>
                    <a:close/>
                  </a:path>
                </a:pathLst>
              </a:custGeom>
              <a:solidFill>
                <a:srgbClr val="88BCC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32" name="Freeform 505">
                <a:extLst>
                  <a:ext uri="{FF2B5EF4-FFF2-40B4-BE49-F238E27FC236}">
                    <a16:creationId xmlns:a16="http://schemas.microsoft.com/office/drawing/2014/main" id="{4B5309AC-A595-48FC-9991-213D8E8A8A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856" y="1322771"/>
                <a:ext cx="17978" cy="8361"/>
              </a:xfrm>
              <a:custGeom>
                <a:avLst/>
                <a:gdLst>
                  <a:gd name="T0" fmla="*/ 0 w 9"/>
                  <a:gd name="T1" fmla="*/ 0 h 4"/>
                  <a:gd name="T2" fmla="*/ 0 w 9"/>
                  <a:gd name="T3" fmla="*/ 1724 h 4"/>
                  <a:gd name="T4" fmla="*/ 2520 w 9"/>
                  <a:gd name="T5" fmla="*/ 976 h 4"/>
                  <a:gd name="T6" fmla="*/ 0 w 9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6" y="3"/>
                      <a:pt x="9" y="3"/>
                      <a:pt x="9" y="2"/>
                    </a:cubicBezTo>
                    <a:cubicBezTo>
                      <a:pt x="9" y="1"/>
                      <a:pt x="6" y="0"/>
                      <a:pt x="0" y="0"/>
                    </a:cubicBezTo>
                    <a:close/>
                  </a:path>
                </a:pathLst>
              </a:custGeom>
              <a:solidFill>
                <a:srgbClr val="88BCC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33" name="Freeform 506">
                <a:extLst>
                  <a:ext uri="{FF2B5EF4-FFF2-40B4-BE49-F238E27FC236}">
                    <a16:creationId xmlns:a16="http://schemas.microsoft.com/office/drawing/2014/main" id="{EF1D796F-C06E-47D0-9067-213C1A635C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0089" y="1359255"/>
                <a:ext cx="240744" cy="26603"/>
              </a:xfrm>
              <a:custGeom>
                <a:avLst/>
                <a:gdLst>
                  <a:gd name="T0" fmla="*/ 0 w 123"/>
                  <a:gd name="T1" fmla="*/ 0 h 13"/>
                  <a:gd name="T2" fmla="*/ 15262 w 123"/>
                  <a:gd name="T3" fmla="*/ 1833 h 13"/>
                  <a:gd name="T4" fmla="*/ 30317 w 123"/>
                  <a:gd name="T5" fmla="*/ 0 h 13"/>
                  <a:gd name="T6" fmla="*/ 30317 w 123"/>
                  <a:gd name="T7" fmla="*/ 3414 h 13"/>
                  <a:gd name="T8" fmla="*/ 15262 w 123"/>
                  <a:gd name="T9" fmla="*/ 4935 h 13"/>
                  <a:gd name="T10" fmla="*/ 0 w 123"/>
                  <a:gd name="T11" fmla="*/ 3414 h 13"/>
                  <a:gd name="T12" fmla="*/ 0 w 123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3" h="13">
                    <a:moveTo>
                      <a:pt x="0" y="0"/>
                    </a:moveTo>
                    <a:cubicBezTo>
                      <a:pt x="0" y="3"/>
                      <a:pt x="28" y="5"/>
                      <a:pt x="62" y="5"/>
                    </a:cubicBezTo>
                    <a:cubicBezTo>
                      <a:pt x="96" y="5"/>
                      <a:pt x="123" y="3"/>
                      <a:pt x="123" y="0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11"/>
                      <a:pt x="96" y="13"/>
                      <a:pt x="62" y="13"/>
                    </a:cubicBezTo>
                    <a:cubicBezTo>
                      <a:pt x="28" y="13"/>
                      <a:pt x="0" y="11"/>
                      <a:pt x="0" y="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D4D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34" name="Freeform 507">
                <a:extLst>
                  <a:ext uri="{FF2B5EF4-FFF2-40B4-BE49-F238E27FC236}">
                    <a16:creationId xmlns:a16="http://schemas.microsoft.com/office/drawing/2014/main" id="{E26202E6-89D1-4EFA-B98C-55C5D766FC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067" y="1349374"/>
                <a:ext cx="204789" cy="19762"/>
              </a:xfrm>
              <a:custGeom>
                <a:avLst/>
                <a:gdLst>
                  <a:gd name="T0" fmla="*/ 14028 w 105"/>
                  <a:gd name="T1" fmla="*/ 595 h 10"/>
                  <a:gd name="T2" fmla="*/ 12758 w 105"/>
                  <a:gd name="T3" fmla="*/ 595 h 10"/>
                  <a:gd name="T4" fmla="*/ 11326 w 105"/>
                  <a:gd name="T5" fmla="*/ 595 h 10"/>
                  <a:gd name="T6" fmla="*/ 0 w 105"/>
                  <a:gd name="T7" fmla="*/ 0 h 10"/>
                  <a:gd name="T8" fmla="*/ 0 w 105"/>
                  <a:gd name="T9" fmla="*/ 2514 h 10"/>
                  <a:gd name="T10" fmla="*/ 12758 w 105"/>
                  <a:gd name="T11" fmla="*/ 3110 h 10"/>
                  <a:gd name="T12" fmla="*/ 25354 w 105"/>
                  <a:gd name="T13" fmla="*/ 2514 h 10"/>
                  <a:gd name="T14" fmla="*/ 25354 w 105"/>
                  <a:gd name="T15" fmla="*/ 0 h 10"/>
                  <a:gd name="T16" fmla="*/ 14028 w 105"/>
                  <a:gd name="T17" fmla="*/ 59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5" h="10">
                    <a:moveTo>
                      <a:pt x="58" y="2"/>
                    </a:moveTo>
                    <a:cubicBezTo>
                      <a:pt x="56" y="2"/>
                      <a:pt x="54" y="2"/>
                      <a:pt x="53" y="2"/>
                    </a:cubicBezTo>
                    <a:cubicBezTo>
                      <a:pt x="51" y="2"/>
                      <a:pt x="49" y="2"/>
                      <a:pt x="47" y="2"/>
                    </a:cubicBezTo>
                    <a:cubicBezTo>
                      <a:pt x="28" y="1"/>
                      <a:pt x="11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9"/>
                      <a:pt x="31" y="10"/>
                      <a:pt x="53" y="10"/>
                    </a:cubicBezTo>
                    <a:cubicBezTo>
                      <a:pt x="75" y="10"/>
                      <a:pt x="94" y="9"/>
                      <a:pt x="105" y="8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1"/>
                      <a:pt x="78" y="1"/>
                      <a:pt x="58" y="2"/>
                    </a:cubicBezTo>
                    <a:close/>
                  </a:path>
                </a:pathLst>
              </a:custGeom>
              <a:solidFill>
                <a:srgbClr val="88BCC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35" name="Freeform 508">
                <a:extLst>
                  <a:ext uri="{FF2B5EF4-FFF2-40B4-BE49-F238E27FC236}">
                    <a16:creationId xmlns:a16="http://schemas.microsoft.com/office/drawing/2014/main" id="{0C15C094-A529-4DDA-88C1-F294FE03A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856" y="1355454"/>
                <a:ext cx="17978" cy="9881"/>
              </a:xfrm>
              <a:custGeom>
                <a:avLst/>
                <a:gdLst>
                  <a:gd name="T0" fmla="*/ 0 w 9"/>
                  <a:gd name="T1" fmla="*/ 0 h 5"/>
                  <a:gd name="T2" fmla="*/ 0 w 9"/>
                  <a:gd name="T3" fmla="*/ 1547 h 5"/>
                  <a:gd name="T4" fmla="*/ 2520 w 9"/>
                  <a:gd name="T5" fmla="*/ 967 h 5"/>
                  <a:gd name="T6" fmla="*/ 0 w 9"/>
                  <a:gd name="T7" fmla="*/ 0 h 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6" y="4"/>
                      <a:pt x="9" y="3"/>
                      <a:pt x="9" y="3"/>
                    </a:cubicBezTo>
                    <a:cubicBezTo>
                      <a:pt x="9" y="2"/>
                      <a:pt x="6" y="1"/>
                      <a:pt x="0" y="0"/>
                    </a:cubicBezTo>
                    <a:close/>
                  </a:path>
                </a:pathLst>
              </a:custGeom>
              <a:solidFill>
                <a:srgbClr val="88BCC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36" name="Freeform 509">
                <a:extLst>
                  <a:ext uri="{FF2B5EF4-FFF2-40B4-BE49-F238E27FC236}">
                    <a16:creationId xmlns:a16="http://schemas.microsoft.com/office/drawing/2014/main" id="{8A40E754-699C-445D-A9BC-721983691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0089" y="1393458"/>
                <a:ext cx="240744" cy="26603"/>
              </a:xfrm>
              <a:custGeom>
                <a:avLst/>
                <a:gdLst>
                  <a:gd name="T0" fmla="*/ 0 w 123"/>
                  <a:gd name="T1" fmla="*/ 0 h 13"/>
                  <a:gd name="T2" fmla="*/ 15262 w 123"/>
                  <a:gd name="T3" fmla="*/ 1580 h 13"/>
                  <a:gd name="T4" fmla="*/ 30317 w 123"/>
                  <a:gd name="T5" fmla="*/ 0 h 13"/>
                  <a:gd name="T6" fmla="*/ 30317 w 123"/>
                  <a:gd name="T7" fmla="*/ 3414 h 13"/>
                  <a:gd name="T8" fmla="*/ 15262 w 123"/>
                  <a:gd name="T9" fmla="*/ 4935 h 13"/>
                  <a:gd name="T10" fmla="*/ 0 w 123"/>
                  <a:gd name="T11" fmla="*/ 3414 h 13"/>
                  <a:gd name="T12" fmla="*/ 0 w 123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3" h="13">
                    <a:moveTo>
                      <a:pt x="0" y="0"/>
                    </a:moveTo>
                    <a:cubicBezTo>
                      <a:pt x="0" y="2"/>
                      <a:pt x="28" y="4"/>
                      <a:pt x="62" y="4"/>
                    </a:cubicBezTo>
                    <a:cubicBezTo>
                      <a:pt x="96" y="4"/>
                      <a:pt x="123" y="2"/>
                      <a:pt x="123" y="0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11"/>
                      <a:pt x="96" y="13"/>
                      <a:pt x="62" y="13"/>
                    </a:cubicBezTo>
                    <a:cubicBezTo>
                      <a:pt x="28" y="13"/>
                      <a:pt x="0" y="11"/>
                      <a:pt x="0" y="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D4D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37" name="Freeform 510">
                <a:extLst>
                  <a:ext uri="{FF2B5EF4-FFF2-40B4-BE49-F238E27FC236}">
                    <a16:creationId xmlns:a16="http://schemas.microsoft.com/office/drawing/2014/main" id="{8D6D9A94-2E56-4088-A1B5-1E933421F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067" y="1381297"/>
                <a:ext cx="204789" cy="20522"/>
              </a:xfrm>
              <a:custGeom>
                <a:avLst/>
                <a:gdLst>
                  <a:gd name="T0" fmla="*/ 14028 w 105"/>
                  <a:gd name="T1" fmla="*/ 751 h 10"/>
                  <a:gd name="T2" fmla="*/ 12758 w 105"/>
                  <a:gd name="T3" fmla="*/ 751 h 10"/>
                  <a:gd name="T4" fmla="*/ 11326 w 105"/>
                  <a:gd name="T5" fmla="*/ 751 h 10"/>
                  <a:gd name="T6" fmla="*/ 0 w 105"/>
                  <a:gd name="T7" fmla="*/ 0 h 10"/>
                  <a:gd name="T8" fmla="*/ 0 w 105"/>
                  <a:gd name="T9" fmla="*/ 3127 h 10"/>
                  <a:gd name="T10" fmla="*/ 12758 w 105"/>
                  <a:gd name="T11" fmla="*/ 3877 h 10"/>
                  <a:gd name="T12" fmla="*/ 25354 w 105"/>
                  <a:gd name="T13" fmla="*/ 3127 h 10"/>
                  <a:gd name="T14" fmla="*/ 25354 w 105"/>
                  <a:gd name="T15" fmla="*/ 0 h 10"/>
                  <a:gd name="T16" fmla="*/ 14028 w 105"/>
                  <a:gd name="T17" fmla="*/ 751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5" h="10">
                    <a:moveTo>
                      <a:pt x="58" y="2"/>
                    </a:moveTo>
                    <a:cubicBezTo>
                      <a:pt x="56" y="2"/>
                      <a:pt x="54" y="2"/>
                      <a:pt x="53" y="2"/>
                    </a:cubicBezTo>
                    <a:cubicBezTo>
                      <a:pt x="51" y="2"/>
                      <a:pt x="49" y="2"/>
                      <a:pt x="47" y="2"/>
                    </a:cubicBezTo>
                    <a:cubicBezTo>
                      <a:pt x="28" y="2"/>
                      <a:pt x="11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9"/>
                      <a:pt x="31" y="10"/>
                      <a:pt x="53" y="10"/>
                    </a:cubicBezTo>
                    <a:cubicBezTo>
                      <a:pt x="75" y="10"/>
                      <a:pt x="94" y="9"/>
                      <a:pt x="105" y="8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1"/>
                      <a:pt x="78" y="2"/>
                      <a:pt x="58" y="2"/>
                    </a:cubicBezTo>
                    <a:close/>
                  </a:path>
                </a:pathLst>
              </a:custGeom>
              <a:solidFill>
                <a:srgbClr val="88BCC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38" name="Freeform 511">
                <a:extLst>
                  <a:ext uri="{FF2B5EF4-FFF2-40B4-BE49-F238E27FC236}">
                    <a16:creationId xmlns:a16="http://schemas.microsoft.com/office/drawing/2014/main" id="{A3B5B43B-E3A4-4542-8794-F75E40782E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856" y="1389658"/>
                <a:ext cx="17978" cy="8361"/>
              </a:xfrm>
              <a:custGeom>
                <a:avLst/>
                <a:gdLst>
                  <a:gd name="T0" fmla="*/ 0 w 9"/>
                  <a:gd name="T1" fmla="*/ 0 h 4"/>
                  <a:gd name="T2" fmla="*/ 0 w 9"/>
                  <a:gd name="T3" fmla="*/ 1724 h 4"/>
                  <a:gd name="T4" fmla="*/ 2520 w 9"/>
                  <a:gd name="T5" fmla="*/ 976 h 4"/>
                  <a:gd name="T6" fmla="*/ 0 w 9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9" y="3"/>
                      <a:pt x="9" y="2"/>
                    </a:cubicBezTo>
                    <a:cubicBezTo>
                      <a:pt x="9" y="1"/>
                      <a:pt x="6" y="1"/>
                      <a:pt x="0" y="0"/>
                    </a:cubicBezTo>
                    <a:close/>
                  </a:path>
                </a:pathLst>
              </a:custGeom>
              <a:solidFill>
                <a:srgbClr val="88BCC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39" name="Freeform 512">
                <a:extLst>
                  <a:ext uri="{FF2B5EF4-FFF2-40B4-BE49-F238E27FC236}">
                    <a16:creationId xmlns:a16="http://schemas.microsoft.com/office/drawing/2014/main" id="{01B18D96-491C-4344-808B-6125C13B2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0089" y="1428422"/>
                <a:ext cx="240744" cy="25843"/>
              </a:xfrm>
              <a:custGeom>
                <a:avLst/>
                <a:gdLst>
                  <a:gd name="T0" fmla="*/ 0 w 123"/>
                  <a:gd name="T1" fmla="*/ 0 h 13"/>
                  <a:gd name="T2" fmla="*/ 15262 w 123"/>
                  <a:gd name="T3" fmla="*/ 1219 h 13"/>
                  <a:gd name="T4" fmla="*/ 30317 w 123"/>
                  <a:gd name="T5" fmla="*/ 0 h 13"/>
                  <a:gd name="T6" fmla="*/ 30317 w 123"/>
                  <a:gd name="T7" fmla="*/ 2579 h 13"/>
                  <a:gd name="T8" fmla="*/ 15262 w 123"/>
                  <a:gd name="T9" fmla="*/ 4166 h 13"/>
                  <a:gd name="T10" fmla="*/ 0 w 123"/>
                  <a:gd name="T11" fmla="*/ 2579 h 13"/>
                  <a:gd name="T12" fmla="*/ 0 w 123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3" h="13">
                    <a:moveTo>
                      <a:pt x="0" y="0"/>
                    </a:moveTo>
                    <a:cubicBezTo>
                      <a:pt x="0" y="2"/>
                      <a:pt x="28" y="4"/>
                      <a:pt x="62" y="4"/>
                    </a:cubicBezTo>
                    <a:cubicBezTo>
                      <a:pt x="96" y="4"/>
                      <a:pt x="123" y="2"/>
                      <a:pt x="123" y="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11"/>
                      <a:pt x="96" y="13"/>
                      <a:pt x="62" y="13"/>
                    </a:cubicBezTo>
                    <a:cubicBezTo>
                      <a:pt x="28" y="13"/>
                      <a:pt x="0" y="11"/>
                      <a:pt x="0" y="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D4D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40" name="Freeform 513">
                <a:extLst>
                  <a:ext uri="{FF2B5EF4-FFF2-40B4-BE49-F238E27FC236}">
                    <a16:creationId xmlns:a16="http://schemas.microsoft.com/office/drawing/2014/main" id="{1C22AB4D-4830-4150-BBA4-80B1EB305B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067" y="1416261"/>
                <a:ext cx="204789" cy="19762"/>
              </a:xfrm>
              <a:custGeom>
                <a:avLst/>
                <a:gdLst>
                  <a:gd name="T0" fmla="*/ 14028 w 105"/>
                  <a:gd name="T1" fmla="*/ 595 h 10"/>
                  <a:gd name="T2" fmla="*/ 12758 w 105"/>
                  <a:gd name="T3" fmla="*/ 595 h 10"/>
                  <a:gd name="T4" fmla="*/ 11326 w 105"/>
                  <a:gd name="T5" fmla="*/ 595 h 10"/>
                  <a:gd name="T6" fmla="*/ 0 w 105"/>
                  <a:gd name="T7" fmla="*/ 0 h 10"/>
                  <a:gd name="T8" fmla="*/ 0 w 105"/>
                  <a:gd name="T9" fmla="*/ 2514 h 10"/>
                  <a:gd name="T10" fmla="*/ 12758 w 105"/>
                  <a:gd name="T11" fmla="*/ 3110 h 10"/>
                  <a:gd name="T12" fmla="*/ 25354 w 105"/>
                  <a:gd name="T13" fmla="*/ 2514 h 10"/>
                  <a:gd name="T14" fmla="*/ 25354 w 105"/>
                  <a:gd name="T15" fmla="*/ 0 h 10"/>
                  <a:gd name="T16" fmla="*/ 14028 w 105"/>
                  <a:gd name="T17" fmla="*/ 59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5" h="10">
                    <a:moveTo>
                      <a:pt x="58" y="2"/>
                    </a:moveTo>
                    <a:cubicBezTo>
                      <a:pt x="56" y="2"/>
                      <a:pt x="54" y="2"/>
                      <a:pt x="53" y="2"/>
                    </a:cubicBezTo>
                    <a:cubicBezTo>
                      <a:pt x="51" y="2"/>
                      <a:pt x="49" y="2"/>
                      <a:pt x="47" y="2"/>
                    </a:cubicBezTo>
                    <a:cubicBezTo>
                      <a:pt x="28" y="2"/>
                      <a:pt x="11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9"/>
                      <a:pt x="31" y="10"/>
                      <a:pt x="53" y="10"/>
                    </a:cubicBezTo>
                    <a:cubicBezTo>
                      <a:pt x="75" y="10"/>
                      <a:pt x="94" y="9"/>
                      <a:pt x="105" y="8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1"/>
                      <a:pt x="78" y="2"/>
                      <a:pt x="58" y="2"/>
                    </a:cubicBezTo>
                    <a:close/>
                  </a:path>
                </a:pathLst>
              </a:custGeom>
              <a:solidFill>
                <a:srgbClr val="88BCC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41" name="Freeform 514">
                <a:extLst>
                  <a:ext uri="{FF2B5EF4-FFF2-40B4-BE49-F238E27FC236}">
                    <a16:creationId xmlns:a16="http://schemas.microsoft.com/office/drawing/2014/main" id="{9D8FCB93-5C44-40CD-B85F-81D631265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067" y="1450465"/>
                <a:ext cx="204789" cy="20522"/>
              </a:xfrm>
              <a:custGeom>
                <a:avLst/>
                <a:gdLst>
                  <a:gd name="T0" fmla="*/ 14028 w 105"/>
                  <a:gd name="T1" fmla="*/ 429 h 10"/>
                  <a:gd name="T2" fmla="*/ 12758 w 105"/>
                  <a:gd name="T3" fmla="*/ 751 h 10"/>
                  <a:gd name="T4" fmla="*/ 11326 w 105"/>
                  <a:gd name="T5" fmla="*/ 429 h 10"/>
                  <a:gd name="T6" fmla="*/ 0 w 105"/>
                  <a:gd name="T7" fmla="*/ 0 h 10"/>
                  <a:gd name="T8" fmla="*/ 0 w 105"/>
                  <a:gd name="T9" fmla="*/ 3127 h 10"/>
                  <a:gd name="T10" fmla="*/ 12758 w 105"/>
                  <a:gd name="T11" fmla="*/ 3877 h 10"/>
                  <a:gd name="T12" fmla="*/ 25354 w 105"/>
                  <a:gd name="T13" fmla="*/ 3127 h 10"/>
                  <a:gd name="T14" fmla="*/ 25354 w 105"/>
                  <a:gd name="T15" fmla="*/ 0 h 10"/>
                  <a:gd name="T16" fmla="*/ 14028 w 105"/>
                  <a:gd name="T17" fmla="*/ 429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5" h="10">
                    <a:moveTo>
                      <a:pt x="58" y="1"/>
                    </a:moveTo>
                    <a:cubicBezTo>
                      <a:pt x="56" y="2"/>
                      <a:pt x="54" y="2"/>
                      <a:pt x="53" y="2"/>
                    </a:cubicBezTo>
                    <a:cubicBezTo>
                      <a:pt x="51" y="2"/>
                      <a:pt x="49" y="2"/>
                      <a:pt x="47" y="1"/>
                    </a:cubicBezTo>
                    <a:cubicBezTo>
                      <a:pt x="28" y="1"/>
                      <a:pt x="11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9"/>
                      <a:pt x="31" y="10"/>
                      <a:pt x="53" y="10"/>
                    </a:cubicBezTo>
                    <a:cubicBezTo>
                      <a:pt x="75" y="10"/>
                      <a:pt x="94" y="9"/>
                      <a:pt x="105" y="8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1"/>
                      <a:pt x="78" y="1"/>
                      <a:pt x="58" y="1"/>
                    </a:cubicBezTo>
                    <a:close/>
                  </a:path>
                </a:pathLst>
              </a:custGeom>
              <a:solidFill>
                <a:srgbClr val="88BCC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42" name="Freeform 515">
                <a:extLst>
                  <a:ext uri="{FF2B5EF4-FFF2-40B4-BE49-F238E27FC236}">
                    <a16:creationId xmlns:a16="http://schemas.microsoft.com/office/drawing/2014/main" id="{A3F157EF-980E-498A-91C9-DB244591B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4903" y="1466426"/>
                <a:ext cx="782" cy="760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B1D4D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43" name="Freeform 516">
                <a:extLst>
                  <a:ext uri="{FF2B5EF4-FFF2-40B4-BE49-F238E27FC236}">
                    <a16:creationId xmlns:a16="http://schemas.microsoft.com/office/drawing/2014/main" id="{8A5D15C3-C25D-4E71-B628-19EB8351C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802" y="1460346"/>
                <a:ext cx="268101" cy="14442"/>
              </a:xfrm>
              <a:custGeom>
                <a:avLst/>
                <a:gdLst>
                  <a:gd name="T0" fmla="*/ 29818 w 137"/>
                  <a:gd name="T1" fmla="*/ 0 h 7"/>
                  <a:gd name="T2" fmla="*/ 29818 w 137"/>
                  <a:gd name="T3" fmla="*/ 1200 h 7"/>
                  <a:gd name="T4" fmla="*/ 17012 w 137"/>
                  <a:gd name="T5" fmla="*/ 2063 h 7"/>
                  <a:gd name="T6" fmla="*/ 3923 w 137"/>
                  <a:gd name="T7" fmla="*/ 1200 h 7"/>
                  <a:gd name="T8" fmla="*/ 3923 w 137"/>
                  <a:gd name="T9" fmla="*/ 0 h 7"/>
                  <a:gd name="T10" fmla="*/ 0 w 137"/>
                  <a:gd name="T11" fmla="*/ 1200 h 7"/>
                  <a:gd name="T12" fmla="*/ 17012 w 137"/>
                  <a:gd name="T13" fmla="*/ 2823 h 7"/>
                  <a:gd name="T14" fmla="*/ 33754 w 137"/>
                  <a:gd name="T15" fmla="*/ 1200 h 7"/>
                  <a:gd name="T16" fmla="*/ 29818 w 137"/>
                  <a:gd name="T17" fmla="*/ 0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37" h="7">
                    <a:moveTo>
                      <a:pt x="121" y="0"/>
                    </a:moveTo>
                    <a:cubicBezTo>
                      <a:pt x="121" y="3"/>
                      <a:pt x="121" y="3"/>
                      <a:pt x="121" y="3"/>
                    </a:cubicBezTo>
                    <a:cubicBezTo>
                      <a:pt x="110" y="4"/>
                      <a:pt x="91" y="5"/>
                      <a:pt x="69" y="5"/>
                    </a:cubicBezTo>
                    <a:cubicBezTo>
                      <a:pt x="47" y="5"/>
                      <a:pt x="27" y="4"/>
                      <a:pt x="16" y="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6" y="1"/>
                      <a:pt x="0" y="2"/>
                      <a:pt x="0" y="3"/>
                    </a:cubicBezTo>
                    <a:cubicBezTo>
                      <a:pt x="0" y="5"/>
                      <a:pt x="31" y="7"/>
                      <a:pt x="69" y="7"/>
                    </a:cubicBezTo>
                    <a:cubicBezTo>
                      <a:pt x="106" y="7"/>
                      <a:pt x="137" y="5"/>
                      <a:pt x="137" y="3"/>
                    </a:cubicBezTo>
                    <a:cubicBezTo>
                      <a:pt x="137" y="2"/>
                      <a:pt x="131" y="1"/>
                      <a:pt x="121" y="0"/>
                    </a:cubicBezTo>
                    <a:close/>
                  </a:path>
                </a:pathLst>
              </a:custGeom>
              <a:solidFill>
                <a:srgbClr val="DAEBE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44" name="Freeform 517">
                <a:extLst>
                  <a:ext uri="{FF2B5EF4-FFF2-40B4-BE49-F238E27FC236}">
                    <a16:creationId xmlns:a16="http://schemas.microsoft.com/office/drawing/2014/main" id="{F7B3577B-EE35-4671-AB3D-BB3098F7EE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856" y="1423862"/>
                <a:ext cx="17978" cy="8361"/>
              </a:xfrm>
              <a:custGeom>
                <a:avLst/>
                <a:gdLst>
                  <a:gd name="T0" fmla="*/ 0 w 9"/>
                  <a:gd name="T1" fmla="*/ 0 h 4"/>
                  <a:gd name="T2" fmla="*/ 0 w 9"/>
                  <a:gd name="T3" fmla="*/ 1724 h 4"/>
                  <a:gd name="T4" fmla="*/ 2520 w 9"/>
                  <a:gd name="T5" fmla="*/ 976 h 4"/>
                  <a:gd name="T6" fmla="*/ 0 w 9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6" y="3"/>
                      <a:pt x="9" y="3"/>
                      <a:pt x="9" y="2"/>
                    </a:cubicBezTo>
                    <a:cubicBezTo>
                      <a:pt x="9" y="1"/>
                      <a:pt x="6" y="0"/>
                      <a:pt x="0" y="0"/>
                    </a:cubicBezTo>
                    <a:close/>
                  </a:path>
                </a:pathLst>
              </a:custGeom>
              <a:solidFill>
                <a:srgbClr val="88BCC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45" name="Freeform 518">
                <a:extLst>
                  <a:ext uri="{FF2B5EF4-FFF2-40B4-BE49-F238E27FC236}">
                    <a16:creationId xmlns:a16="http://schemas.microsoft.com/office/drawing/2014/main" id="{54FFB26A-23E2-40BA-9116-662132C86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802" y="1466426"/>
                <a:ext cx="268101" cy="36484"/>
              </a:xfrm>
              <a:custGeom>
                <a:avLst/>
                <a:gdLst>
                  <a:gd name="T0" fmla="*/ 0 w 137"/>
                  <a:gd name="T1" fmla="*/ 0 h 18"/>
                  <a:gd name="T2" fmla="*/ 17012 w 137"/>
                  <a:gd name="T3" fmla="*/ 1459 h 18"/>
                  <a:gd name="T4" fmla="*/ 33754 w 137"/>
                  <a:gd name="T5" fmla="*/ 0 h 18"/>
                  <a:gd name="T6" fmla="*/ 33754 w 137"/>
                  <a:gd name="T7" fmla="*/ 5005 h 18"/>
                  <a:gd name="T8" fmla="*/ 17012 w 137"/>
                  <a:gd name="T9" fmla="*/ 6464 h 18"/>
                  <a:gd name="T10" fmla="*/ 0 w 137"/>
                  <a:gd name="T11" fmla="*/ 5005 h 18"/>
                  <a:gd name="T12" fmla="*/ 0 w 137"/>
                  <a:gd name="T13" fmla="*/ 5005 h 18"/>
                  <a:gd name="T14" fmla="*/ 0 w 137"/>
                  <a:gd name="T15" fmla="*/ 0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7" h="18">
                    <a:moveTo>
                      <a:pt x="0" y="0"/>
                    </a:moveTo>
                    <a:cubicBezTo>
                      <a:pt x="0" y="2"/>
                      <a:pt x="31" y="4"/>
                      <a:pt x="69" y="4"/>
                    </a:cubicBezTo>
                    <a:cubicBezTo>
                      <a:pt x="106" y="4"/>
                      <a:pt x="137" y="2"/>
                      <a:pt x="137" y="0"/>
                    </a:cubicBezTo>
                    <a:cubicBezTo>
                      <a:pt x="137" y="14"/>
                      <a:pt x="137" y="14"/>
                      <a:pt x="137" y="14"/>
                    </a:cubicBezTo>
                    <a:cubicBezTo>
                      <a:pt x="137" y="16"/>
                      <a:pt x="106" y="18"/>
                      <a:pt x="69" y="18"/>
                    </a:cubicBezTo>
                    <a:cubicBezTo>
                      <a:pt x="31" y="18"/>
                      <a:pt x="0" y="16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D4D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46" name="Freeform 519">
                <a:extLst>
                  <a:ext uri="{FF2B5EF4-FFF2-40B4-BE49-F238E27FC236}">
                    <a16:creationId xmlns:a16="http://schemas.microsoft.com/office/drawing/2014/main" id="{9D667B8B-A222-47F4-A7B5-714275337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0089" y="1322771"/>
                <a:ext cx="17978" cy="8361"/>
              </a:xfrm>
              <a:custGeom>
                <a:avLst/>
                <a:gdLst>
                  <a:gd name="T0" fmla="*/ 0 w 9"/>
                  <a:gd name="T1" fmla="*/ 976 h 4"/>
                  <a:gd name="T2" fmla="*/ 2520 w 9"/>
                  <a:gd name="T3" fmla="*/ 1724 h 4"/>
                  <a:gd name="T4" fmla="*/ 2520 w 9"/>
                  <a:gd name="T5" fmla="*/ 0 h 4"/>
                  <a:gd name="T6" fmla="*/ 0 w 9"/>
                  <a:gd name="T7" fmla="*/ 976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0" y="2"/>
                    </a:moveTo>
                    <a:cubicBezTo>
                      <a:pt x="0" y="3"/>
                      <a:pt x="4" y="3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DAEBE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47" name="Freeform 520">
                <a:extLst>
                  <a:ext uri="{FF2B5EF4-FFF2-40B4-BE49-F238E27FC236}">
                    <a16:creationId xmlns:a16="http://schemas.microsoft.com/office/drawing/2014/main" id="{70097C27-5D28-4675-BED0-C5789B455A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0089" y="1355454"/>
                <a:ext cx="17978" cy="9881"/>
              </a:xfrm>
              <a:custGeom>
                <a:avLst/>
                <a:gdLst>
                  <a:gd name="T0" fmla="*/ 0 w 9"/>
                  <a:gd name="T1" fmla="*/ 595 h 5"/>
                  <a:gd name="T2" fmla="*/ 2520 w 9"/>
                  <a:gd name="T3" fmla="*/ 1547 h 5"/>
                  <a:gd name="T4" fmla="*/ 2520 w 9"/>
                  <a:gd name="T5" fmla="*/ 0 h 5"/>
                  <a:gd name="T6" fmla="*/ 0 w 9"/>
                  <a:gd name="T7" fmla="*/ 595 h 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0" y="2"/>
                    </a:moveTo>
                    <a:cubicBezTo>
                      <a:pt x="0" y="3"/>
                      <a:pt x="4" y="4"/>
                      <a:pt x="9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1"/>
                      <a:pt x="0" y="2"/>
                      <a:pt x="0" y="2"/>
                    </a:cubicBezTo>
                    <a:close/>
                  </a:path>
                </a:pathLst>
              </a:custGeom>
              <a:solidFill>
                <a:srgbClr val="DAEBE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48" name="Freeform 521">
                <a:extLst>
                  <a:ext uri="{FF2B5EF4-FFF2-40B4-BE49-F238E27FC236}">
                    <a16:creationId xmlns:a16="http://schemas.microsoft.com/office/drawing/2014/main" id="{0144ABCD-6B6A-4AF4-B946-BFEDCF205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0089" y="1389658"/>
                <a:ext cx="17978" cy="8361"/>
              </a:xfrm>
              <a:custGeom>
                <a:avLst/>
                <a:gdLst>
                  <a:gd name="T0" fmla="*/ 0 w 9"/>
                  <a:gd name="T1" fmla="*/ 976 h 4"/>
                  <a:gd name="T2" fmla="*/ 2520 w 9"/>
                  <a:gd name="T3" fmla="*/ 1724 h 4"/>
                  <a:gd name="T4" fmla="*/ 2520 w 9"/>
                  <a:gd name="T5" fmla="*/ 0 h 4"/>
                  <a:gd name="T6" fmla="*/ 0 w 9"/>
                  <a:gd name="T7" fmla="*/ 976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0" y="2"/>
                    </a:moveTo>
                    <a:cubicBezTo>
                      <a:pt x="0" y="3"/>
                      <a:pt x="4" y="4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1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DAEBE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49" name="Freeform 522">
                <a:extLst>
                  <a:ext uri="{FF2B5EF4-FFF2-40B4-BE49-F238E27FC236}">
                    <a16:creationId xmlns:a16="http://schemas.microsoft.com/office/drawing/2014/main" id="{43C42839-45C1-4CDA-9BFA-97F8B4E660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0089" y="1423862"/>
                <a:ext cx="17978" cy="8361"/>
              </a:xfrm>
              <a:custGeom>
                <a:avLst/>
                <a:gdLst>
                  <a:gd name="T0" fmla="*/ 0 w 9"/>
                  <a:gd name="T1" fmla="*/ 976 h 4"/>
                  <a:gd name="T2" fmla="*/ 2520 w 9"/>
                  <a:gd name="T3" fmla="*/ 1724 h 4"/>
                  <a:gd name="T4" fmla="*/ 2520 w 9"/>
                  <a:gd name="T5" fmla="*/ 0 h 4"/>
                  <a:gd name="T6" fmla="*/ 0 w 9"/>
                  <a:gd name="T7" fmla="*/ 976 h 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" h="4">
                    <a:moveTo>
                      <a:pt x="0" y="2"/>
                    </a:moveTo>
                    <a:cubicBezTo>
                      <a:pt x="0" y="3"/>
                      <a:pt x="4" y="3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</a:path>
                </a:pathLst>
              </a:custGeom>
              <a:solidFill>
                <a:srgbClr val="DAEBE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50" name="Freeform 523">
                <a:extLst>
                  <a:ext uri="{FF2B5EF4-FFF2-40B4-BE49-F238E27FC236}">
                    <a16:creationId xmlns:a16="http://schemas.microsoft.com/office/drawing/2014/main" id="{4A9E9D9E-DE7F-4563-B3F1-7200D08614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814" y="1331132"/>
                <a:ext cx="109429" cy="22042"/>
              </a:xfrm>
              <a:custGeom>
                <a:avLst/>
                <a:gdLst>
                  <a:gd name="T0" fmla="*/ 0 w 56"/>
                  <a:gd name="T1" fmla="*/ 2655 h 11"/>
                  <a:gd name="T2" fmla="*/ 13675 w 56"/>
                  <a:gd name="T3" fmla="*/ 3662 h 11"/>
                  <a:gd name="T4" fmla="*/ 13675 w 56"/>
                  <a:gd name="T5" fmla="*/ 3662 h 11"/>
                  <a:gd name="T6" fmla="*/ 13675 w 56"/>
                  <a:gd name="T7" fmla="*/ 625 h 11"/>
                  <a:gd name="T8" fmla="*/ 13675 w 56"/>
                  <a:gd name="T9" fmla="*/ 625 h 11"/>
                  <a:gd name="T10" fmla="*/ 0 w 56"/>
                  <a:gd name="T11" fmla="*/ 0 h 11"/>
                  <a:gd name="T12" fmla="*/ 0 w 56"/>
                  <a:gd name="T13" fmla="*/ 2655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6" h="11">
                    <a:moveTo>
                      <a:pt x="0" y="8"/>
                    </a:moveTo>
                    <a:cubicBezTo>
                      <a:pt x="10" y="10"/>
                      <a:pt x="31" y="11"/>
                      <a:pt x="56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31" y="2"/>
                      <a:pt x="10" y="1"/>
                      <a:pt x="0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D6E9E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51" name="Freeform 524">
                <a:extLst>
                  <a:ext uri="{FF2B5EF4-FFF2-40B4-BE49-F238E27FC236}">
                    <a16:creationId xmlns:a16="http://schemas.microsoft.com/office/drawing/2014/main" id="{857DFE72-DFE1-4749-8960-A648EA8AF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5263" y="1332652"/>
                <a:ext cx="29702" cy="18242"/>
              </a:xfrm>
              <a:custGeom>
                <a:avLst/>
                <a:gdLst>
                  <a:gd name="T0" fmla="*/ 0 w 15"/>
                  <a:gd name="T1" fmla="*/ 0 h 9"/>
                  <a:gd name="T2" fmla="*/ 0 w 15"/>
                  <a:gd name="T3" fmla="*/ 2824 h 9"/>
                  <a:gd name="T4" fmla="*/ 1368 w 15"/>
                  <a:gd name="T5" fmla="*/ 3243 h 9"/>
                  <a:gd name="T6" fmla="*/ 3955 w 15"/>
                  <a:gd name="T7" fmla="*/ 3243 h 9"/>
                  <a:gd name="T8" fmla="*/ 3955 w 15"/>
                  <a:gd name="T9" fmla="*/ 0 h 9"/>
                  <a:gd name="T10" fmla="*/ 0 w 15"/>
                  <a:gd name="T11" fmla="*/ 0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9">
                    <a:moveTo>
                      <a:pt x="0" y="0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3" y="9"/>
                      <a:pt x="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9" y="0"/>
                      <a:pt x="4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52" name="Freeform 525">
                <a:extLst>
                  <a:ext uri="{FF2B5EF4-FFF2-40B4-BE49-F238E27FC236}">
                    <a16:creationId xmlns:a16="http://schemas.microsoft.com/office/drawing/2014/main" id="{7DBEA84A-EC7B-4E1D-BD11-E9645C08A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407" y="1332652"/>
                <a:ext cx="10161" cy="18242"/>
              </a:xfrm>
              <a:custGeom>
                <a:avLst/>
                <a:gdLst>
                  <a:gd name="T0" fmla="*/ 0 w 5"/>
                  <a:gd name="T1" fmla="*/ 3243 h 9"/>
                  <a:gd name="T2" fmla="*/ 1547 w 5"/>
                  <a:gd name="T3" fmla="*/ 2824 h 9"/>
                  <a:gd name="T4" fmla="*/ 1547 w 5"/>
                  <a:gd name="T5" fmla="*/ 0 h 9"/>
                  <a:gd name="T6" fmla="*/ 0 w 5"/>
                  <a:gd name="T7" fmla="*/ 0 h 9"/>
                  <a:gd name="T8" fmla="*/ 0 w 5"/>
                  <a:gd name="T9" fmla="*/ 324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9">
                    <a:moveTo>
                      <a:pt x="0" y="9"/>
                    </a:moveTo>
                    <a:cubicBezTo>
                      <a:pt x="2" y="8"/>
                      <a:pt x="4" y="8"/>
                      <a:pt x="5" y="8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2" y="0"/>
                      <a:pt x="0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D6E9E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53" name="Freeform 526">
                <a:extLst>
                  <a:ext uri="{FF2B5EF4-FFF2-40B4-BE49-F238E27FC236}">
                    <a16:creationId xmlns:a16="http://schemas.microsoft.com/office/drawing/2014/main" id="{C16CC37B-B8D8-456F-9F12-01C2198BA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4159" y="1331132"/>
                <a:ext cx="9380" cy="18242"/>
              </a:xfrm>
              <a:custGeom>
                <a:avLst/>
                <a:gdLst>
                  <a:gd name="T0" fmla="*/ 0 w 5"/>
                  <a:gd name="T1" fmla="*/ 2824 h 9"/>
                  <a:gd name="T2" fmla="*/ 967 w 5"/>
                  <a:gd name="T3" fmla="*/ 3243 h 9"/>
                  <a:gd name="T4" fmla="*/ 967 w 5"/>
                  <a:gd name="T5" fmla="*/ 0 h 9"/>
                  <a:gd name="T6" fmla="*/ 0 w 5"/>
                  <a:gd name="T7" fmla="*/ 0 h 9"/>
                  <a:gd name="T8" fmla="*/ 0 w 5"/>
                  <a:gd name="T9" fmla="*/ 2824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9">
                    <a:moveTo>
                      <a:pt x="0" y="8"/>
                    </a:moveTo>
                    <a:cubicBezTo>
                      <a:pt x="2" y="8"/>
                      <a:pt x="3" y="9"/>
                      <a:pt x="5" y="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0"/>
                      <a:pt x="0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F9BA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54" name="Freeform 527">
                <a:extLst>
                  <a:ext uri="{FF2B5EF4-FFF2-40B4-BE49-F238E27FC236}">
                    <a16:creationId xmlns:a16="http://schemas.microsoft.com/office/drawing/2014/main" id="{96E7D74E-198E-485E-8C9A-2787A2CB6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293" y="1328851"/>
                <a:ext cx="11725" cy="20522"/>
              </a:xfrm>
              <a:custGeom>
                <a:avLst/>
                <a:gdLst>
                  <a:gd name="T0" fmla="*/ 0 w 6"/>
                  <a:gd name="T1" fmla="*/ 3877 h 10"/>
                  <a:gd name="T2" fmla="*/ 1488 w 6"/>
                  <a:gd name="T3" fmla="*/ 3464 h 10"/>
                  <a:gd name="T4" fmla="*/ 1488 w 6"/>
                  <a:gd name="T5" fmla="*/ 0 h 10"/>
                  <a:gd name="T6" fmla="*/ 0 w 6"/>
                  <a:gd name="T7" fmla="*/ 429 h 10"/>
                  <a:gd name="T8" fmla="*/ 0 w 6"/>
                  <a:gd name="T9" fmla="*/ 3877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9"/>
                      <a:pt x="5" y="9"/>
                      <a:pt x="6" y="9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1"/>
                      <a:pt x="3" y="1"/>
                      <a:pt x="0" y="1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627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55" name="Freeform 528">
                <a:extLst>
                  <a:ext uri="{FF2B5EF4-FFF2-40B4-BE49-F238E27FC236}">
                    <a16:creationId xmlns:a16="http://schemas.microsoft.com/office/drawing/2014/main" id="{0404E0E6-944E-43ED-9E68-492467E74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814" y="1365335"/>
                <a:ext cx="109429" cy="22042"/>
              </a:xfrm>
              <a:custGeom>
                <a:avLst/>
                <a:gdLst>
                  <a:gd name="T0" fmla="*/ 0 w 56"/>
                  <a:gd name="T1" fmla="*/ 2655 h 11"/>
                  <a:gd name="T2" fmla="*/ 13675 w 56"/>
                  <a:gd name="T3" fmla="*/ 3662 h 11"/>
                  <a:gd name="T4" fmla="*/ 13675 w 56"/>
                  <a:gd name="T5" fmla="*/ 3662 h 11"/>
                  <a:gd name="T6" fmla="*/ 13675 w 56"/>
                  <a:gd name="T7" fmla="*/ 625 h 11"/>
                  <a:gd name="T8" fmla="*/ 13675 w 56"/>
                  <a:gd name="T9" fmla="*/ 625 h 11"/>
                  <a:gd name="T10" fmla="*/ 0 w 56"/>
                  <a:gd name="T11" fmla="*/ 0 h 11"/>
                  <a:gd name="T12" fmla="*/ 0 w 56"/>
                  <a:gd name="T13" fmla="*/ 2655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6" h="11">
                    <a:moveTo>
                      <a:pt x="0" y="8"/>
                    </a:moveTo>
                    <a:cubicBezTo>
                      <a:pt x="10" y="10"/>
                      <a:pt x="31" y="11"/>
                      <a:pt x="56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31" y="2"/>
                      <a:pt x="10" y="1"/>
                      <a:pt x="0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D6E9E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56" name="Freeform 529">
                <a:extLst>
                  <a:ext uri="{FF2B5EF4-FFF2-40B4-BE49-F238E27FC236}">
                    <a16:creationId xmlns:a16="http://schemas.microsoft.com/office/drawing/2014/main" id="{836A2772-BE6D-4180-950B-9D2BDD72F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6119" y="1363055"/>
                <a:ext cx="50806" cy="22803"/>
              </a:xfrm>
              <a:custGeom>
                <a:avLst/>
                <a:gdLst>
                  <a:gd name="T0" fmla="*/ 0 w 26"/>
                  <a:gd name="T1" fmla="*/ 4544 h 11"/>
                  <a:gd name="T2" fmla="*/ 6375 w 26"/>
                  <a:gd name="T3" fmla="*/ 3755 h 11"/>
                  <a:gd name="T4" fmla="*/ 6375 w 26"/>
                  <a:gd name="T5" fmla="*/ 0 h 11"/>
                  <a:gd name="T6" fmla="*/ 0 w 26"/>
                  <a:gd name="T7" fmla="*/ 775 h 11"/>
                  <a:gd name="T8" fmla="*/ 0 w 26"/>
                  <a:gd name="T9" fmla="*/ 4544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1">
                    <a:moveTo>
                      <a:pt x="0" y="11"/>
                    </a:moveTo>
                    <a:cubicBezTo>
                      <a:pt x="13" y="10"/>
                      <a:pt x="22" y="10"/>
                      <a:pt x="26" y="9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2" y="1"/>
                      <a:pt x="13" y="2"/>
                      <a:pt x="0" y="2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627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57" name="Freeform 530">
                <a:extLst>
                  <a:ext uri="{FF2B5EF4-FFF2-40B4-BE49-F238E27FC236}">
                    <a16:creationId xmlns:a16="http://schemas.microsoft.com/office/drawing/2014/main" id="{5856B6BC-6EA4-46A1-8970-8047B84D2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9407" y="1367616"/>
                <a:ext cx="10161" cy="18242"/>
              </a:xfrm>
              <a:custGeom>
                <a:avLst/>
                <a:gdLst>
                  <a:gd name="T0" fmla="*/ 0 w 5"/>
                  <a:gd name="T1" fmla="*/ 3243 h 9"/>
                  <a:gd name="T2" fmla="*/ 1547 w 5"/>
                  <a:gd name="T3" fmla="*/ 2824 h 9"/>
                  <a:gd name="T4" fmla="*/ 1547 w 5"/>
                  <a:gd name="T5" fmla="*/ 0 h 9"/>
                  <a:gd name="T6" fmla="*/ 0 w 5"/>
                  <a:gd name="T7" fmla="*/ 0 h 9"/>
                  <a:gd name="T8" fmla="*/ 0 w 5"/>
                  <a:gd name="T9" fmla="*/ 324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9">
                    <a:moveTo>
                      <a:pt x="0" y="9"/>
                    </a:moveTo>
                    <a:cubicBezTo>
                      <a:pt x="2" y="8"/>
                      <a:pt x="4" y="8"/>
                      <a:pt x="5" y="8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2" y="0"/>
                      <a:pt x="0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D6E9E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58" name="Freeform 531">
                <a:extLst>
                  <a:ext uri="{FF2B5EF4-FFF2-40B4-BE49-F238E27FC236}">
                    <a16:creationId xmlns:a16="http://schemas.microsoft.com/office/drawing/2014/main" id="{71CA64FB-3E5E-46CC-96AA-014EC54C7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4159" y="1365335"/>
                <a:ext cx="9380" cy="18242"/>
              </a:xfrm>
              <a:custGeom>
                <a:avLst/>
                <a:gdLst>
                  <a:gd name="T0" fmla="*/ 0 w 5"/>
                  <a:gd name="T1" fmla="*/ 2824 h 9"/>
                  <a:gd name="T2" fmla="*/ 967 w 5"/>
                  <a:gd name="T3" fmla="*/ 3243 h 9"/>
                  <a:gd name="T4" fmla="*/ 967 w 5"/>
                  <a:gd name="T5" fmla="*/ 0 h 9"/>
                  <a:gd name="T6" fmla="*/ 0 w 5"/>
                  <a:gd name="T7" fmla="*/ 0 h 9"/>
                  <a:gd name="T8" fmla="*/ 0 w 5"/>
                  <a:gd name="T9" fmla="*/ 2824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9">
                    <a:moveTo>
                      <a:pt x="0" y="8"/>
                    </a:moveTo>
                    <a:cubicBezTo>
                      <a:pt x="2" y="8"/>
                      <a:pt x="3" y="9"/>
                      <a:pt x="5" y="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0"/>
                      <a:pt x="0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9BC8D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59" name="Freeform 532">
                <a:extLst>
                  <a:ext uri="{FF2B5EF4-FFF2-40B4-BE49-F238E27FC236}">
                    <a16:creationId xmlns:a16="http://schemas.microsoft.com/office/drawing/2014/main" id="{18A242B0-6E93-4E8C-BAE8-EF7458E87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293" y="1363055"/>
                <a:ext cx="11725" cy="20522"/>
              </a:xfrm>
              <a:custGeom>
                <a:avLst/>
                <a:gdLst>
                  <a:gd name="T0" fmla="*/ 0 w 6"/>
                  <a:gd name="T1" fmla="*/ 3877 h 10"/>
                  <a:gd name="T2" fmla="*/ 1488 w 6"/>
                  <a:gd name="T3" fmla="*/ 3464 h 10"/>
                  <a:gd name="T4" fmla="*/ 1488 w 6"/>
                  <a:gd name="T5" fmla="*/ 0 h 10"/>
                  <a:gd name="T6" fmla="*/ 0 w 6"/>
                  <a:gd name="T7" fmla="*/ 429 h 10"/>
                  <a:gd name="T8" fmla="*/ 0 w 6"/>
                  <a:gd name="T9" fmla="*/ 3877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9"/>
                      <a:pt x="5" y="9"/>
                      <a:pt x="6" y="9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1"/>
                      <a:pt x="3" y="1"/>
                      <a:pt x="0" y="1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2E8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60" name="Freeform 533">
                <a:extLst>
                  <a:ext uri="{FF2B5EF4-FFF2-40B4-BE49-F238E27FC236}">
                    <a16:creationId xmlns:a16="http://schemas.microsoft.com/office/drawing/2014/main" id="{27C70A2D-C1F7-4BDB-9EBD-5DC45C0D89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814" y="1398019"/>
                <a:ext cx="109429" cy="22042"/>
              </a:xfrm>
              <a:custGeom>
                <a:avLst/>
                <a:gdLst>
                  <a:gd name="T0" fmla="*/ 0 w 56"/>
                  <a:gd name="T1" fmla="*/ 2655 h 11"/>
                  <a:gd name="T2" fmla="*/ 13675 w 56"/>
                  <a:gd name="T3" fmla="*/ 3662 h 11"/>
                  <a:gd name="T4" fmla="*/ 13675 w 56"/>
                  <a:gd name="T5" fmla="*/ 3662 h 11"/>
                  <a:gd name="T6" fmla="*/ 13675 w 56"/>
                  <a:gd name="T7" fmla="*/ 625 h 11"/>
                  <a:gd name="T8" fmla="*/ 13675 w 56"/>
                  <a:gd name="T9" fmla="*/ 625 h 11"/>
                  <a:gd name="T10" fmla="*/ 0 w 56"/>
                  <a:gd name="T11" fmla="*/ 0 h 11"/>
                  <a:gd name="T12" fmla="*/ 0 w 56"/>
                  <a:gd name="T13" fmla="*/ 2655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6" h="11">
                    <a:moveTo>
                      <a:pt x="0" y="8"/>
                    </a:moveTo>
                    <a:cubicBezTo>
                      <a:pt x="10" y="10"/>
                      <a:pt x="31" y="11"/>
                      <a:pt x="56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31" y="2"/>
                      <a:pt x="10" y="1"/>
                      <a:pt x="0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D6E9E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61" name="Freeform 534">
                <a:extLst>
                  <a:ext uri="{FF2B5EF4-FFF2-40B4-BE49-F238E27FC236}">
                    <a16:creationId xmlns:a16="http://schemas.microsoft.com/office/drawing/2014/main" id="{EAAC39F2-43B8-4324-A20D-31CDA0835A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4159" y="1398019"/>
                <a:ext cx="9380" cy="18242"/>
              </a:xfrm>
              <a:custGeom>
                <a:avLst/>
                <a:gdLst>
                  <a:gd name="T0" fmla="*/ 0 w 5"/>
                  <a:gd name="T1" fmla="*/ 2824 h 9"/>
                  <a:gd name="T2" fmla="*/ 967 w 5"/>
                  <a:gd name="T3" fmla="*/ 3243 h 9"/>
                  <a:gd name="T4" fmla="*/ 967 w 5"/>
                  <a:gd name="T5" fmla="*/ 0 h 9"/>
                  <a:gd name="T6" fmla="*/ 0 w 5"/>
                  <a:gd name="T7" fmla="*/ 0 h 9"/>
                  <a:gd name="T8" fmla="*/ 0 w 5"/>
                  <a:gd name="T9" fmla="*/ 2824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9">
                    <a:moveTo>
                      <a:pt x="0" y="8"/>
                    </a:moveTo>
                    <a:cubicBezTo>
                      <a:pt x="2" y="9"/>
                      <a:pt x="3" y="9"/>
                      <a:pt x="5" y="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0"/>
                      <a:pt x="0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9BC8D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62" name="Freeform 535">
                <a:extLst>
                  <a:ext uri="{FF2B5EF4-FFF2-40B4-BE49-F238E27FC236}">
                    <a16:creationId xmlns:a16="http://schemas.microsoft.com/office/drawing/2014/main" id="{ADB418B2-3274-40D5-9EC3-A1383981DA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293" y="1395739"/>
                <a:ext cx="11725" cy="20522"/>
              </a:xfrm>
              <a:custGeom>
                <a:avLst/>
                <a:gdLst>
                  <a:gd name="T0" fmla="*/ 0 w 6"/>
                  <a:gd name="T1" fmla="*/ 3877 h 10"/>
                  <a:gd name="T2" fmla="*/ 1488 w 6"/>
                  <a:gd name="T3" fmla="*/ 3464 h 10"/>
                  <a:gd name="T4" fmla="*/ 1488 w 6"/>
                  <a:gd name="T5" fmla="*/ 0 h 10"/>
                  <a:gd name="T6" fmla="*/ 0 w 6"/>
                  <a:gd name="T7" fmla="*/ 429 h 10"/>
                  <a:gd name="T8" fmla="*/ 0 w 6"/>
                  <a:gd name="T9" fmla="*/ 3877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10"/>
                      <a:pt x="5" y="9"/>
                      <a:pt x="6" y="9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1"/>
                      <a:pt x="3" y="1"/>
                      <a:pt x="0" y="1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627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63" name="Freeform 536">
                <a:extLst>
                  <a:ext uri="{FF2B5EF4-FFF2-40B4-BE49-F238E27FC236}">
                    <a16:creationId xmlns:a16="http://schemas.microsoft.com/office/drawing/2014/main" id="{73C67754-90D3-41BA-9B46-10CAF90C13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814" y="1432223"/>
                <a:ext cx="109429" cy="22042"/>
              </a:xfrm>
              <a:custGeom>
                <a:avLst/>
                <a:gdLst>
                  <a:gd name="T0" fmla="*/ 0 w 56"/>
                  <a:gd name="T1" fmla="*/ 2655 h 11"/>
                  <a:gd name="T2" fmla="*/ 13675 w 56"/>
                  <a:gd name="T3" fmla="*/ 3662 h 11"/>
                  <a:gd name="T4" fmla="*/ 13675 w 56"/>
                  <a:gd name="T5" fmla="*/ 3662 h 11"/>
                  <a:gd name="T6" fmla="*/ 13675 w 56"/>
                  <a:gd name="T7" fmla="*/ 625 h 11"/>
                  <a:gd name="T8" fmla="*/ 13675 w 56"/>
                  <a:gd name="T9" fmla="*/ 625 h 11"/>
                  <a:gd name="T10" fmla="*/ 0 w 56"/>
                  <a:gd name="T11" fmla="*/ 0 h 11"/>
                  <a:gd name="T12" fmla="*/ 0 w 56"/>
                  <a:gd name="T13" fmla="*/ 2655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6" h="11">
                    <a:moveTo>
                      <a:pt x="0" y="8"/>
                    </a:moveTo>
                    <a:cubicBezTo>
                      <a:pt x="10" y="10"/>
                      <a:pt x="31" y="11"/>
                      <a:pt x="56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31" y="2"/>
                      <a:pt x="10" y="1"/>
                      <a:pt x="0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D6E9E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64" name="Freeform 537">
                <a:extLst>
                  <a:ext uri="{FF2B5EF4-FFF2-40B4-BE49-F238E27FC236}">
                    <a16:creationId xmlns:a16="http://schemas.microsoft.com/office/drawing/2014/main" id="{9029FEC1-48A8-4606-AAA9-663311AEB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6119" y="1429942"/>
                <a:ext cx="50806" cy="22803"/>
              </a:xfrm>
              <a:custGeom>
                <a:avLst/>
                <a:gdLst>
                  <a:gd name="T0" fmla="*/ 0 w 26"/>
                  <a:gd name="T1" fmla="*/ 4544 h 11"/>
                  <a:gd name="T2" fmla="*/ 6375 w 26"/>
                  <a:gd name="T3" fmla="*/ 3755 h 11"/>
                  <a:gd name="T4" fmla="*/ 6375 w 26"/>
                  <a:gd name="T5" fmla="*/ 0 h 11"/>
                  <a:gd name="T6" fmla="*/ 0 w 26"/>
                  <a:gd name="T7" fmla="*/ 775 h 11"/>
                  <a:gd name="T8" fmla="*/ 0 w 26"/>
                  <a:gd name="T9" fmla="*/ 4544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1">
                    <a:moveTo>
                      <a:pt x="0" y="11"/>
                    </a:moveTo>
                    <a:cubicBezTo>
                      <a:pt x="13" y="11"/>
                      <a:pt x="22" y="10"/>
                      <a:pt x="26" y="9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2" y="1"/>
                      <a:pt x="13" y="2"/>
                      <a:pt x="0" y="2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6279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65" name="Freeform 538">
                <a:extLst>
                  <a:ext uri="{FF2B5EF4-FFF2-40B4-BE49-F238E27FC236}">
                    <a16:creationId xmlns:a16="http://schemas.microsoft.com/office/drawing/2014/main" id="{F621DD19-5103-4692-83D7-8CE7C0CFF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4159" y="1432223"/>
                <a:ext cx="9380" cy="18242"/>
              </a:xfrm>
              <a:custGeom>
                <a:avLst/>
                <a:gdLst>
                  <a:gd name="T0" fmla="*/ 0 w 5"/>
                  <a:gd name="T1" fmla="*/ 2824 h 9"/>
                  <a:gd name="T2" fmla="*/ 967 w 5"/>
                  <a:gd name="T3" fmla="*/ 3243 h 9"/>
                  <a:gd name="T4" fmla="*/ 967 w 5"/>
                  <a:gd name="T5" fmla="*/ 0 h 9"/>
                  <a:gd name="T6" fmla="*/ 0 w 5"/>
                  <a:gd name="T7" fmla="*/ 0 h 9"/>
                  <a:gd name="T8" fmla="*/ 0 w 5"/>
                  <a:gd name="T9" fmla="*/ 2824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9">
                    <a:moveTo>
                      <a:pt x="0" y="8"/>
                    </a:moveTo>
                    <a:cubicBezTo>
                      <a:pt x="2" y="9"/>
                      <a:pt x="3" y="9"/>
                      <a:pt x="5" y="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0"/>
                      <a:pt x="0" y="0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4F9BA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66" name="Freeform 539">
                <a:extLst>
                  <a:ext uri="{FF2B5EF4-FFF2-40B4-BE49-F238E27FC236}">
                    <a16:creationId xmlns:a16="http://schemas.microsoft.com/office/drawing/2014/main" id="{F9FB6C9F-F265-4B6C-AE7C-A39AB3524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293" y="1429942"/>
                <a:ext cx="11725" cy="20522"/>
              </a:xfrm>
              <a:custGeom>
                <a:avLst/>
                <a:gdLst>
                  <a:gd name="T0" fmla="*/ 0 w 6"/>
                  <a:gd name="T1" fmla="*/ 3877 h 10"/>
                  <a:gd name="T2" fmla="*/ 1488 w 6"/>
                  <a:gd name="T3" fmla="*/ 3464 h 10"/>
                  <a:gd name="T4" fmla="*/ 1488 w 6"/>
                  <a:gd name="T5" fmla="*/ 0 h 10"/>
                  <a:gd name="T6" fmla="*/ 0 w 6"/>
                  <a:gd name="T7" fmla="*/ 429 h 10"/>
                  <a:gd name="T8" fmla="*/ 0 w 6"/>
                  <a:gd name="T9" fmla="*/ 3877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cubicBezTo>
                      <a:pt x="3" y="10"/>
                      <a:pt x="5" y="9"/>
                      <a:pt x="6" y="9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1"/>
                      <a:pt x="3" y="1"/>
                      <a:pt x="0" y="1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2E8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67" name="Freeform 540">
                <a:extLst>
                  <a:ext uri="{FF2B5EF4-FFF2-40B4-BE49-F238E27FC236}">
                    <a16:creationId xmlns:a16="http://schemas.microsoft.com/office/drawing/2014/main" id="{37AFD8F1-C3A2-44E7-89A1-D28717178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5263" y="1367616"/>
                <a:ext cx="17978" cy="18242"/>
              </a:xfrm>
              <a:custGeom>
                <a:avLst/>
                <a:gdLst>
                  <a:gd name="T0" fmla="*/ 2520 w 9"/>
                  <a:gd name="T1" fmla="*/ 0 h 9"/>
                  <a:gd name="T2" fmla="*/ 0 w 9"/>
                  <a:gd name="T3" fmla="*/ 0 h 9"/>
                  <a:gd name="T4" fmla="*/ 0 w 9"/>
                  <a:gd name="T5" fmla="*/ 2824 h 9"/>
                  <a:gd name="T6" fmla="*/ 1403 w 9"/>
                  <a:gd name="T7" fmla="*/ 3243 h 9"/>
                  <a:gd name="T8" fmla="*/ 2520 w 9"/>
                  <a:gd name="T9" fmla="*/ 3243 h 9"/>
                  <a:gd name="T10" fmla="*/ 2520 w 9"/>
                  <a:gd name="T11" fmla="*/ 0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9" y="0"/>
                    </a:moveTo>
                    <a:cubicBezTo>
                      <a:pt x="6" y="0"/>
                      <a:pt x="3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3" y="9"/>
                      <a:pt x="5" y="9"/>
                    </a:cubicBezTo>
                    <a:cubicBezTo>
                      <a:pt x="9" y="9"/>
                      <a:pt x="9" y="9"/>
                      <a:pt x="9" y="9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68" name="Freeform 541">
                <a:extLst>
                  <a:ext uri="{FF2B5EF4-FFF2-40B4-BE49-F238E27FC236}">
                    <a16:creationId xmlns:a16="http://schemas.microsoft.com/office/drawing/2014/main" id="{F8894E1B-D4E8-4D51-B8B2-BDFA91873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5263" y="1399539"/>
                <a:ext cx="10161" cy="18242"/>
              </a:xfrm>
              <a:custGeom>
                <a:avLst/>
                <a:gdLst>
                  <a:gd name="T0" fmla="*/ 1547 w 5"/>
                  <a:gd name="T1" fmla="*/ 0 h 9"/>
                  <a:gd name="T2" fmla="*/ 0 w 5"/>
                  <a:gd name="T3" fmla="*/ 0 h 9"/>
                  <a:gd name="T4" fmla="*/ 0 w 5"/>
                  <a:gd name="T5" fmla="*/ 3243 h 9"/>
                  <a:gd name="T6" fmla="*/ 1547 w 5"/>
                  <a:gd name="T7" fmla="*/ 3243 h 9"/>
                  <a:gd name="T8" fmla="*/ 1547 w 5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9">
                    <a:moveTo>
                      <a:pt x="5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9"/>
                      <a:pt x="3" y="9"/>
                      <a:pt x="5" y="9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69" name="Freeform 542">
                <a:extLst>
                  <a:ext uri="{FF2B5EF4-FFF2-40B4-BE49-F238E27FC236}">
                    <a16:creationId xmlns:a16="http://schemas.microsoft.com/office/drawing/2014/main" id="{9AA7B512-2FAB-4AB2-BE78-EBF90BEA0A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5883" y="1432223"/>
                <a:ext cx="9380" cy="20522"/>
              </a:xfrm>
              <a:custGeom>
                <a:avLst/>
                <a:gdLst>
                  <a:gd name="T0" fmla="*/ 0 w 5"/>
                  <a:gd name="T1" fmla="*/ 3464 h 10"/>
                  <a:gd name="T2" fmla="*/ 967 w 5"/>
                  <a:gd name="T3" fmla="*/ 3877 h 10"/>
                  <a:gd name="T4" fmla="*/ 967 w 5"/>
                  <a:gd name="T5" fmla="*/ 429 h 10"/>
                  <a:gd name="T6" fmla="*/ 0 w 5"/>
                  <a:gd name="T7" fmla="*/ 0 h 10"/>
                  <a:gd name="T8" fmla="*/ 0 w 5"/>
                  <a:gd name="T9" fmla="*/ 3464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10">
                    <a:moveTo>
                      <a:pt x="0" y="9"/>
                    </a:moveTo>
                    <a:cubicBezTo>
                      <a:pt x="1" y="9"/>
                      <a:pt x="3" y="9"/>
                      <a:pt x="5" y="1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1"/>
                      <a:pt x="1" y="1"/>
                      <a:pt x="0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70" name="Freeform 543">
                <a:extLst>
                  <a:ext uri="{FF2B5EF4-FFF2-40B4-BE49-F238E27FC236}">
                    <a16:creationId xmlns:a16="http://schemas.microsoft.com/office/drawing/2014/main" id="{18F52CB3-9FA2-4F21-B1F8-3455B2220F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5263" y="1434503"/>
                <a:ext cx="17978" cy="18242"/>
              </a:xfrm>
              <a:custGeom>
                <a:avLst/>
                <a:gdLst>
                  <a:gd name="T0" fmla="*/ 2520 w 9"/>
                  <a:gd name="T1" fmla="*/ 0 h 9"/>
                  <a:gd name="T2" fmla="*/ 0 w 9"/>
                  <a:gd name="T3" fmla="*/ 0 h 9"/>
                  <a:gd name="T4" fmla="*/ 0 w 9"/>
                  <a:gd name="T5" fmla="*/ 3243 h 9"/>
                  <a:gd name="T6" fmla="*/ 1403 w 9"/>
                  <a:gd name="T7" fmla="*/ 3243 h 9"/>
                  <a:gd name="T8" fmla="*/ 2520 w 9"/>
                  <a:gd name="T9" fmla="*/ 3243 h 9"/>
                  <a:gd name="T10" fmla="*/ 2520 w 9"/>
                  <a:gd name="T11" fmla="*/ 0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9" y="0"/>
                    </a:moveTo>
                    <a:cubicBezTo>
                      <a:pt x="6" y="0"/>
                      <a:pt x="3" y="0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9"/>
                      <a:pt x="3" y="9"/>
                      <a:pt x="5" y="9"/>
                    </a:cubicBezTo>
                    <a:cubicBezTo>
                      <a:pt x="9" y="9"/>
                      <a:pt x="9" y="9"/>
                      <a:pt x="9" y="9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71" name="Freeform 544">
                <a:extLst>
                  <a:ext uri="{FF2B5EF4-FFF2-40B4-BE49-F238E27FC236}">
                    <a16:creationId xmlns:a16="http://schemas.microsoft.com/office/drawing/2014/main" id="{DC8A2937-F67B-4DA4-80B4-0DF6D80299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3427" y="1401819"/>
                <a:ext cx="10161" cy="18242"/>
              </a:xfrm>
              <a:custGeom>
                <a:avLst/>
                <a:gdLst>
                  <a:gd name="T0" fmla="*/ 0 w 5"/>
                  <a:gd name="T1" fmla="*/ 3243 h 9"/>
                  <a:gd name="T2" fmla="*/ 1196 w 5"/>
                  <a:gd name="T3" fmla="*/ 3243 h 9"/>
                  <a:gd name="T4" fmla="*/ 1547 w 5"/>
                  <a:gd name="T5" fmla="*/ 3243 h 9"/>
                  <a:gd name="T6" fmla="*/ 1547 w 5"/>
                  <a:gd name="T7" fmla="*/ 0 h 9"/>
                  <a:gd name="T8" fmla="*/ 1196 w 5"/>
                  <a:gd name="T9" fmla="*/ 0 h 9"/>
                  <a:gd name="T10" fmla="*/ 0 w 5"/>
                  <a:gd name="T11" fmla="*/ 0 h 9"/>
                  <a:gd name="T12" fmla="*/ 0 w 5"/>
                  <a:gd name="T13" fmla="*/ 3243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9">
                    <a:moveTo>
                      <a:pt x="0" y="9"/>
                    </a:moveTo>
                    <a:cubicBezTo>
                      <a:pt x="1" y="9"/>
                      <a:pt x="2" y="9"/>
                      <a:pt x="4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72" name="Freeform 545">
                <a:extLst>
                  <a:ext uri="{FF2B5EF4-FFF2-40B4-BE49-F238E27FC236}">
                    <a16:creationId xmlns:a16="http://schemas.microsoft.com/office/drawing/2014/main" id="{EEE52CD4-0465-48B3-8170-B0359B1303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5151" y="1436023"/>
                <a:ext cx="10161" cy="18242"/>
              </a:xfrm>
              <a:custGeom>
                <a:avLst/>
                <a:gdLst>
                  <a:gd name="T0" fmla="*/ 0 w 5"/>
                  <a:gd name="T1" fmla="*/ 3243 h 9"/>
                  <a:gd name="T2" fmla="*/ 1547 w 5"/>
                  <a:gd name="T3" fmla="*/ 3243 h 9"/>
                  <a:gd name="T4" fmla="*/ 1547 w 5"/>
                  <a:gd name="T5" fmla="*/ 0 h 9"/>
                  <a:gd name="T6" fmla="*/ 0 w 5"/>
                  <a:gd name="T7" fmla="*/ 0 h 9"/>
                  <a:gd name="T8" fmla="*/ 0 w 5"/>
                  <a:gd name="T9" fmla="*/ 324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9">
                    <a:moveTo>
                      <a:pt x="0" y="9"/>
                    </a:moveTo>
                    <a:cubicBezTo>
                      <a:pt x="2" y="9"/>
                      <a:pt x="4" y="9"/>
                      <a:pt x="5" y="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2" y="0"/>
                      <a:pt x="0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73" name="Freeform 546">
                <a:extLst>
                  <a:ext uri="{FF2B5EF4-FFF2-40B4-BE49-F238E27FC236}">
                    <a16:creationId xmlns:a16="http://schemas.microsoft.com/office/drawing/2014/main" id="{4C450CA4-E702-4131-9BD3-CF5D8A9961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814" y="1472507"/>
                <a:ext cx="109429" cy="22803"/>
              </a:xfrm>
              <a:custGeom>
                <a:avLst/>
                <a:gdLst>
                  <a:gd name="T0" fmla="*/ 0 w 56"/>
                  <a:gd name="T1" fmla="*/ 3755 h 11"/>
                  <a:gd name="T2" fmla="*/ 13675 w 56"/>
                  <a:gd name="T3" fmla="*/ 4544 h 11"/>
                  <a:gd name="T4" fmla="*/ 13675 w 56"/>
                  <a:gd name="T5" fmla="*/ 4544 h 11"/>
                  <a:gd name="T6" fmla="*/ 13675 w 56"/>
                  <a:gd name="T7" fmla="*/ 775 h 11"/>
                  <a:gd name="T8" fmla="*/ 13675 w 56"/>
                  <a:gd name="T9" fmla="*/ 775 h 11"/>
                  <a:gd name="T10" fmla="*/ 0 w 56"/>
                  <a:gd name="T11" fmla="*/ 0 h 11"/>
                  <a:gd name="T12" fmla="*/ 0 w 56"/>
                  <a:gd name="T13" fmla="*/ 3755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6" h="11">
                    <a:moveTo>
                      <a:pt x="0" y="9"/>
                    </a:moveTo>
                    <a:cubicBezTo>
                      <a:pt x="10" y="10"/>
                      <a:pt x="31" y="11"/>
                      <a:pt x="56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31" y="2"/>
                      <a:pt x="10" y="1"/>
                      <a:pt x="0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D6E9E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74" name="Freeform 547">
                <a:extLst>
                  <a:ext uri="{FF2B5EF4-FFF2-40B4-BE49-F238E27FC236}">
                    <a16:creationId xmlns:a16="http://schemas.microsoft.com/office/drawing/2014/main" id="{05B6AC45-CAF1-4395-877C-710720A43E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2670" y="1470987"/>
                <a:ext cx="82072" cy="22042"/>
              </a:xfrm>
              <a:custGeom>
                <a:avLst/>
                <a:gdLst>
                  <a:gd name="T0" fmla="*/ 0 w 42"/>
                  <a:gd name="T1" fmla="*/ 3662 h 11"/>
                  <a:gd name="T2" fmla="*/ 10283 w 42"/>
                  <a:gd name="T3" fmla="*/ 3045 h 11"/>
                  <a:gd name="T4" fmla="*/ 10283 w 42"/>
                  <a:gd name="T5" fmla="*/ 0 h 11"/>
                  <a:gd name="T6" fmla="*/ 0 w 42"/>
                  <a:gd name="T7" fmla="*/ 1007 h 11"/>
                  <a:gd name="T8" fmla="*/ 0 w 42"/>
                  <a:gd name="T9" fmla="*/ 3662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" h="11">
                    <a:moveTo>
                      <a:pt x="0" y="11"/>
                    </a:moveTo>
                    <a:cubicBezTo>
                      <a:pt x="12" y="11"/>
                      <a:pt x="38" y="10"/>
                      <a:pt x="42" y="9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8" y="1"/>
                      <a:pt x="12" y="2"/>
                      <a:pt x="0" y="3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7BB4C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75" name="Freeform 548">
                <a:extLst>
                  <a:ext uri="{FF2B5EF4-FFF2-40B4-BE49-F238E27FC236}">
                    <a16:creationId xmlns:a16="http://schemas.microsoft.com/office/drawing/2014/main" id="{83629210-40CE-4B2B-A809-252D8FEAE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293" y="1472507"/>
                <a:ext cx="11725" cy="18242"/>
              </a:xfrm>
              <a:custGeom>
                <a:avLst/>
                <a:gdLst>
                  <a:gd name="T0" fmla="*/ 0 w 6"/>
                  <a:gd name="T1" fmla="*/ 3243 h 9"/>
                  <a:gd name="T2" fmla="*/ 1488 w 6"/>
                  <a:gd name="T3" fmla="*/ 2824 h 9"/>
                  <a:gd name="T4" fmla="*/ 1488 w 6"/>
                  <a:gd name="T5" fmla="*/ 0 h 9"/>
                  <a:gd name="T6" fmla="*/ 0 w 6"/>
                  <a:gd name="T7" fmla="*/ 397 h 9"/>
                  <a:gd name="T8" fmla="*/ 0 w 6"/>
                  <a:gd name="T9" fmla="*/ 324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9">
                    <a:moveTo>
                      <a:pt x="0" y="9"/>
                    </a:moveTo>
                    <a:cubicBezTo>
                      <a:pt x="3" y="9"/>
                      <a:pt x="5" y="9"/>
                      <a:pt x="6" y="8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3" y="0"/>
                      <a:pt x="0" y="1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2E8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76" name="Freeform 549">
                <a:extLst>
                  <a:ext uri="{FF2B5EF4-FFF2-40B4-BE49-F238E27FC236}">
                    <a16:creationId xmlns:a16="http://schemas.microsoft.com/office/drawing/2014/main" id="{56873CAE-338A-4FE2-A21F-042DF918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8141" y="1477068"/>
                <a:ext cx="10161" cy="18242"/>
              </a:xfrm>
              <a:custGeom>
                <a:avLst/>
                <a:gdLst>
                  <a:gd name="T0" fmla="*/ 0 w 5"/>
                  <a:gd name="T1" fmla="*/ 3243 h 9"/>
                  <a:gd name="T2" fmla="*/ 1547 w 5"/>
                  <a:gd name="T3" fmla="*/ 3243 h 9"/>
                  <a:gd name="T4" fmla="*/ 1547 w 5"/>
                  <a:gd name="T5" fmla="*/ 0 h 9"/>
                  <a:gd name="T6" fmla="*/ 0 w 5"/>
                  <a:gd name="T7" fmla="*/ 0 h 9"/>
                  <a:gd name="T8" fmla="*/ 0 w 5"/>
                  <a:gd name="T9" fmla="*/ 324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9">
                    <a:moveTo>
                      <a:pt x="0" y="9"/>
                    </a:moveTo>
                    <a:cubicBezTo>
                      <a:pt x="1" y="9"/>
                      <a:pt x="3" y="9"/>
                      <a:pt x="5" y="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0"/>
                      <a:pt x="0" y="0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77" name="Freeform 550">
                <a:extLst>
                  <a:ext uri="{FF2B5EF4-FFF2-40B4-BE49-F238E27FC236}">
                    <a16:creationId xmlns:a16="http://schemas.microsoft.com/office/drawing/2014/main" id="{D6FF4FA3-9C1F-46C1-B4E9-873F5503D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1752" y="1395739"/>
                <a:ext cx="35174" cy="22042"/>
              </a:xfrm>
              <a:custGeom>
                <a:avLst/>
                <a:gdLst>
                  <a:gd name="T0" fmla="*/ 0 w 18"/>
                  <a:gd name="T1" fmla="*/ 625 h 11"/>
                  <a:gd name="T2" fmla="*/ 0 w 18"/>
                  <a:gd name="T3" fmla="*/ 3662 h 11"/>
                  <a:gd name="T4" fmla="*/ 4425 w 18"/>
                  <a:gd name="T5" fmla="*/ 3045 h 11"/>
                  <a:gd name="T6" fmla="*/ 4425 w 18"/>
                  <a:gd name="T7" fmla="*/ 0 h 11"/>
                  <a:gd name="T8" fmla="*/ 0 w 18"/>
                  <a:gd name="T9" fmla="*/ 625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8" h="11">
                    <a:moveTo>
                      <a:pt x="0" y="2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8" y="10"/>
                      <a:pt x="15" y="10"/>
                      <a:pt x="18" y="9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5" y="1"/>
                      <a:pt x="8" y="2"/>
                      <a:pt x="0" y="2"/>
                    </a:cubicBezTo>
                    <a:close/>
                  </a:path>
                </a:pathLst>
              </a:custGeom>
              <a:solidFill>
                <a:srgbClr val="2E8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78" name="Freeform 551">
                <a:extLst>
                  <a:ext uri="{FF2B5EF4-FFF2-40B4-BE49-F238E27FC236}">
                    <a16:creationId xmlns:a16="http://schemas.microsoft.com/office/drawing/2014/main" id="{D02A65AF-7AEB-4380-A5DC-9E7AD5837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9630" y="1349374"/>
                <a:ext cx="201662" cy="15962"/>
              </a:xfrm>
              <a:custGeom>
                <a:avLst/>
                <a:gdLst>
                  <a:gd name="T0" fmla="*/ 0 w 103"/>
                  <a:gd name="T1" fmla="*/ 0 h 8"/>
                  <a:gd name="T2" fmla="*/ 25429 w 103"/>
                  <a:gd name="T3" fmla="*/ 2226 h 8"/>
                  <a:gd name="T4" fmla="*/ 25429 w 103"/>
                  <a:gd name="T5" fmla="*/ 0 h 8"/>
                  <a:gd name="T6" fmla="*/ 0 w 103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3" h="8">
                    <a:moveTo>
                      <a:pt x="0" y="0"/>
                    </a:moveTo>
                    <a:cubicBezTo>
                      <a:pt x="4" y="5"/>
                      <a:pt x="98" y="8"/>
                      <a:pt x="103" y="7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0"/>
                      <a:pt x="23" y="3"/>
                      <a:pt x="0" y="0"/>
                    </a:cubicBezTo>
                  </a:path>
                </a:pathLst>
              </a:custGeom>
              <a:solidFill>
                <a:srgbClr val="2E8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79" name="Freeform 552">
                <a:extLst>
                  <a:ext uri="{FF2B5EF4-FFF2-40B4-BE49-F238E27FC236}">
                    <a16:creationId xmlns:a16="http://schemas.microsoft.com/office/drawing/2014/main" id="{5B15BC2A-04B4-4466-8EE4-353BD12EE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9630" y="1312890"/>
                <a:ext cx="201662" cy="18242"/>
              </a:xfrm>
              <a:custGeom>
                <a:avLst/>
                <a:gdLst>
                  <a:gd name="T0" fmla="*/ 0 w 103"/>
                  <a:gd name="T1" fmla="*/ 0 h 9"/>
                  <a:gd name="T2" fmla="*/ 11144 w 103"/>
                  <a:gd name="T3" fmla="*/ 2581 h 9"/>
                  <a:gd name="T4" fmla="*/ 25429 w 103"/>
                  <a:gd name="T5" fmla="*/ 2824 h 9"/>
                  <a:gd name="T6" fmla="*/ 25429 w 103"/>
                  <a:gd name="T7" fmla="*/ 0 h 9"/>
                  <a:gd name="T8" fmla="*/ 12837 w 103"/>
                  <a:gd name="T9" fmla="*/ 1059 h 9"/>
                  <a:gd name="T10" fmla="*/ 0 w 103"/>
                  <a:gd name="T11" fmla="*/ 0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3" h="9">
                    <a:moveTo>
                      <a:pt x="0" y="0"/>
                    </a:moveTo>
                    <a:cubicBezTo>
                      <a:pt x="2" y="2"/>
                      <a:pt x="23" y="5"/>
                      <a:pt x="45" y="7"/>
                    </a:cubicBezTo>
                    <a:cubicBezTo>
                      <a:pt x="72" y="9"/>
                      <a:pt x="100" y="9"/>
                      <a:pt x="103" y="8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0"/>
                      <a:pt x="78" y="2"/>
                      <a:pt x="52" y="3"/>
                    </a:cubicBezTo>
                    <a:cubicBezTo>
                      <a:pt x="31" y="3"/>
                      <a:pt x="10" y="2"/>
                      <a:pt x="0" y="0"/>
                    </a:cubicBezTo>
                  </a:path>
                </a:pathLst>
              </a:custGeom>
              <a:solidFill>
                <a:srgbClr val="2E8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80" name="Freeform 553">
                <a:extLst>
                  <a:ext uri="{FF2B5EF4-FFF2-40B4-BE49-F238E27FC236}">
                    <a16:creationId xmlns:a16="http://schemas.microsoft.com/office/drawing/2014/main" id="{2323D3D8-57D6-4E77-AF34-2CC3799FFD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9630" y="1383577"/>
                <a:ext cx="201662" cy="15962"/>
              </a:xfrm>
              <a:custGeom>
                <a:avLst/>
                <a:gdLst>
                  <a:gd name="T0" fmla="*/ 0 w 103"/>
                  <a:gd name="T1" fmla="*/ 0 h 8"/>
                  <a:gd name="T2" fmla="*/ 25429 w 103"/>
                  <a:gd name="T3" fmla="*/ 2226 h 8"/>
                  <a:gd name="T4" fmla="*/ 25429 w 103"/>
                  <a:gd name="T5" fmla="*/ 0 h 8"/>
                  <a:gd name="T6" fmla="*/ 0 w 103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3" h="8">
                    <a:moveTo>
                      <a:pt x="0" y="0"/>
                    </a:moveTo>
                    <a:cubicBezTo>
                      <a:pt x="4" y="4"/>
                      <a:pt x="98" y="8"/>
                      <a:pt x="103" y="7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0"/>
                      <a:pt x="23" y="3"/>
                      <a:pt x="0" y="0"/>
                    </a:cubicBezTo>
                  </a:path>
                </a:pathLst>
              </a:custGeom>
              <a:solidFill>
                <a:srgbClr val="2E8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81" name="Freeform 554">
                <a:extLst>
                  <a:ext uri="{FF2B5EF4-FFF2-40B4-BE49-F238E27FC236}">
                    <a16:creationId xmlns:a16="http://schemas.microsoft.com/office/drawing/2014/main" id="{9EB7AE97-352A-45FF-BA6B-A69090E97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9630" y="1416261"/>
                <a:ext cx="201662" cy="15962"/>
              </a:xfrm>
              <a:custGeom>
                <a:avLst/>
                <a:gdLst>
                  <a:gd name="T0" fmla="*/ 0 w 103"/>
                  <a:gd name="T1" fmla="*/ 378 h 8"/>
                  <a:gd name="T2" fmla="*/ 25429 w 103"/>
                  <a:gd name="T3" fmla="*/ 2604 h 8"/>
                  <a:gd name="T4" fmla="*/ 25429 w 103"/>
                  <a:gd name="T5" fmla="*/ 0 h 8"/>
                  <a:gd name="T6" fmla="*/ 0 w 103"/>
                  <a:gd name="T7" fmla="*/ 378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3" h="8">
                    <a:moveTo>
                      <a:pt x="0" y="1"/>
                    </a:moveTo>
                    <a:cubicBezTo>
                      <a:pt x="4" y="5"/>
                      <a:pt x="98" y="8"/>
                      <a:pt x="103" y="8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0"/>
                      <a:pt x="23" y="4"/>
                      <a:pt x="0" y="1"/>
                    </a:cubicBezTo>
                  </a:path>
                </a:pathLst>
              </a:custGeom>
              <a:solidFill>
                <a:srgbClr val="2E8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82" name="Freeform 555">
                <a:extLst>
                  <a:ext uri="{FF2B5EF4-FFF2-40B4-BE49-F238E27FC236}">
                    <a16:creationId xmlns:a16="http://schemas.microsoft.com/office/drawing/2014/main" id="{2B98E4DC-5657-4068-B649-94D814DC93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9630" y="1450465"/>
                <a:ext cx="201662" cy="15962"/>
              </a:xfrm>
              <a:custGeom>
                <a:avLst/>
                <a:gdLst>
                  <a:gd name="T0" fmla="*/ 0 w 103"/>
                  <a:gd name="T1" fmla="*/ 0 h 8"/>
                  <a:gd name="T2" fmla="*/ 25429 w 103"/>
                  <a:gd name="T3" fmla="*/ 2226 h 8"/>
                  <a:gd name="T4" fmla="*/ 25429 w 103"/>
                  <a:gd name="T5" fmla="*/ 0 h 8"/>
                  <a:gd name="T6" fmla="*/ 0 w 103"/>
                  <a:gd name="T7" fmla="*/ 0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3" h="8">
                    <a:moveTo>
                      <a:pt x="0" y="0"/>
                    </a:moveTo>
                    <a:cubicBezTo>
                      <a:pt x="4" y="5"/>
                      <a:pt x="98" y="8"/>
                      <a:pt x="103" y="7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3" y="0"/>
                      <a:pt x="23" y="3"/>
                      <a:pt x="0" y="0"/>
                    </a:cubicBezTo>
                  </a:path>
                </a:pathLst>
              </a:custGeom>
              <a:solidFill>
                <a:srgbClr val="2E8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83" name="Freeform 556">
                <a:extLst>
                  <a:ext uri="{FF2B5EF4-FFF2-40B4-BE49-F238E27FC236}">
                    <a16:creationId xmlns:a16="http://schemas.microsoft.com/office/drawing/2014/main" id="{AC12BC09-E103-4B2D-A34C-985BFAA080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8526" y="1470987"/>
                <a:ext cx="11725" cy="24323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4301 h 12"/>
                  <a:gd name="T4" fmla="*/ 1488 w 6"/>
                  <a:gd name="T5" fmla="*/ 4301 h 12"/>
                  <a:gd name="T6" fmla="*/ 1488 w 6"/>
                  <a:gd name="T7" fmla="*/ 0 h 12"/>
                  <a:gd name="T8" fmla="*/ 0 w 6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84" name="Freeform 557">
                <a:extLst>
                  <a:ext uri="{FF2B5EF4-FFF2-40B4-BE49-F238E27FC236}">
                    <a16:creationId xmlns:a16="http://schemas.microsoft.com/office/drawing/2014/main" id="{BE7562B4-AC05-4A56-B3FC-1448DBC976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6342" y="1508991"/>
                <a:ext cx="177432" cy="59287"/>
              </a:xfrm>
              <a:custGeom>
                <a:avLst/>
                <a:gdLst>
                  <a:gd name="T0" fmla="*/ 2128 w 91"/>
                  <a:gd name="T1" fmla="*/ 1829 h 29"/>
                  <a:gd name="T2" fmla="*/ 2128 w 91"/>
                  <a:gd name="T3" fmla="*/ 1829 h 29"/>
                  <a:gd name="T4" fmla="*/ 18811 w 91"/>
                  <a:gd name="T5" fmla="*/ 4492 h 29"/>
                  <a:gd name="T6" fmla="*/ 21450 w 91"/>
                  <a:gd name="T7" fmla="*/ 9166 h 29"/>
                  <a:gd name="T8" fmla="*/ 21917 w 91"/>
                  <a:gd name="T9" fmla="*/ 3811 h 29"/>
                  <a:gd name="T10" fmla="*/ 21917 w 91"/>
                  <a:gd name="T11" fmla="*/ 2257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1" h="29">
                    <a:moveTo>
                      <a:pt x="9" y="5"/>
                    </a:moveTo>
                    <a:cubicBezTo>
                      <a:pt x="9" y="5"/>
                      <a:pt x="0" y="0"/>
                      <a:pt x="9" y="5"/>
                    </a:cubicBezTo>
                    <a:cubicBezTo>
                      <a:pt x="19" y="11"/>
                      <a:pt x="67" y="11"/>
                      <a:pt x="78" y="12"/>
                    </a:cubicBezTo>
                    <a:cubicBezTo>
                      <a:pt x="89" y="12"/>
                      <a:pt x="89" y="19"/>
                      <a:pt x="89" y="24"/>
                    </a:cubicBezTo>
                    <a:cubicBezTo>
                      <a:pt x="89" y="29"/>
                      <a:pt x="91" y="10"/>
                      <a:pt x="91" y="10"/>
                    </a:cubicBezTo>
                    <a:cubicBezTo>
                      <a:pt x="91" y="6"/>
                      <a:pt x="91" y="6"/>
                      <a:pt x="91" y="6"/>
                    </a:cubicBezTo>
                  </a:path>
                </a:pathLst>
              </a:custGeom>
              <a:solidFill>
                <a:srgbClr val="88BC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85" name="Freeform 558">
                <a:extLst>
                  <a:ext uri="{FF2B5EF4-FFF2-40B4-BE49-F238E27FC236}">
                    <a16:creationId xmlns:a16="http://schemas.microsoft.com/office/drawing/2014/main" id="{BCE47E6E-1EC7-48C4-9B5D-E10F541F48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9568" y="1855589"/>
                <a:ext cx="9380" cy="2280"/>
              </a:xfrm>
              <a:custGeom>
                <a:avLst/>
                <a:gdLst>
                  <a:gd name="T0" fmla="*/ 0 w 5"/>
                  <a:gd name="T1" fmla="*/ 729 h 1"/>
                  <a:gd name="T2" fmla="*/ 967 w 5"/>
                  <a:gd name="T3" fmla="*/ 0 h 1"/>
                  <a:gd name="T4" fmla="*/ 967 w 5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0" y="1"/>
                    </a:moveTo>
                    <a:cubicBezTo>
                      <a:pt x="3" y="1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noFill/>
              <a:ln w="31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86" name="Freeform 559">
                <a:extLst>
                  <a:ext uri="{FF2B5EF4-FFF2-40B4-BE49-F238E27FC236}">
                    <a16:creationId xmlns:a16="http://schemas.microsoft.com/office/drawing/2014/main" id="{92044155-EAB5-4D0B-807D-3894B72E1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8303" y="1857869"/>
                <a:ext cx="31265" cy="2280"/>
              </a:xfrm>
              <a:custGeom>
                <a:avLst/>
                <a:gdLst>
                  <a:gd name="T0" fmla="*/ 0 w 16"/>
                  <a:gd name="T1" fmla="*/ 729 h 1"/>
                  <a:gd name="T2" fmla="*/ 3908 w 16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1">
                    <a:moveTo>
                      <a:pt x="0" y="1"/>
                    </a:moveTo>
                    <a:cubicBezTo>
                      <a:pt x="7" y="1"/>
                      <a:pt x="13" y="1"/>
                      <a:pt x="16" y="0"/>
                    </a:cubicBezTo>
                  </a:path>
                </a:pathLst>
              </a:custGeom>
              <a:noFill/>
              <a:ln w="31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87" name="Freeform 560">
                <a:extLst>
                  <a:ext uri="{FF2B5EF4-FFF2-40B4-BE49-F238E27FC236}">
                    <a16:creationId xmlns:a16="http://schemas.microsoft.com/office/drawing/2014/main" id="{C9E5F53B-A9C5-42EC-8781-0AA304E09E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975" y="1855589"/>
                <a:ext cx="156327" cy="6081"/>
              </a:xfrm>
              <a:custGeom>
                <a:avLst/>
                <a:gdLst>
                  <a:gd name="T0" fmla="*/ 0 w 80"/>
                  <a:gd name="T1" fmla="*/ 0 h 3"/>
                  <a:gd name="T2" fmla="*/ 12500 w 80"/>
                  <a:gd name="T3" fmla="*/ 1059 h 3"/>
                  <a:gd name="T4" fmla="*/ 19533 w 80"/>
                  <a:gd name="T5" fmla="*/ 661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0" h="3">
                    <a:moveTo>
                      <a:pt x="0" y="0"/>
                    </a:moveTo>
                    <a:cubicBezTo>
                      <a:pt x="1" y="2"/>
                      <a:pt x="23" y="3"/>
                      <a:pt x="51" y="3"/>
                    </a:cubicBezTo>
                    <a:cubicBezTo>
                      <a:pt x="62" y="3"/>
                      <a:pt x="72" y="3"/>
                      <a:pt x="80" y="2"/>
                    </a:cubicBezTo>
                  </a:path>
                </a:pathLst>
              </a:custGeom>
              <a:noFill/>
              <a:ln w="31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88" name="Freeform 561">
                <a:extLst>
                  <a:ext uri="{FF2B5EF4-FFF2-40B4-BE49-F238E27FC236}">
                    <a16:creationId xmlns:a16="http://schemas.microsoft.com/office/drawing/2014/main" id="{F9C18383-6F29-4565-B528-96D3812FBB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975" y="1849509"/>
                <a:ext cx="156327" cy="6081"/>
              </a:xfrm>
              <a:custGeom>
                <a:avLst/>
                <a:gdLst>
                  <a:gd name="T0" fmla="*/ 19533 w 80"/>
                  <a:gd name="T1" fmla="*/ 0 h 3"/>
                  <a:gd name="T2" fmla="*/ 12238 w 80"/>
                  <a:gd name="T3" fmla="*/ 0 h 3"/>
                  <a:gd name="T4" fmla="*/ 0 w 80"/>
                  <a:gd name="T5" fmla="*/ 1059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0" h="3">
                    <a:moveTo>
                      <a:pt x="80" y="0"/>
                    </a:moveTo>
                    <a:cubicBezTo>
                      <a:pt x="72" y="0"/>
                      <a:pt x="61" y="0"/>
                      <a:pt x="50" y="0"/>
                    </a:cubicBezTo>
                    <a:cubicBezTo>
                      <a:pt x="24" y="0"/>
                      <a:pt x="2" y="1"/>
                      <a:pt x="0" y="3"/>
                    </a:cubicBezTo>
                  </a:path>
                </a:pathLst>
              </a:custGeom>
              <a:noFill/>
              <a:ln w="31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89" name="Freeform 562">
                <a:extLst>
                  <a:ext uri="{FF2B5EF4-FFF2-40B4-BE49-F238E27FC236}">
                    <a16:creationId xmlns:a16="http://schemas.microsoft.com/office/drawing/2014/main" id="{70A15682-F86C-4EE5-A4F0-F373DFE46A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8303" y="1849509"/>
                <a:ext cx="31265" cy="2280"/>
              </a:xfrm>
              <a:custGeom>
                <a:avLst/>
                <a:gdLst>
                  <a:gd name="T0" fmla="*/ 3908 w 16"/>
                  <a:gd name="T1" fmla="*/ 729 h 1"/>
                  <a:gd name="T2" fmla="*/ 0 w 16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6" h="1">
                    <a:moveTo>
                      <a:pt x="16" y="1"/>
                    </a:moveTo>
                    <a:cubicBezTo>
                      <a:pt x="12" y="1"/>
                      <a:pt x="7" y="0"/>
                      <a:pt x="0" y="0"/>
                    </a:cubicBezTo>
                  </a:path>
                </a:pathLst>
              </a:custGeom>
              <a:noFill/>
              <a:ln w="31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90" name="Freeform 563">
                <a:extLst>
                  <a:ext uri="{FF2B5EF4-FFF2-40B4-BE49-F238E27FC236}">
                    <a16:creationId xmlns:a16="http://schemas.microsoft.com/office/drawing/2014/main" id="{74AA9A03-F8A2-4922-92C6-FCF24C6C4A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9568" y="1851789"/>
                <a:ext cx="9380" cy="3800"/>
              </a:xfrm>
              <a:custGeom>
                <a:avLst/>
                <a:gdLst>
                  <a:gd name="T0" fmla="*/ 967 w 5"/>
                  <a:gd name="T1" fmla="*/ 520 h 2"/>
                  <a:gd name="T2" fmla="*/ 0 w 5"/>
                  <a:gd name="T3" fmla="*/ 0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cubicBezTo>
                      <a:pt x="5" y="1"/>
                      <a:pt x="3" y="1"/>
                      <a:pt x="0" y="0"/>
                    </a:cubicBezTo>
                  </a:path>
                </a:pathLst>
              </a:custGeom>
              <a:noFill/>
              <a:ln w="317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91" name="Freeform 564">
                <a:extLst>
                  <a:ext uri="{FF2B5EF4-FFF2-40B4-BE49-F238E27FC236}">
                    <a16:creationId xmlns:a16="http://schemas.microsoft.com/office/drawing/2014/main" id="{39DF0528-2168-415A-9C83-BEF65E863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1975" y="1519632"/>
                <a:ext cx="196972" cy="743362"/>
              </a:xfrm>
              <a:custGeom>
                <a:avLst/>
                <a:gdLst>
                  <a:gd name="T0" fmla="*/ 0 w 101"/>
                  <a:gd name="T1" fmla="*/ 0 h 367"/>
                  <a:gd name="T2" fmla="*/ 0 w 101"/>
                  <a:gd name="T3" fmla="*/ 121741 h 367"/>
                  <a:gd name="T4" fmla="*/ 12288 w 101"/>
                  <a:gd name="T5" fmla="*/ 131425 h 367"/>
                  <a:gd name="T6" fmla="*/ 24372 w 101"/>
                  <a:gd name="T7" fmla="*/ 121741 h 367"/>
                  <a:gd name="T8" fmla="*/ 24372 w 101"/>
                  <a:gd name="T9" fmla="*/ 0 h 3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1" h="367">
                    <a:moveTo>
                      <a:pt x="0" y="0"/>
                    </a:moveTo>
                    <a:cubicBezTo>
                      <a:pt x="0" y="340"/>
                      <a:pt x="0" y="340"/>
                      <a:pt x="0" y="340"/>
                    </a:cubicBezTo>
                    <a:cubicBezTo>
                      <a:pt x="0" y="359"/>
                      <a:pt x="23" y="367"/>
                      <a:pt x="51" y="367"/>
                    </a:cubicBezTo>
                    <a:cubicBezTo>
                      <a:pt x="79" y="367"/>
                      <a:pt x="101" y="359"/>
                      <a:pt x="101" y="340"/>
                    </a:cubicBezTo>
                    <a:cubicBezTo>
                      <a:pt x="101" y="0"/>
                      <a:pt x="101" y="0"/>
                      <a:pt x="101" y="0"/>
                    </a:cubicBezTo>
                  </a:path>
                </a:pathLst>
              </a:custGeom>
              <a:noFill/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92" name="Freeform 565">
                <a:extLst>
                  <a:ext uri="{FF2B5EF4-FFF2-40B4-BE49-F238E27FC236}">
                    <a16:creationId xmlns:a16="http://schemas.microsoft.com/office/drawing/2014/main" id="{32843C10-A4F6-48DA-9F3C-D0BCB2C49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067" y="1302248"/>
                <a:ext cx="204789" cy="16722"/>
              </a:xfrm>
              <a:custGeom>
                <a:avLst/>
                <a:gdLst>
                  <a:gd name="T0" fmla="*/ 25354 w 105"/>
                  <a:gd name="T1" fmla="*/ 1724 h 8"/>
                  <a:gd name="T2" fmla="*/ 12758 w 105"/>
                  <a:gd name="T3" fmla="*/ 0 h 8"/>
                  <a:gd name="T4" fmla="*/ 0 w 105"/>
                  <a:gd name="T5" fmla="*/ 1724 h 8"/>
                  <a:gd name="T6" fmla="*/ 0 w 105"/>
                  <a:gd name="T7" fmla="*/ 1724 h 8"/>
                  <a:gd name="T8" fmla="*/ 12758 w 105"/>
                  <a:gd name="T9" fmla="*/ 3495 h 8"/>
                  <a:gd name="T10" fmla="*/ 25354 w 105"/>
                  <a:gd name="T11" fmla="*/ 1724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5" h="8">
                    <a:moveTo>
                      <a:pt x="105" y="4"/>
                    </a:moveTo>
                    <a:cubicBezTo>
                      <a:pt x="105" y="2"/>
                      <a:pt x="81" y="0"/>
                      <a:pt x="53" y="0"/>
                    </a:cubicBezTo>
                    <a:cubicBezTo>
                      <a:pt x="24" y="0"/>
                      <a:pt x="0" y="2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6"/>
                      <a:pt x="24" y="8"/>
                      <a:pt x="53" y="8"/>
                    </a:cubicBezTo>
                    <a:cubicBezTo>
                      <a:pt x="81" y="8"/>
                      <a:pt x="105" y="6"/>
                      <a:pt x="105" y="4"/>
                    </a:cubicBezTo>
                  </a:path>
                </a:pathLst>
              </a:custGeom>
              <a:noFill/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93" name="Freeform 566">
                <a:extLst>
                  <a:ext uri="{FF2B5EF4-FFF2-40B4-BE49-F238E27FC236}">
                    <a16:creationId xmlns:a16="http://schemas.microsoft.com/office/drawing/2014/main" id="{5EAE9983-C86A-4495-BD90-80BC063795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6342" y="1499110"/>
                <a:ext cx="228238" cy="22042"/>
              </a:xfrm>
              <a:custGeom>
                <a:avLst/>
                <a:gdLst>
                  <a:gd name="T0" fmla="*/ 14238 w 117"/>
                  <a:gd name="T1" fmla="*/ 625 h 11"/>
                  <a:gd name="T2" fmla="*/ 0 w 117"/>
                  <a:gd name="T3" fmla="*/ 0 h 11"/>
                  <a:gd name="T4" fmla="*/ 1166 w 117"/>
                  <a:gd name="T5" fmla="*/ 3335 h 11"/>
                  <a:gd name="T6" fmla="*/ 14238 w 117"/>
                  <a:gd name="T7" fmla="*/ 3662 h 11"/>
                  <a:gd name="T8" fmla="*/ 27313 w 117"/>
                  <a:gd name="T9" fmla="*/ 3335 h 11"/>
                  <a:gd name="T10" fmla="*/ 28279 w 117"/>
                  <a:gd name="T11" fmla="*/ 0 h 11"/>
                  <a:gd name="T12" fmla="*/ 14238 w 117"/>
                  <a:gd name="T13" fmla="*/ 625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7" h="11">
                    <a:moveTo>
                      <a:pt x="59" y="2"/>
                    </a:moveTo>
                    <a:cubicBezTo>
                      <a:pt x="34" y="2"/>
                      <a:pt x="12" y="2"/>
                      <a:pt x="0" y="0"/>
                    </a:cubicBezTo>
                    <a:cubicBezTo>
                      <a:pt x="0" y="0"/>
                      <a:pt x="3" y="10"/>
                      <a:pt x="5" y="10"/>
                    </a:cubicBezTo>
                    <a:cubicBezTo>
                      <a:pt x="18" y="11"/>
                      <a:pt x="37" y="11"/>
                      <a:pt x="59" y="11"/>
                    </a:cubicBezTo>
                    <a:cubicBezTo>
                      <a:pt x="81" y="11"/>
                      <a:pt x="101" y="11"/>
                      <a:pt x="113" y="10"/>
                    </a:cubicBezTo>
                    <a:cubicBezTo>
                      <a:pt x="114" y="9"/>
                      <a:pt x="117" y="0"/>
                      <a:pt x="117" y="0"/>
                    </a:cubicBezTo>
                    <a:cubicBezTo>
                      <a:pt x="105" y="2"/>
                      <a:pt x="83" y="2"/>
                      <a:pt x="59" y="2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94" name="Freeform 567">
                <a:extLst>
                  <a:ext uri="{FF2B5EF4-FFF2-40B4-BE49-F238E27FC236}">
                    <a16:creationId xmlns:a16="http://schemas.microsoft.com/office/drawing/2014/main" id="{678519BE-2326-44FB-AE11-50DF95650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0089" y="1326571"/>
                <a:ext cx="240744" cy="26603"/>
              </a:xfrm>
              <a:custGeom>
                <a:avLst/>
                <a:gdLst>
                  <a:gd name="T0" fmla="*/ 0 w 123"/>
                  <a:gd name="T1" fmla="*/ 0 h 13"/>
                  <a:gd name="T2" fmla="*/ 15262 w 123"/>
                  <a:gd name="T3" fmla="*/ 1580 h 13"/>
                  <a:gd name="T4" fmla="*/ 30317 w 123"/>
                  <a:gd name="T5" fmla="*/ 0 h 13"/>
                  <a:gd name="T6" fmla="*/ 30317 w 123"/>
                  <a:gd name="T7" fmla="*/ 3102 h 13"/>
                  <a:gd name="T8" fmla="*/ 15262 w 123"/>
                  <a:gd name="T9" fmla="*/ 4935 h 13"/>
                  <a:gd name="T10" fmla="*/ 0 w 123"/>
                  <a:gd name="T11" fmla="*/ 3102 h 13"/>
                  <a:gd name="T12" fmla="*/ 0 w 123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3" h="13">
                    <a:moveTo>
                      <a:pt x="0" y="0"/>
                    </a:moveTo>
                    <a:cubicBezTo>
                      <a:pt x="0" y="2"/>
                      <a:pt x="28" y="4"/>
                      <a:pt x="62" y="4"/>
                    </a:cubicBezTo>
                    <a:cubicBezTo>
                      <a:pt x="96" y="4"/>
                      <a:pt x="123" y="2"/>
                      <a:pt x="123" y="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11"/>
                      <a:pt x="96" y="13"/>
                      <a:pt x="62" y="13"/>
                    </a:cubicBezTo>
                    <a:cubicBezTo>
                      <a:pt x="28" y="13"/>
                      <a:pt x="0" y="11"/>
                      <a:pt x="0" y="8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7938" cap="rnd">
                <a:solidFill>
                  <a:srgbClr val="E679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95" name="Freeform 568">
                <a:extLst>
                  <a:ext uri="{FF2B5EF4-FFF2-40B4-BE49-F238E27FC236}">
                    <a16:creationId xmlns:a16="http://schemas.microsoft.com/office/drawing/2014/main" id="{1549EE45-879D-415D-9812-038ACA1A6B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067" y="1310609"/>
                <a:ext cx="204789" cy="24323"/>
              </a:xfrm>
              <a:custGeom>
                <a:avLst/>
                <a:gdLst>
                  <a:gd name="T0" fmla="*/ 12758 w 105"/>
                  <a:gd name="T1" fmla="*/ 1459 h 12"/>
                  <a:gd name="T2" fmla="*/ 0 w 105"/>
                  <a:gd name="T3" fmla="*/ 0 h 12"/>
                  <a:gd name="T4" fmla="*/ 0 w 105"/>
                  <a:gd name="T5" fmla="*/ 3640 h 12"/>
                  <a:gd name="T6" fmla="*/ 12758 w 105"/>
                  <a:gd name="T7" fmla="*/ 4301 h 12"/>
                  <a:gd name="T8" fmla="*/ 25354 w 105"/>
                  <a:gd name="T9" fmla="*/ 3640 h 12"/>
                  <a:gd name="T10" fmla="*/ 25354 w 105"/>
                  <a:gd name="T11" fmla="*/ 0 h 12"/>
                  <a:gd name="T12" fmla="*/ 12758 w 105"/>
                  <a:gd name="T13" fmla="*/ 1459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5" h="12">
                    <a:moveTo>
                      <a:pt x="53" y="4"/>
                    </a:moveTo>
                    <a:cubicBezTo>
                      <a:pt x="24" y="4"/>
                      <a:pt x="0" y="2"/>
                      <a:pt x="0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1" y="11"/>
                      <a:pt x="31" y="12"/>
                      <a:pt x="53" y="12"/>
                    </a:cubicBezTo>
                    <a:cubicBezTo>
                      <a:pt x="75" y="12"/>
                      <a:pt x="94" y="11"/>
                      <a:pt x="105" y="1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2"/>
                      <a:pt x="81" y="4"/>
                      <a:pt x="53" y="4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E679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96" name="Freeform 569">
                <a:extLst>
                  <a:ext uri="{FF2B5EF4-FFF2-40B4-BE49-F238E27FC236}">
                    <a16:creationId xmlns:a16="http://schemas.microsoft.com/office/drawing/2014/main" id="{4032B55B-4816-453D-889E-C0CE0DB282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60089" y="1322771"/>
                <a:ext cx="240744" cy="8361"/>
              </a:xfrm>
              <a:custGeom>
                <a:avLst/>
                <a:gdLst>
                  <a:gd name="T0" fmla="*/ 0 w 123"/>
                  <a:gd name="T1" fmla="*/ 976 h 4"/>
                  <a:gd name="T2" fmla="*/ 2276 w 123"/>
                  <a:gd name="T3" fmla="*/ 1724 h 4"/>
                  <a:gd name="T4" fmla="*/ 2276 w 123"/>
                  <a:gd name="T5" fmla="*/ 0 h 4"/>
                  <a:gd name="T6" fmla="*/ 0 w 123"/>
                  <a:gd name="T7" fmla="*/ 976 h 4"/>
                  <a:gd name="T8" fmla="*/ 28073 w 123"/>
                  <a:gd name="T9" fmla="*/ 0 h 4"/>
                  <a:gd name="T10" fmla="*/ 28073 w 123"/>
                  <a:gd name="T11" fmla="*/ 1724 h 4"/>
                  <a:gd name="T12" fmla="*/ 30317 w 123"/>
                  <a:gd name="T13" fmla="*/ 976 h 4"/>
                  <a:gd name="T14" fmla="*/ 28073 w 123"/>
                  <a:gd name="T15" fmla="*/ 0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3" h="4">
                    <a:moveTo>
                      <a:pt x="0" y="2"/>
                    </a:moveTo>
                    <a:cubicBezTo>
                      <a:pt x="0" y="3"/>
                      <a:pt x="4" y="3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  <a:moveTo>
                      <a:pt x="114" y="0"/>
                    </a:moveTo>
                    <a:cubicBezTo>
                      <a:pt x="114" y="4"/>
                      <a:pt x="114" y="4"/>
                      <a:pt x="114" y="4"/>
                    </a:cubicBezTo>
                    <a:cubicBezTo>
                      <a:pt x="120" y="3"/>
                      <a:pt x="123" y="3"/>
                      <a:pt x="123" y="2"/>
                    </a:cubicBezTo>
                    <a:cubicBezTo>
                      <a:pt x="123" y="1"/>
                      <a:pt x="120" y="0"/>
                      <a:pt x="114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E679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97" name="Freeform 570">
                <a:extLst>
                  <a:ext uri="{FF2B5EF4-FFF2-40B4-BE49-F238E27FC236}">
                    <a16:creationId xmlns:a16="http://schemas.microsoft.com/office/drawing/2014/main" id="{301DEAB1-A097-4502-B139-5846E7C85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0089" y="1359255"/>
                <a:ext cx="240744" cy="26603"/>
              </a:xfrm>
              <a:custGeom>
                <a:avLst/>
                <a:gdLst>
                  <a:gd name="T0" fmla="*/ 0 w 123"/>
                  <a:gd name="T1" fmla="*/ 0 h 13"/>
                  <a:gd name="T2" fmla="*/ 15262 w 123"/>
                  <a:gd name="T3" fmla="*/ 1833 h 13"/>
                  <a:gd name="T4" fmla="*/ 30317 w 123"/>
                  <a:gd name="T5" fmla="*/ 0 h 13"/>
                  <a:gd name="T6" fmla="*/ 30317 w 123"/>
                  <a:gd name="T7" fmla="*/ 3414 h 13"/>
                  <a:gd name="T8" fmla="*/ 15262 w 123"/>
                  <a:gd name="T9" fmla="*/ 4935 h 13"/>
                  <a:gd name="T10" fmla="*/ 0 w 123"/>
                  <a:gd name="T11" fmla="*/ 3414 h 13"/>
                  <a:gd name="T12" fmla="*/ 0 w 123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3" h="13">
                    <a:moveTo>
                      <a:pt x="0" y="0"/>
                    </a:moveTo>
                    <a:cubicBezTo>
                      <a:pt x="0" y="3"/>
                      <a:pt x="28" y="5"/>
                      <a:pt x="62" y="5"/>
                    </a:cubicBezTo>
                    <a:cubicBezTo>
                      <a:pt x="96" y="5"/>
                      <a:pt x="123" y="3"/>
                      <a:pt x="123" y="0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11"/>
                      <a:pt x="96" y="13"/>
                      <a:pt x="62" y="13"/>
                    </a:cubicBezTo>
                    <a:cubicBezTo>
                      <a:pt x="28" y="13"/>
                      <a:pt x="0" y="11"/>
                      <a:pt x="0" y="9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7938" cap="rnd">
                <a:solidFill>
                  <a:srgbClr val="E679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98" name="Freeform 571">
                <a:extLst>
                  <a:ext uri="{FF2B5EF4-FFF2-40B4-BE49-F238E27FC236}">
                    <a16:creationId xmlns:a16="http://schemas.microsoft.com/office/drawing/2014/main" id="{8D45E0E1-148F-4AAA-84D4-30382ABF9A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067" y="1349374"/>
                <a:ext cx="204789" cy="19762"/>
              </a:xfrm>
              <a:custGeom>
                <a:avLst/>
                <a:gdLst>
                  <a:gd name="T0" fmla="*/ 14028 w 105"/>
                  <a:gd name="T1" fmla="*/ 595 h 10"/>
                  <a:gd name="T2" fmla="*/ 12758 w 105"/>
                  <a:gd name="T3" fmla="*/ 595 h 10"/>
                  <a:gd name="T4" fmla="*/ 11326 w 105"/>
                  <a:gd name="T5" fmla="*/ 595 h 10"/>
                  <a:gd name="T6" fmla="*/ 0 w 105"/>
                  <a:gd name="T7" fmla="*/ 0 h 10"/>
                  <a:gd name="T8" fmla="*/ 0 w 105"/>
                  <a:gd name="T9" fmla="*/ 2514 h 10"/>
                  <a:gd name="T10" fmla="*/ 12758 w 105"/>
                  <a:gd name="T11" fmla="*/ 3110 h 10"/>
                  <a:gd name="T12" fmla="*/ 25354 w 105"/>
                  <a:gd name="T13" fmla="*/ 2514 h 10"/>
                  <a:gd name="T14" fmla="*/ 25354 w 105"/>
                  <a:gd name="T15" fmla="*/ 0 h 10"/>
                  <a:gd name="T16" fmla="*/ 14028 w 105"/>
                  <a:gd name="T17" fmla="*/ 59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5" h="10">
                    <a:moveTo>
                      <a:pt x="58" y="2"/>
                    </a:moveTo>
                    <a:cubicBezTo>
                      <a:pt x="56" y="2"/>
                      <a:pt x="54" y="2"/>
                      <a:pt x="53" y="2"/>
                    </a:cubicBezTo>
                    <a:cubicBezTo>
                      <a:pt x="51" y="2"/>
                      <a:pt x="49" y="2"/>
                      <a:pt x="47" y="2"/>
                    </a:cubicBezTo>
                    <a:cubicBezTo>
                      <a:pt x="28" y="1"/>
                      <a:pt x="11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9"/>
                      <a:pt x="31" y="10"/>
                      <a:pt x="53" y="10"/>
                    </a:cubicBezTo>
                    <a:cubicBezTo>
                      <a:pt x="75" y="10"/>
                      <a:pt x="94" y="9"/>
                      <a:pt x="105" y="8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1"/>
                      <a:pt x="78" y="1"/>
                      <a:pt x="58" y="2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E679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99" name="Freeform 572">
                <a:extLst>
                  <a:ext uri="{FF2B5EF4-FFF2-40B4-BE49-F238E27FC236}">
                    <a16:creationId xmlns:a16="http://schemas.microsoft.com/office/drawing/2014/main" id="{7A0AEEF0-3860-4313-B166-5870C9BB59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60089" y="1355454"/>
                <a:ext cx="240744" cy="9881"/>
              </a:xfrm>
              <a:custGeom>
                <a:avLst/>
                <a:gdLst>
                  <a:gd name="T0" fmla="*/ 0 w 123"/>
                  <a:gd name="T1" fmla="*/ 595 h 5"/>
                  <a:gd name="T2" fmla="*/ 2276 w 123"/>
                  <a:gd name="T3" fmla="*/ 1547 h 5"/>
                  <a:gd name="T4" fmla="*/ 2276 w 123"/>
                  <a:gd name="T5" fmla="*/ 0 h 5"/>
                  <a:gd name="T6" fmla="*/ 0 w 123"/>
                  <a:gd name="T7" fmla="*/ 595 h 5"/>
                  <a:gd name="T8" fmla="*/ 28073 w 123"/>
                  <a:gd name="T9" fmla="*/ 0 h 5"/>
                  <a:gd name="T10" fmla="*/ 28073 w 123"/>
                  <a:gd name="T11" fmla="*/ 1547 h 5"/>
                  <a:gd name="T12" fmla="*/ 30317 w 123"/>
                  <a:gd name="T13" fmla="*/ 967 h 5"/>
                  <a:gd name="T14" fmla="*/ 28073 w 123"/>
                  <a:gd name="T15" fmla="*/ 0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3" h="5">
                    <a:moveTo>
                      <a:pt x="0" y="2"/>
                    </a:moveTo>
                    <a:cubicBezTo>
                      <a:pt x="0" y="3"/>
                      <a:pt x="4" y="4"/>
                      <a:pt x="9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1"/>
                      <a:pt x="0" y="2"/>
                      <a:pt x="0" y="2"/>
                    </a:cubicBezTo>
                    <a:close/>
                    <a:moveTo>
                      <a:pt x="114" y="0"/>
                    </a:moveTo>
                    <a:cubicBezTo>
                      <a:pt x="114" y="5"/>
                      <a:pt x="114" y="5"/>
                      <a:pt x="114" y="5"/>
                    </a:cubicBezTo>
                    <a:cubicBezTo>
                      <a:pt x="120" y="4"/>
                      <a:pt x="123" y="3"/>
                      <a:pt x="123" y="3"/>
                    </a:cubicBezTo>
                    <a:cubicBezTo>
                      <a:pt x="123" y="2"/>
                      <a:pt x="120" y="1"/>
                      <a:pt x="114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E679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00" name="Freeform 573">
                <a:extLst>
                  <a:ext uri="{FF2B5EF4-FFF2-40B4-BE49-F238E27FC236}">
                    <a16:creationId xmlns:a16="http://schemas.microsoft.com/office/drawing/2014/main" id="{BD56878B-E7B6-4847-8C14-8C6B2D73D7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0089" y="1393458"/>
                <a:ext cx="240744" cy="26603"/>
              </a:xfrm>
              <a:custGeom>
                <a:avLst/>
                <a:gdLst>
                  <a:gd name="T0" fmla="*/ 0 w 123"/>
                  <a:gd name="T1" fmla="*/ 0 h 13"/>
                  <a:gd name="T2" fmla="*/ 15262 w 123"/>
                  <a:gd name="T3" fmla="*/ 1580 h 13"/>
                  <a:gd name="T4" fmla="*/ 30317 w 123"/>
                  <a:gd name="T5" fmla="*/ 0 h 13"/>
                  <a:gd name="T6" fmla="*/ 30317 w 123"/>
                  <a:gd name="T7" fmla="*/ 3414 h 13"/>
                  <a:gd name="T8" fmla="*/ 15262 w 123"/>
                  <a:gd name="T9" fmla="*/ 4935 h 13"/>
                  <a:gd name="T10" fmla="*/ 0 w 123"/>
                  <a:gd name="T11" fmla="*/ 3414 h 13"/>
                  <a:gd name="T12" fmla="*/ 0 w 123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3" h="13">
                    <a:moveTo>
                      <a:pt x="0" y="0"/>
                    </a:moveTo>
                    <a:cubicBezTo>
                      <a:pt x="0" y="2"/>
                      <a:pt x="28" y="4"/>
                      <a:pt x="62" y="4"/>
                    </a:cubicBezTo>
                    <a:cubicBezTo>
                      <a:pt x="96" y="4"/>
                      <a:pt x="123" y="2"/>
                      <a:pt x="123" y="0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11"/>
                      <a:pt x="96" y="13"/>
                      <a:pt x="62" y="13"/>
                    </a:cubicBezTo>
                    <a:cubicBezTo>
                      <a:pt x="28" y="13"/>
                      <a:pt x="0" y="11"/>
                      <a:pt x="0" y="9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7938" cap="rnd">
                <a:solidFill>
                  <a:srgbClr val="E679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01" name="Freeform 574">
                <a:extLst>
                  <a:ext uri="{FF2B5EF4-FFF2-40B4-BE49-F238E27FC236}">
                    <a16:creationId xmlns:a16="http://schemas.microsoft.com/office/drawing/2014/main" id="{E522BAA2-7BD7-44F4-A592-BF1CC93E55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067" y="1381297"/>
                <a:ext cx="204789" cy="20522"/>
              </a:xfrm>
              <a:custGeom>
                <a:avLst/>
                <a:gdLst>
                  <a:gd name="T0" fmla="*/ 14028 w 105"/>
                  <a:gd name="T1" fmla="*/ 751 h 10"/>
                  <a:gd name="T2" fmla="*/ 12758 w 105"/>
                  <a:gd name="T3" fmla="*/ 751 h 10"/>
                  <a:gd name="T4" fmla="*/ 11326 w 105"/>
                  <a:gd name="T5" fmla="*/ 751 h 10"/>
                  <a:gd name="T6" fmla="*/ 0 w 105"/>
                  <a:gd name="T7" fmla="*/ 0 h 10"/>
                  <a:gd name="T8" fmla="*/ 0 w 105"/>
                  <a:gd name="T9" fmla="*/ 3127 h 10"/>
                  <a:gd name="T10" fmla="*/ 12758 w 105"/>
                  <a:gd name="T11" fmla="*/ 3877 h 10"/>
                  <a:gd name="T12" fmla="*/ 25354 w 105"/>
                  <a:gd name="T13" fmla="*/ 3127 h 10"/>
                  <a:gd name="T14" fmla="*/ 25354 w 105"/>
                  <a:gd name="T15" fmla="*/ 0 h 10"/>
                  <a:gd name="T16" fmla="*/ 14028 w 105"/>
                  <a:gd name="T17" fmla="*/ 751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5" h="10">
                    <a:moveTo>
                      <a:pt x="58" y="2"/>
                    </a:moveTo>
                    <a:cubicBezTo>
                      <a:pt x="56" y="2"/>
                      <a:pt x="54" y="2"/>
                      <a:pt x="53" y="2"/>
                    </a:cubicBezTo>
                    <a:cubicBezTo>
                      <a:pt x="51" y="2"/>
                      <a:pt x="49" y="2"/>
                      <a:pt x="47" y="2"/>
                    </a:cubicBezTo>
                    <a:cubicBezTo>
                      <a:pt x="28" y="2"/>
                      <a:pt x="11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9"/>
                      <a:pt x="31" y="10"/>
                      <a:pt x="53" y="10"/>
                    </a:cubicBezTo>
                    <a:cubicBezTo>
                      <a:pt x="75" y="10"/>
                      <a:pt x="94" y="9"/>
                      <a:pt x="105" y="8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1"/>
                      <a:pt x="78" y="2"/>
                      <a:pt x="58" y="2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E679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02" name="Freeform 575">
                <a:extLst>
                  <a:ext uri="{FF2B5EF4-FFF2-40B4-BE49-F238E27FC236}">
                    <a16:creationId xmlns:a16="http://schemas.microsoft.com/office/drawing/2014/main" id="{AAB233E1-C690-4A88-8F1A-392898EF43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60089" y="1389658"/>
                <a:ext cx="240744" cy="8361"/>
              </a:xfrm>
              <a:custGeom>
                <a:avLst/>
                <a:gdLst>
                  <a:gd name="T0" fmla="*/ 0 w 123"/>
                  <a:gd name="T1" fmla="*/ 976 h 4"/>
                  <a:gd name="T2" fmla="*/ 2276 w 123"/>
                  <a:gd name="T3" fmla="*/ 1724 h 4"/>
                  <a:gd name="T4" fmla="*/ 2276 w 123"/>
                  <a:gd name="T5" fmla="*/ 0 h 4"/>
                  <a:gd name="T6" fmla="*/ 0 w 123"/>
                  <a:gd name="T7" fmla="*/ 976 h 4"/>
                  <a:gd name="T8" fmla="*/ 28073 w 123"/>
                  <a:gd name="T9" fmla="*/ 0 h 4"/>
                  <a:gd name="T10" fmla="*/ 28073 w 123"/>
                  <a:gd name="T11" fmla="*/ 1724 h 4"/>
                  <a:gd name="T12" fmla="*/ 30317 w 123"/>
                  <a:gd name="T13" fmla="*/ 976 h 4"/>
                  <a:gd name="T14" fmla="*/ 28073 w 123"/>
                  <a:gd name="T15" fmla="*/ 0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3" h="4">
                    <a:moveTo>
                      <a:pt x="0" y="2"/>
                    </a:moveTo>
                    <a:cubicBezTo>
                      <a:pt x="0" y="3"/>
                      <a:pt x="4" y="4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1"/>
                      <a:pt x="0" y="1"/>
                      <a:pt x="0" y="2"/>
                    </a:cubicBezTo>
                    <a:close/>
                    <a:moveTo>
                      <a:pt x="114" y="0"/>
                    </a:moveTo>
                    <a:cubicBezTo>
                      <a:pt x="114" y="4"/>
                      <a:pt x="114" y="4"/>
                      <a:pt x="114" y="4"/>
                    </a:cubicBezTo>
                    <a:cubicBezTo>
                      <a:pt x="120" y="4"/>
                      <a:pt x="123" y="3"/>
                      <a:pt x="123" y="2"/>
                    </a:cubicBezTo>
                    <a:cubicBezTo>
                      <a:pt x="123" y="1"/>
                      <a:pt x="120" y="1"/>
                      <a:pt x="114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E679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03" name="Freeform 576">
                <a:extLst>
                  <a:ext uri="{FF2B5EF4-FFF2-40B4-BE49-F238E27FC236}">
                    <a16:creationId xmlns:a16="http://schemas.microsoft.com/office/drawing/2014/main" id="{F1D9009A-2C2C-4EEB-AD14-7469209C3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0089" y="1428422"/>
                <a:ext cx="240744" cy="25843"/>
              </a:xfrm>
              <a:custGeom>
                <a:avLst/>
                <a:gdLst>
                  <a:gd name="T0" fmla="*/ 0 w 123"/>
                  <a:gd name="T1" fmla="*/ 0 h 13"/>
                  <a:gd name="T2" fmla="*/ 15262 w 123"/>
                  <a:gd name="T3" fmla="*/ 1219 h 13"/>
                  <a:gd name="T4" fmla="*/ 30317 w 123"/>
                  <a:gd name="T5" fmla="*/ 0 h 13"/>
                  <a:gd name="T6" fmla="*/ 30317 w 123"/>
                  <a:gd name="T7" fmla="*/ 2579 h 13"/>
                  <a:gd name="T8" fmla="*/ 15262 w 123"/>
                  <a:gd name="T9" fmla="*/ 4166 h 13"/>
                  <a:gd name="T10" fmla="*/ 0 w 123"/>
                  <a:gd name="T11" fmla="*/ 2579 h 13"/>
                  <a:gd name="T12" fmla="*/ 0 w 123"/>
                  <a:gd name="T13" fmla="*/ 0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3" h="13">
                    <a:moveTo>
                      <a:pt x="0" y="0"/>
                    </a:moveTo>
                    <a:cubicBezTo>
                      <a:pt x="0" y="2"/>
                      <a:pt x="28" y="4"/>
                      <a:pt x="62" y="4"/>
                    </a:cubicBezTo>
                    <a:cubicBezTo>
                      <a:pt x="96" y="4"/>
                      <a:pt x="123" y="2"/>
                      <a:pt x="123" y="0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11"/>
                      <a:pt x="96" y="13"/>
                      <a:pt x="62" y="13"/>
                    </a:cubicBezTo>
                    <a:cubicBezTo>
                      <a:pt x="28" y="13"/>
                      <a:pt x="0" y="11"/>
                      <a:pt x="0" y="8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7938" cap="rnd">
                <a:solidFill>
                  <a:srgbClr val="E679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04" name="Freeform 577">
                <a:extLst>
                  <a:ext uri="{FF2B5EF4-FFF2-40B4-BE49-F238E27FC236}">
                    <a16:creationId xmlns:a16="http://schemas.microsoft.com/office/drawing/2014/main" id="{89922F22-29CB-4D59-AC6F-910B8C19DB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067" y="1416261"/>
                <a:ext cx="204789" cy="19762"/>
              </a:xfrm>
              <a:custGeom>
                <a:avLst/>
                <a:gdLst>
                  <a:gd name="T0" fmla="*/ 14028 w 105"/>
                  <a:gd name="T1" fmla="*/ 595 h 10"/>
                  <a:gd name="T2" fmla="*/ 12758 w 105"/>
                  <a:gd name="T3" fmla="*/ 595 h 10"/>
                  <a:gd name="T4" fmla="*/ 11326 w 105"/>
                  <a:gd name="T5" fmla="*/ 595 h 10"/>
                  <a:gd name="T6" fmla="*/ 0 w 105"/>
                  <a:gd name="T7" fmla="*/ 0 h 10"/>
                  <a:gd name="T8" fmla="*/ 0 w 105"/>
                  <a:gd name="T9" fmla="*/ 2514 h 10"/>
                  <a:gd name="T10" fmla="*/ 12758 w 105"/>
                  <a:gd name="T11" fmla="*/ 3110 h 10"/>
                  <a:gd name="T12" fmla="*/ 25354 w 105"/>
                  <a:gd name="T13" fmla="*/ 2514 h 10"/>
                  <a:gd name="T14" fmla="*/ 25354 w 105"/>
                  <a:gd name="T15" fmla="*/ 0 h 10"/>
                  <a:gd name="T16" fmla="*/ 14028 w 105"/>
                  <a:gd name="T17" fmla="*/ 595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5" h="10">
                    <a:moveTo>
                      <a:pt x="58" y="2"/>
                    </a:moveTo>
                    <a:cubicBezTo>
                      <a:pt x="56" y="2"/>
                      <a:pt x="54" y="2"/>
                      <a:pt x="53" y="2"/>
                    </a:cubicBezTo>
                    <a:cubicBezTo>
                      <a:pt x="51" y="2"/>
                      <a:pt x="49" y="2"/>
                      <a:pt x="47" y="2"/>
                    </a:cubicBezTo>
                    <a:cubicBezTo>
                      <a:pt x="28" y="2"/>
                      <a:pt x="11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9"/>
                      <a:pt x="31" y="10"/>
                      <a:pt x="53" y="10"/>
                    </a:cubicBezTo>
                    <a:cubicBezTo>
                      <a:pt x="75" y="10"/>
                      <a:pt x="94" y="9"/>
                      <a:pt x="105" y="8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1"/>
                      <a:pt x="78" y="2"/>
                      <a:pt x="58" y="2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E679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05" name="Freeform 578">
                <a:extLst>
                  <a:ext uri="{FF2B5EF4-FFF2-40B4-BE49-F238E27FC236}">
                    <a16:creationId xmlns:a16="http://schemas.microsoft.com/office/drawing/2014/main" id="{8539383F-49C6-48B0-B391-165B4836CC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067" y="1450465"/>
                <a:ext cx="204789" cy="20522"/>
              </a:xfrm>
              <a:custGeom>
                <a:avLst/>
                <a:gdLst>
                  <a:gd name="T0" fmla="*/ 14028 w 105"/>
                  <a:gd name="T1" fmla="*/ 429 h 10"/>
                  <a:gd name="T2" fmla="*/ 12758 w 105"/>
                  <a:gd name="T3" fmla="*/ 751 h 10"/>
                  <a:gd name="T4" fmla="*/ 11326 w 105"/>
                  <a:gd name="T5" fmla="*/ 429 h 10"/>
                  <a:gd name="T6" fmla="*/ 0 w 105"/>
                  <a:gd name="T7" fmla="*/ 0 h 10"/>
                  <a:gd name="T8" fmla="*/ 0 w 105"/>
                  <a:gd name="T9" fmla="*/ 3127 h 10"/>
                  <a:gd name="T10" fmla="*/ 12758 w 105"/>
                  <a:gd name="T11" fmla="*/ 3877 h 10"/>
                  <a:gd name="T12" fmla="*/ 25354 w 105"/>
                  <a:gd name="T13" fmla="*/ 3127 h 10"/>
                  <a:gd name="T14" fmla="*/ 25354 w 105"/>
                  <a:gd name="T15" fmla="*/ 0 h 10"/>
                  <a:gd name="T16" fmla="*/ 14028 w 105"/>
                  <a:gd name="T17" fmla="*/ 429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5" h="10">
                    <a:moveTo>
                      <a:pt x="58" y="1"/>
                    </a:moveTo>
                    <a:cubicBezTo>
                      <a:pt x="56" y="2"/>
                      <a:pt x="54" y="2"/>
                      <a:pt x="53" y="2"/>
                    </a:cubicBezTo>
                    <a:cubicBezTo>
                      <a:pt x="51" y="2"/>
                      <a:pt x="49" y="2"/>
                      <a:pt x="47" y="1"/>
                    </a:cubicBezTo>
                    <a:cubicBezTo>
                      <a:pt x="28" y="1"/>
                      <a:pt x="11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9"/>
                      <a:pt x="31" y="10"/>
                      <a:pt x="53" y="10"/>
                    </a:cubicBezTo>
                    <a:cubicBezTo>
                      <a:pt x="75" y="10"/>
                      <a:pt x="94" y="9"/>
                      <a:pt x="105" y="8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5" y="1"/>
                      <a:pt x="78" y="1"/>
                      <a:pt x="58" y="1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E679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06" name="Freeform 579">
                <a:extLst>
                  <a:ext uri="{FF2B5EF4-FFF2-40B4-BE49-F238E27FC236}">
                    <a16:creationId xmlns:a16="http://schemas.microsoft.com/office/drawing/2014/main" id="{01035A0D-D22D-495B-857E-EAE968EEC8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46802" y="1460346"/>
                <a:ext cx="268101" cy="14442"/>
              </a:xfrm>
              <a:custGeom>
                <a:avLst/>
                <a:gdLst>
                  <a:gd name="T0" fmla="*/ 0 w 137"/>
                  <a:gd name="T1" fmla="*/ 1200 h 7"/>
                  <a:gd name="T2" fmla="*/ 0 w 137"/>
                  <a:gd name="T3" fmla="*/ 1200 h 7"/>
                  <a:gd name="T4" fmla="*/ 0 w 137"/>
                  <a:gd name="T5" fmla="*/ 1200 h 7"/>
                  <a:gd name="T6" fmla="*/ 33754 w 137"/>
                  <a:gd name="T7" fmla="*/ 1200 h 7"/>
                  <a:gd name="T8" fmla="*/ 33754 w 137"/>
                  <a:gd name="T9" fmla="*/ 1200 h 7"/>
                  <a:gd name="T10" fmla="*/ 33754 w 137"/>
                  <a:gd name="T11" fmla="*/ 1200 h 7"/>
                  <a:gd name="T12" fmla="*/ 33754 w 137"/>
                  <a:gd name="T13" fmla="*/ 1200 h 7"/>
                  <a:gd name="T14" fmla="*/ 29818 w 137"/>
                  <a:gd name="T15" fmla="*/ 0 h 7"/>
                  <a:gd name="T16" fmla="*/ 29818 w 137"/>
                  <a:gd name="T17" fmla="*/ 1200 h 7"/>
                  <a:gd name="T18" fmla="*/ 17012 w 137"/>
                  <a:gd name="T19" fmla="*/ 2063 h 7"/>
                  <a:gd name="T20" fmla="*/ 3923 w 137"/>
                  <a:gd name="T21" fmla="*/ 1200 h 7"/>
                  <a:gd name="T22" fmla="*/ 3923 w 137"/>
                  <a:gd name="T23" fmla="*/ 0 h 7"/>
                  <a:gd name="T24" fmla="*/ 0 w 137"/>
                  <a:gd name="T25" fmla="*/ 1200 h 7"/>
                  <a:gd name="T26" fmla="*/ 17012 w 137"/>
                  <a:gd name="T27" fmla="*/ 2823 h 7"/>
                  <a:gd name="T28" fmla="*/ 33754 w 137"/>
                  <a:gd name="T29" fmla="*/ 1200 h 7"/>
                  <a:gd name="T30" fmla="*/ 29818 w 137"/>
                  <a:gd name="T31" fmla="*/ 0 h 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37" h="7"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  <a:moveTo>
                      <a:pt x="137" y="3"/>
                    </a:moveTo>
                    <a:cubicBezTo>
                      <a:pt x="137" y="3"/>
                      <a:pt x="137" y="3"/>
                      <a:pt x="137" y="3"/>
                    </a:cubicBezTo>
                    <a:cubicBezTo>
                      <a:pt x="137" y="3"/>
                      <a:pt x="137" y="3"/>
                      <a:pt x="137" y="3"/>
                    </a:cubicBezTo>
                    <a:cubicBezTo>
                      <a:pt x="137" y="3"/>
                      <a:pt x="137" y="3"/>
                      <a:pt x="137" y="3"/>
                    </a:cubicBezTo>
                    <a:close/>
                    <a:moveTo>
                      <a:pt x="121" y="0"/>
                    </a:moveTo>
                    <a:cubicBezTo>
                      <a:pt x="121" y="3"/>
                      <a:pt x="121" y="3"/>
                      <a:pt x="121" y="3"/>
                    </a:cubicBezTo>
                    <a:cubicBezTo>
                      <a:pt x="110" y="4"/>
                      <a:pt x="91" y="5"/>
                      <a:pt x="69" y="5"/>
                    </a:cubicBezTo>
                    <a:cubicBezTo>
                      <a:pt x="47" y="5"/>
                      <a:pt x="27" y="4"/>
                      <a:pt x="16" y="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6" y="1"/>
                      <a:pt x="0" y="2"/>
                      <a:pt x="0" y="3"/>
                    </a:cubicBezTo>
                    <a:cubicBezTo>
                      <a:pt x="0" y="5"/>
                      <a:pt x="31" y="7"/>
                      <a:pt x="69" y="7"/>
                    </a:cubicBezTo>
                    <a:cubicBezTo>
                      <a:pt x="106" y="7"/>
                      <a:pt x="137" y="5"/>
                      <a:pt x="137" y="3"/>
                    </a:cubicBezTo>
                    <a:cubicBezTo>
                      <a:pt x="137" y="2"/>
                      <a:pt x="131" y="1"/>
                      <a:pt x="121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E679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07" name="Freeform 580">
                <a:extLst>
                  <a:ext uri="{FF2B5EF4-FFF2-40B4-BE49-F238E27FC236}">
                    <a16:creationId xmlns:a16="http://schemas.microsoft.com/office/drawing/2014/main" id="{DDA0A77F-CBB6-4B3F-956E-1CB8046136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60089" y="1423862"/>
                <a:ext cx="240744" cy="8361"/>
              </a:xfrm>
              <a:custGeom>
                <a:avLst/>
                <a:gdLst>
                  <a:gd name="T0" fmla="*/ 0 w 123"/>
                  <a:gd name="T1" fmla="*/ 976 h 4"/>
                  <a:gd name="T2" fmla="*/ 2276 w 123"/>
                  <a:gd name="T3" fmla="*/ 1724 h 4"/>
                  <a:gd name="T4" fmla="*/ 2276 w 123"/>
                  <a:gd name="T5" fmla="*/ 0 h 4"/>
                  <a:gd name="T6" fmla="*/ 0 w 123"/>
                  <a:gd name="T7" fmla="*/ 976 h 4"/>
                  <a:gd name="T8" fmla="*/ 28073 w 123"/>
                  <a:gd name="T9" fmla="*/ 0 h 4"/>
                  <a:gd name="T10" fmla="*/ 28073 w 123"/>
                  <a:gd name="T11" fmla="*/ 1724 h 4"/>
                  <a:gd name="T12" fmla="*/ 30317 w 123"/>
                  <a:gd name="T13" fmla="*/ 976 h 4"/>
                  <a:gd name="T14" fmla="*/ 28073 w 123"/>
                  <a:gd name="T15" fmla="*/ 0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3" h="4">
                    <a:moveTo>
                      <a:pt x="0" y="2"/>
                    </a:moveTo>
                    <a:cubicBezTo>
                      <a:pt x="0" y="3"/>
                      <a:pt x="4" y="3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1"/>
                      <a:pt x="0" y="2"/>
                    </a:cubicBezTo>
                    <a:close/>
                    <a:moveTo>
                      <a:pt x="114" y="0"/>
                    </a:moveTo>
                    <a:cubicBezTo>
                      <a:pt x="114" y="4"/>
                      <a:pt x="114" y="4"/>
                      <a:pt x="114" y="4"/>
                    </a:cubicBezTo>
                    <a:cubicBezTo>
                      <a:pt x="120" y="3"/>
                      <a:pt x="123" y="3"/>
                      <a:pt x="123" y="2"/>
                    </a:cubicBezTo>
                    <a:cubicBezTo>
                      <a:pt x="123" y="1"/>
                      <a:pt x="120" y="0"/>
                      <a:pt x="114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E679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08" name="Freeform 581">
                <a:extLst>
                  <a:ext uri="{FF2B5EF4-FFF2-40B4-BE49-F238E27FC236}">
                    <a16:creationId xmlns:a16="http://schemas.microsoft.com/office/drawing/2014/main" id="{DE1AD1E3-03F0-4CB7-A385-05EE7D116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802" y="1466426"/>
                <a:ext cx="268101" cy="36484"/>
              </a:xfrm>
              <a:custGeom>
                <a:avLst/>
                <a:gdLst>
                  <a:gd name="T0" fmla="*/ 0 w 137"/>
                  <a:gd name="T1" fmla="*/ 0 h 18"/>
                  <a:gd name="T2" fmla="*/ 17012 w 137"/>
                  <a:gd name="T3" fmla="*/ 1459 h 18"/>
                  <a:gd name="T4" fmla="*/ 33754 w 137"/>
                  <a:gd name="T5" fmla="*/ 0 h 18"/>
                  <a:gd name="T6" fmla="*/ 33754 w 137"/>
                  <a:gd name="T7" fmla="*/ 5005 h 18"/>
                  <a:gd name="T8" fmla="*/ 17012 w 137"/>
                  <a:gd name="T9" fmla="*/ 6464 h 18"/>
                  <a:gd name="T10" fmla="*/ 0 w 137"/>
                  <a:gd name="T11" fmla="*/ 5005 h 18"/>
                  <a:gd name="T12" fmla="*/ 0 w 137"/>
                  <a:gd name="T13" fmla="*/ 5005 h 18"/>
                  <a:gd name="T14" fmla="*/ 0 w 137"/>
                  <a:gd name="T15" fmla="*/ 0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7" h="18">
                    <a:moveTo>
                      <a:pt x="0" y="0"/>
                    </a:moveTo>
                    <a:cubicBezTo>
                      <a:pt x="0" y="2"/>
                      <a:pt x="31" y="4"/>
                      <a:pt x="69" y="4"/>
                    </a:cubicBezTo>
                    <a:cubicBezTo>
                      <a:pt x="106" y="4"/>
                      <a:pt x="137" y="2"/>
                      <a:pt x="137" y="0"/>
                    </a:cubicBezTo>
                    <a:cubicBezTo>
                      <a:pt x="137" y="14"/>
                      <a:pt x="137" y="14"/>
                      <a:pt x="137" y="14"/>
                    </a:cubicBezTo>
                    <a:cubicBezTo>
                      <a:pt x="137" y="16"/>
                      <a:pt x="106" y="18"/>
                      <a:pt x="69" y="18"/>
                    </a:cubicBezTo>
                    <a:cubicBezTo>
                      <a:pt x="31" y="18"/>
                      <a:pt x="0" y="16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7938" cap="rnd">
                <a:solidFill>
                  <a:srgbClr val="E6796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09" name="Freeform 582">
                <a:extLst>
                  <a:ext uri="{FF2B5EF4-FFF2-40B4-BE49-F238E27FC236}">
                    <a16:creationId xmlns:a16="http://schemas.microsoft.com/office/drawing/2014/main" id="{AE81D7A8-136B-4A53-86AE-25825F465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6752" y="1468707"/>
                <a:ext cx="369714" cy="42565"/>
              </a:xfrm>
              <a:custGeom>
                <a:avLst/>
                <a:gdLst>
                  <a:gd name="T0" fmla="*/ 11767 w 189"/>
                  <a:gd name="T1" fmla="*/ 3640 h 21"/>
                  <a:gd name="T2" fmla="*/ 2743 w 189"/>
                  <a:gd name="T3" fmla="*/ 3640 h 21"/>
                  <a:gd name="T4" fmla="*/ 1960 w 189"/>
                  <a:gd name="T5" fmla="*/ 3243 h 21"/>
                  <a:gd name="T6" fmla="*/ 2743 w 189"/>
                  <a:gd name="T7" fmla="*/ 2824 h 21"/>
                  <a:gd name="T8" fmla="*/ 12746 w 189"/>
                  <a:gd name="T9" fmla="*/ 2824 h 21"/>
                  <a:gd name="T10" fmla="*/ 13730 w 189"/>
                  <a:gd name="T11" fmla="*/ 1459 h 21"/>
                  <a:gd name="T12" fmla="*/ 12746 w 189"/>
                  <a:gd name="T13" fmla="*/ 0 h 21"/>
                  <a:gd name="T14" fmla="*/ 2743 w 189"/>
                  <a:gd name="T15" fmla="*/ 0 h 21"/>
                  <a:gd name="T16" fmla="*/ 0 w 189"/>
                  <a:gd name="T17" fmla="*/ 3243 h 21"/>
                  <a:gd name="T18" fmla="*/ 783 w 189"/>
                  <a:gd name="T19" fmla="*/ 5824 h 21"/>
                  <a:gd name="T20" fmla="*/ 2743 w 189"/>
                  <a:gd name="T21" fmla="*/ 6464 h 21"/>
                  <a:gd name="T22" fmla="*/ 10596 w 189"/>
                  <a:gd name="T23" fmla="*/ 6464 h 21"/>
                  <a:gd name="T24" fmla="*/ 14513 w 189"/>
                  <a:gd name="T25" fmla="*/ 6883 h 21"/>
                  <a:gd name="T26" fmla="*/ 29449 w 189"/>
                  <a:gd name="T27" fmla="*/ 7531 h 21"/>
                  <a:gd name="T28" fmla="*/ 45941 w 189"/>
                  <a:gd name="T29" fmla="*/ 6464 h 21"/>
                  <a:gd name="T30" fmla="*/ 46129 w 189"/>
                  <a:gd name="T31" fmla="*/ 3243 h 21"/>
                  <a:gd name="T32" fmla="*/ 44958 w 189"/>
                  <a:gd name="T33" fmla="*/ 3640 h 21"/>
                  <a:gd name="T34" fmla="*/ 29449 w 189"/>
                  <a:gd name="T35" fmla="*/ 4701 h 21"/>
                  <a:gd name="T36" fmla="*/ 14701 w 189"/>
                  <a:gd name="T37" fmla="*/ 3891 h 21"/>
                  <a:gd name="T38" fmla="*/ 11767 w 189"/>
                  <a:gd name="T39" fmla="*/ 3640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9" h="21">
                    <a:moveTo>
                      <a:pt x="48" y="10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9" y="10"/>
                      <a:pt x="8" y="10"/>
                      <a:pt x="8" y="9"/>
                    </a:cubicBezTo>
                    <a:cubicBezTo>
                      <a:pt x="8" y="9"/>
                      <a:pt x="9" y="8"/>
                      <a:pt x="11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4" y="8"/>
                      <a:pt x="56" y="6"/>
                      <a:pt x="56" y="4"/>
                    </a:cubicBezTo>
                    <a:cubicBezTo>
                      <a:pt x="56" y="2"/>
                      <a:pt x="54" y="0"/>
                      <a:pt x="5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4" y="0"/>
                      <a:pt x="0" y="5"/>
                      <a:pt x="0" y="9"/>
                    </a:cubicBezTo>
                    <a:cubicBezTo>
                      <a:pt x="0" y="12"/>
                      <a:pt x="1" y="14"/>
                      <a:pt x="3" y="16"/>
                    </a:cubicBezTo>
                    <a:cubicBezTo>
                      <a:pt x="5" y="17"/>
                      <a:pt x="8" y="18"/>
                      <a:pt x="11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9" y="18"/>
                      <a:pt x="54" y="18"/>
                      <a:pt x="59" y="19"/>
                    </a:cubicBezTo>
                    <a:cubicBezTo>
                      <a:pt x="71" y="20"/>
                      <a:pt x="94" y="21"/>
                      <a:pt x="120" y="21"/>
                    </a:cubicBezTo>
                    <a:cubicBezTo>
                      <a:pt x="162" y="21"/>
                      <a:pt x="179" y="20"/>
                      <a:pt x="187" y="18"/>
                    </a:cubicBezTo>
                    <a:cubicBezTo>
                      <a:pt x="189" y="16"/>
                      <a:pt x="189" y="10"/>
                      <a:pt x="188" y="9"/>
                    </a:cubicBezTo>
                    <a:cubicBezTo>
                      <a:pt x="187" y="9"/>
                      <a:pt x="187" y="10"/>
                      <a:pt x="183" y="10"/>
                    </a:cubicBezTo>
                    <a:cubicBezTo>
                      <a:pt x="176" y="12"/>
                      <a:pt x="154" y="13"/>
                      <a:pt x="120" y="13"/>
                    </a:cubicBezTo>
                    <a:cubicBezTo>
                      <a:pt x="95" y="13"/>
                      <a:pt x="72" y="12"/>
                      <a:pt x="60" y="11"/>
                    </a:cubicBezTo>
                    <a:cubicBezTo>
                      <a:pt x="57" y="11"/>
                      <a:pt x="53" y="10"/>
                      <a:pt x="48" y="10"/>
                    </a:cubicBezTo>
                    <a:close/>
                  </a:path>
                </a:pathLst>
              </a:custGeom>
              <a:solidFill>
                <a:srgbClr val="CB343B"/>
              </a:solidFill>
              <a:ln>
                <a:noFill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10" name="Freeform 583">
                <a:extLst>
                  <a:ext uri="{FF2B5EF4-FFF2-40B4-BE49-F238E27FC236}">
                    <a16:creationId xmlns:a16="http://schemas.microsoft.com/office/drawing/2014/main" id="{B5BF69D3-65E5-4DD3-8E2E-6F61B10E2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7309" y="1469204"/>
                <a:ext cx="369714" cy="42565"/>
              </a:xfrm>
              <a:custGeom>
                <a:avLst/>
                <a:gdLst>
                  <a:gd name="T0" fmla="*/ 11767 w 189"/>
                  <a:gd name="T1" fmla="*/ 3640 h 21"/>
                  <a:gd name="T2" fmla="*/ 2743 w 189"/>
                  <a:gd name="T3" fmla="*/ 3640 h 21"/>
                  <a:gd name="T4" fmla="*/ 1960 w 189"/>
                  <a:gd name="T5" fmla="*/ 3243 h 21"/>
                  <a:gd name="T6" fmla="*/ 2743 w 189"/>
                  <a:gd name="T7" fmla="*/ 2824 h 21"/>
                  <a:gd name="T8" fmla="*/ 12746 w 189"/>
                  <a:gd name="T9" fmla="*/ 2824 h 21"/>
                  <a:gd name="T10" fmla="*/ 13730 w 189"/>
                  <a:gd name="T11" fmla="*/ 1459 h 21"/>
                  <a:gd name="T12" fmla="*/ 12746 w 189"/>
                  <a:gd name="T13" fmla="*/ 0 h 21"/>
                  <a:gd name="T14" fmla="*/ 2743 w 189"/>
                  <a:gd name="T15" fmla="*/ 0 h 21"/>
                  <a:gd name="T16" fmla="*/ 0 w 189"/>
                  <a:gd name="T17" fmla="*/ 3243 h 21"/>
                  <a:gd name="T18" fmla="*/ 783 w 189"/>
                  <a:gd name="T19" fmla="*/ 5824 h 21"/>
                  <a:gd name="T20" fmla="*/ 2743 w 189"/>
                  <a:gd name="T21" fmla="*/ 6464 h 21"/>
                  <a:gd name="T22" fmla="*/ 10596 w 189"/>
                  <a:gd name="T23" fmla="*/ 6464 h 21"/>
                  <a:gd name="T24" fmla="*/ 14513 w 189"/>
                  <a:gd name="T25" fmla="*/ 6883 h 21"/>
                  <a:gd name="T26" fmla="*/ 29449 w 189"/>
                  <a:gd name="T27" fmla="*/ 7531 h 21"/>
                  <a:gd name="T28" fmla="*/ 45941 w 189"/>
                  <a:gd name="T29" fmla="*/ 6464 h 21"/>
                  <a:gd name="T30" fmla="*/ 46129 w 189"/>
                  <a:gd name="T31" fmla="*/ 3243 h 21"/>
                  <a:gd name="T32" fmla="*/ 44958 w 189"/>
                  <a:gd name="T33" fmla="*/ 3640 h 21"/>
                  <a:gd name="T34" fmla="*/ 29449 w 189"/>
                  <a:gd name="T35" fmla="*/ 4701 h 21"/>
                  <a:gd name="T36" fmla="*/ 14701 w 189"/>
                  <a:gd name="T37" fmla="*/ 3891 h 21"/>
                  <a:gd name="T38" fmla="*/ 11767 w 189"/>
                  <a:gd name="T39" fmla="*/ 3640 h 2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89" h="21">
                    <a:moveTo>
                      <a:pt x="48" y="10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9" y="10"/>
                      <a:pt x="8" y="10"/>
                      <a:pt x="8" y="9"/>
                    </a:cubicBezTo>
                    <a:cubicBezTo>
                      <a:pt x="8" y="9"/>
                      <a:pt x="9" y="8"/>
                      <a:pt x="11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4" y="8"/>
                      <a:pt x="56" y="6"/>
                      <a:pt x="56" y="4"/>
                    </a:cubicBezTo>
                    <a:cubicBezTo>
                      <a:pt x="56" y="2"/>
                      <a:pt x="54" y="0"/>
                      <a:pt x="5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4" y="0"/>
                      <a:pt x="0" y="5"/>
                      <a:pt x="0" y="9"/>
                    </a:cubicBezTo>
                    <a:cubicBezTo>
                      <a:pt x="0" y="12"/>
                      <a:pt x="1" y="14"/>
                      <a:pt x="3" y="16"/>
                    </a:cubicBezTo>
                    <a:cubicBezTo>
                      <a:pt x="5" y="17"/>
                      <a:pt x="8" y="18"/>
                      <a:pt x="11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9" y="18"/>
                      <a:pt x="54" y="18"/>
                      <a:pt x="59" y="19"/>
                    </a:cubicBezTo>
                    <a:cubicBezTo>
                      <a:pt x="71" y="20"/>
                      <a:pt x="94" y="21"/>
                      <a:pt x="120" y="21"/>
                    </a:cubicBezTo>
                    <a:cubicBezTo>
                      <a:pt x="162" y="21"/>
                      <a:pt x="179" y="20"/>
                      <a:pt x="187" y="18"/>
                    </a:cubicBezTo>
                    <a:cubicBezTo>
                      <a:pt x="189" y="16"/>
                      <a:pt x="189" y="10"/>
                      <a:pt x="188" y="9"/>
                    </a:cubicBezTo>
                    <a:cubicBezTo>
                      <a:pt x="187" y="9"/>
                      <a:pt x="187" y="10"/>
                      <a:pt x="183" y="10"/>
                    </a:cubicBezTo>
                    <a:cubicBezTo>
                      <a:pt x="176" y="12"/>
                      <a:pt x="154" y="13"/>
                      <a:pt x="120" y="13"/>
                    </a:cubicBezTo>
                    <a:cubicBezTo>
                      <a:pt x="95" y="13"/>
                      <a:pt x="72" y="12"/>
                      <a:pt x="60" y="11"/>
                    </a:cubicBezTo>
                    <a:cubicBezTo>
                      <a:pt x="57" y="11"/>
                      <a:pt x="53" y="10"/>
                      <a:pt x="48" y="1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11" name="Freeform 584">
                <a:extLst>
                  <a:ext uri="{FF2B5EF4-FFF2-40B4-BE49-F238E27FC236}">
                    <a16:creationId xmlns:a16="http://schemas.microsoft.com/office/drawing/2014/main" id="{B7765AF1-AFD0-4DD1-A0A6-92DB987DC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201" y="1493029"/>
                <a:ext cx="330632" cy="12161"/>
              </a:xfrm>
              <a:custGeom>
                <a:avLst/>
                <a:gdLst>
                  <a:gd name="T0" fmla="*/ 7857 w 169"/>
                  <a:gd name="T1" fmla="*/ 661 h 6"/>
                  <a:gd name="T2" fmla="*/ 0 w 169"/>
                  <a:gd name="T3" fmla="*/ 0 h 6"/>
                  <a:gd name="T4" fmla="*/ 8170 w 169"/>
                  <a:gd name="T5" fmla="*/ 0 h 6"/>
                  <a:gd name="T6" fmla="*/ 11779 w 169"/>
                  <a:gd name="T7" fmla="*/ 397 h 6"/>
                  <a:gd name="T8" fmla="*/ 26531 w 169"/>
                  <a:gd name="T9" fmla="*/ 1059 h 6"/>
                  <a:gd name="T10" fmla="*/ 41567 w 169"/>
                  <a:gd name="T11" fmla="*/ 397 h 6"/>
                  <a:gd name="T12" fmla="*/ 41567 w 169"/>
                  <a:gd name="T13" fmla="*/ 397 h 6"/>
                  <a:gd name="T14" fmla="*/ 26531 w 169"/>
                  <a:gd name="T15" fmla="*/ 2184 h 6"/>
                  <a:gd name="T16" fmla="*/ 12280 w 169"/>
                  <a:gd name="T17" fmla="*/ 1459 h 6"/>
                  <a:gd name="T18" fmla="*/ 7857 w 169"/>
                  <a:gd name="T19" fmla="*/ 661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69" h="6">
                    <a:moveTo>
                      <a:pt x="32" y="2"/>
                    </a:moveTo>
                    <a:cubicBezTo>
                      <a:pt x="27" y="2"/>
                      <a:pt x="6" y="1"/>
                      <a:pt x="0" y="0"/>
                    </a:cubicBezTo>
                    <a:cubicBezTo>
                      <a:pt x="0" y="0"/>
                      <a:pt x="27" y="0"/>
                      <a:pt x="33" y="0"/>
                    </a:cubicBezTo>
                    <a:cubicBezTo>
                      <a:pt x="39" y="0"/>
                      <a:pt x="44" y="0"/>
                      <a:pt x="48" y="1"/>
                    </a:cubicBezTo>
                    <a:cubicBezTo>
                      <a:pt x="60" y="2"/>
                      <a:pt x="83" y="3"/>
                      <a:pt x="108" y="3"/>
                    </a:cubicBezTo>
                    <a:cubicBezTo>
                      <a:pt x="139" y="3"/>
                      <a:pt x="160" y="2"/>
                      <a:pt x="169" y="1"/>
                    </a:cubicBezTo>
                    <a:cubicBezTo>
                      <a:pt x="169" y="1"/>
                      <a:pt x="169" y="1"/>
                      <a:pt x="169" y="1"/>
                    </a:cubicBezTo>
                    <a:cubicBezTo>
                      <a:pt x="160" y="2"/>
                      <a:pt x="139" y="6"/>
                      <a:pt x="108" y="6"/>
                    </a:cubicBezTo>
                    <a:cubicBezTo>
                      <a:pt x="83" y="6"/>
                      <a:pt x="62" y="5"/>
                      <a:pt x="50" y="4"/>
                    </a:cubicBezTo>
                    <a:cubicBezTo>
                      <a:pt x="46" y="4"/>
                      <a:pt x="37" y="3"/>
                      <a:pt x="32" y="2"/>
                    </a:cubicBezTo>
                    <a:close/>
                  </a:path>
                </a:pathLst>
              </a:custGeom>
              <a:solidFill>
                <a:srgbClr val="F5DAE3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12" name="Freeform 585">
                <a:extLst>
                  <a:ext uri="{FF2B5EF4-FFF2-40B4-BE49-F238E27FC236}">
                    <a16:creationId xmlns:a16="http://schemas.microsoft.com/office/drawing/2014/main" id="{C47C8D56-EE1D-4B5D-BBB1-C0BAE51247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0660" y="1472507"/>
                <a:ext cx="89888" cy="14442"/>
              </a:xfrm>
              <a:custGeom>
                <a:avLst/>
                <a:gdLst>
                  <a:gd name="T0" fmla="*/ 11250 w 46"/>
                  <a:gd name="T1" fmla="*/ 0 h 7"/>
                  <a:gd name="T2" fmla="*/ 1958 w 46"/>
                  <a:gd name="T3" fmla="*/ 0 h 7"/>
                  <a:gd name="T4" fmla="*/ 0 w 46"/>
                  <a:gd name="T5" fmla="*/ 2823 h 7"/>
                  <a:gd name="T6" fmla="*/ 2470 w 46"/>
                  <a:gd name="T7" fmla="*/ 760 h 7"/>
                  <a:gd name="T8" fmla="*/ 11250 w 46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6" h="7">
                    <a:moveTo>
                      <a:pt x="46" y="0"/>
                    </a:moveTo>
                    <a:cubicBezTo>
                      <a:pt x="46" y="0"/>
                      <a:pt x="12" y="0"/>
                      <a:pt x="8" y="0"/>
                    </a:cubicBezTo>
                    <a:cubicBezTo>
                      <a:pt x="5" y="0"/>
                      <a:pt x="0" y="3"/>
                      <a:pt x="0" y="7"/>
                    </a:cubicBezTo>
                    <a:cubicBezTo>
                      <a:pt x="0" y="4"/>
                      <a:pt x="6" y="2"/>
                      <a:pt x="10" y="2"/>
                    </a:cubicBezTo>
                    <a:cubicBezTo>
                      <a:pt x="13" y="2"/>
                      <a:pt x="46" y="0"/>
                      <a:pt x="46" y="0"/>
                    </a:cubicBezTo>
                    <a:close/>
                  </a:path>
                </a:pathLst>
              </a:custGeom>
              <a:solidFill>
                <a:srgbClr val="F5D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13" name="Freeform 586">
                <a:extLst>
                  <a:ext uri="{FF2B5EF4-FFF2-40B4-BE49-F238E27FC236}">
                    <a16:creationId xmlns:a16="http://schemas.microsoft.com/office/drawing/2014/main" id="{647B1092-D808-4055-90A5-6DF81ABD16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3700" y="1533314"/>
                <a:ext cx="66439" cy="705358"/>
              </a:xfrm>
              <a:custGeom>
                <a:avLst/>
                <a:gdLst>
                  <a:gd name="T0" fmla="*/ 1770 w 34"/>
                  <a:gd name="T1" fmla="*/ 117965 h 348"/>
                  <a:gd name="T2" fmla="*/ 8333 w 34"/>
                  <a:gd name="T3" fmla="*/ 125155 h 348"/>
                  <a:gd name="T4" fmla="*/ 0 w 34"/>
                  <a:gd name="T5" fmla="*/ 119752 h 348"/>
                  <a:gd name="T6" fmla="*/ 783 w 34"/>
                  <a:gd name="T7" fmla="*/ 0 h 348"/>
                  <a:gd name="T8" fmla="*/ 1770 w 34"/>
                  <a:gd name="T9" fmla="*/ 117965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348">
                    <a:moveTo>
                      <a:pt x="7" y="328"/>
                    </a:moveTo>
                    <a:cubicBezTo>
                      <a:pt x="7" y="343"/>
                      <a:pt x="23" y="346"/>
                      <a:pt x="34" y="348"/>
                    </a:cubicBezTo>
                    <a:cubicBezTo>
                      <a:pt x="15" y="348"/>
                      <a:pt x="0" y="345"/>
                      <a:pt x="0" y="33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7" y="312"/>
                      <a:pt x="7" y="3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14" name="Freeform 587">
                <a:extLst>
                  <a:ext uri="{FF2B5EF4-FFF2-40B4-BE49-F238E27FC236}">
                    <a16:creationId xmlns:a16="http://schemas.microsoft.com/office/drawing/2014/main" id="{0F351CC1-FE8D-4D03-BB33-1629D1042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1243" y="1525713"/>
                <a:ext cx="76600" cy="729680"/>
              </a:xfrm>
              <a:custGeom>
                <a:avLst/>
                <a:gdLst>
                  <a:gd name="T0" fmla="*/ 0 w 39"/>
                  <a:gd name="T1" fmla="*/ 129459 h 360"/>
                  <a:gd name="T2" fmla="*/ 9805 w 39"/>
                  <a:gd name="T3" fmla="*/ 122573 h 360"/>
                  <a:gd name="T4" fmla="*/ 9805 w 39"/>
                  <a:gd name="T5" fmla="*/ 0 h 360"/>
                  <a:gd name="T6" fmla="*/ 9011 w 39"/>
                  <a:gd name="T7" fmla="*/ 0 h 360"/>
                  <a:gd name="T8" fmla="*/ 9011 w 39"/>
                  <a:gd name="T9" fmla="*/ 120149 h 360"/>
                  <a:gd name="T10" fmla="*/ 0 w 39"/>
                  <a:gd name="T11" fmla="*/ 129459 h 3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9" h="360">
                    <a:moveTo>
                      <a:pt x="0" y="360"/>
                    </a:moveTo>
                    <a:cubicBezTo>
                      <a:pt x="15" y="360"/>
                      <a:pt x="39" y="351"/>
                      <a:pt x="39" y="341"/>
                    </a:cubicBezTo>
                    <a:cubicBezTo>
                      <a:pt x="39" y="331"/>
                      <a:pt x="39" y="16"/>
                      <a:pt x="39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334"/>
                      <a:pt x="36" y="334"/>
                      <a:pt x="36" y="334"/>
                    </a:cubicBezTo>
                    <a:cubicBezTo>
                      <a:pt x="36" y="348"/>
                      <a:pt x="20" y="360"/>
                      <a:pt x="0" y="36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15" name="Freeform 588">
                <a:extLst>
                  <a:ext uri="{FF2B5EF4-FFF2-40B4-BE49-F238E27FC236}">
                    <a16:creationId xmlns:a16="http://schemas.microsoft.com/office/drawing/2014/main" id="{F242C5FE-4398-458D-B83C-31C32317F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802" y="1292367"/>
                <a:ext cx="268101" cy="200662"/>
              </a:xfrm>
              <a:custGeom>
                <a:avLst/>
                <a:gdLst>
                  <a:gd name="T0" fmla="*/ 33754 w 137"/>
                  <a:gd name="T1" fmla="*/ 33827 h 99"/>
                  <a:gd name="T2" fmla="*/ 33754 w 137"/>
                  <a:gd name="T3" fmla="*/ 1763 h 99"/>
                  <a:gd name="T4" fmla="*/ 17012 w 137"/>
                  <a:gd name="T5" fmla="*/ 0 h 99"/>
                  <a:gd name="T6" fmla="*/ 0 w 137"/>
                  <a:gd name="T7" fmla="*/ 1763 h 99"/>
                  <a:gd name="T8" fmla="*/ 0 w 137"/>
                  <a:gd name="T9" fmla="*/ 33827 h 99"/>
                  <a:gd name="T10" fmla="*/ 0 w 137"/>
                  <a:gd name="T11" fmla="*/ 33827 h 99"/>
                  <a:gd name="T12" fmla="*/ 17012 w 137"/>
                  <a:gd name="T13" fmla="*/ 35592 h 99"/>
                  <a:gd name="T14" fmla="*/ 33754 w 137"/>
                  <a:gd name="T15" fmla="*/ 33827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7" h="99">
                    <a:moveTo>
                      <a:pt x="137" y="94"/>
                    </a:moveTo>
                    <a:cubicBezTo>
                      <a:pt x="137" y="5"/>
                      <a:pt x="137" y="5"/>
                      <a:pt x="137" y="5"/>
                    </a:cubicBezTo>
                    <a:cubicBezTo>
                      <a:pt x="137" y="2"/>
                      <a:pt x="106" y="0"/>
                      <a:pt x="69" y="0"/>
                    </a:cubicBezTo>
                    <a:cubicBezTo>
                      <a:pt x="31" y="0"/>
                      <a:pt x="0" y="2"/>
                      <a:pt x="0" y="5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7"/>
                      <a:pt x="31" y="99"/>
                      <a:pt x="69" y="99"/>
                    </a:cubicBezTo>
                    <a:cubicBezTo>
                      <a:pt x="106" y="99"/>
                      <a:pt x="137" y="97"/>
                      <a:pt x="137" y="94"/>
                    </a:cubicBezTo>
                  </a:path>
                </a:pathLst>
              </a:custGeom>
              <a:solidFill>
                <a:srgbClr val="E718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16" name="Line 589">
                <a:extLst>
                  <a:ext uri="{FF2B5EF4-FFF2-40B4-BE49-F238E27FC236}">
                    <a16:creationId xmlns:a16="http://schemas.microsoft.com/office/drawing/2014/main" id="{A612AF74-B2CB-462C-99D1-29C8EE0954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96925" y="1306809"/>
                <a:ext cx="782" cy="180140"/>
              </a:xfrm>
              <a:prstGeom prst="line">
                <a:avLst/>
              </a:prstGeom>
              <a:noFill/>
              <a:ln w="7938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17" name="Line 590">
                <a:extLst>
                  <a:ext uri="{FF2B5EF4-FFF2-40B4-BE49-F238E27FC236}">
                    <a16:creationId xmlns:a16="http://schemas.microsoft.com/office/drawing/2014/main" id="{95F48A16-71DB-4300-9ABF-A9E32CD024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73476" y="1304529"/>
                <a:ext cx="782" cy="184700"/>
              </a:xfrm>
              <a:prstGeom prst="line">
                <a:avLst/>
              </a:prstGeom>
              <a:noFill/>
              <a:ln w="7938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18" name="Line 591">
                <a:extLst>
                  <a:ext uri="{FF2B5EF4-FFF2-40B4-BE49-F238E27FC236}">
                    <a16:creationId xmlns:a16="http://schemas.microsoft.com/office/drawing/2014/main" id="{0754FD16-B17B-4D5C-B68C-F57B7071A9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51590" y="1302248"/>
                <a:ext cx="782" cy="186981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19" name="Line 592">
                <a:extLst>
                  <a:ext uri="{FF2B5EF4-FFF2-40B4-BE49-F238E27FC236}">
                    <a16:creationId xmlns:a16="http://schemas.microsoft.com/office/drawing/2014/main" id="{15E6D888-2FA7-42BC-930C-5D2074C55D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28141" y="1304529"/>
                <a:ext cx="782" cy="186220"/>
              </a:xfrm>
              <a:prstGeom prst="line">
                <a:avLst/>
              </a:prstGeom>
              <a:noFill/>
              <a:ln w="7938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20" name="Line 593">
                <a:extLst>
                  <a:ext uri="{FF2B5EF4-FFF2-40B4-BE49-F238E27FC236}">
                    <a16:creationId xmlns:a16="http://schemas.microsoft.com/office/drawing/2014/main" id="{DCB28A39-D2A2-4D12-B1CD-2D2031C401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07037" y="1304529"/>
                <a:ext cx="782" cy="186220"/>
              </a:xfrm>
              <a:prstGeom prst="line">
                <a:avLst/>
              </a:prstGeom>
              <a:noFill/>
              <a:ln w="7938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21" name="Line 594">
                <a:extLst>
                  <a:ext uri="{FF2B5EF4-FFF2-40B4-BE49-F238E27FC236}">
                    <a16:creationId xmlns:a16="http://schemas.microsoft.com/office/drawing/2014/main" id="{89D25AD9-682A-4020-B468-8052CD7955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85151" y="1302248"/>
                <a:ext cx="782" cy="186981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22" name="Line 595">
                <a:extLst>
                  <a:ext uri="{FF2B5EF4-FFF2-40B4-BE49-F238E27FC236}">
                    <a16:creationId xmlns:a16="http://schemas.microsoft.com/office/drawing/2014/main" id="{A484F598-B576-43BD-BA15-B585F8FA55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61702" y="1304529"/>
                <a:ext cx="782" cy="186220"/>
              </a:xfrm>
              <a:prstGeom prst="line">
                <a:avLst/>
              </a:prstGeom>
              <a:noFill/>
              <a:ln w="7938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23" name="Line 596">
                <a:extLst>
                  <a:ext uri="{FF2B5EF4-FFF2-40B4-BE49-F238E27FC236}">
                    <a16:creationId xmlns:a16="http://schemas.microsoft.com/office/drawing/2014/main" id="{41754A80-3BC3-4F47-9DA6-E96FECC4E6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0598" y="1304529"/>
                <a:ext cx="782" cy="186220"/>
              </a:xfrm>
              <a:prstGeom prst="line">
                <a:avLst/>
              </a:prstGeom>
              <a:noFill/>
              <a:ln w="7938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24" name="Line 597">
                <a:extLst>
                  <a:ext uri="{FF2B5EF4-FFF2-40B4-BE49-F238E27FC236}">
                    <a16:creationId xmlns:a16="http://schemas.microsoft.com/office/drawing/2014/main" id="{ED43744A-4896-4CD8-B971-C184DCFAD3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17149" y="1302248"/>
                <a:ext cx="782" cy="186981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25" name="Line 598">
                <a:extLst>
                  <a:ext uri="{FF2B5EF4-FFF2-40B4-BE49-F238E27FC236}">
                    <a16:creationId xmlns:a16="http://schemas.microsoft.com/office/drawing/2014/main" id="{F71C501B-0AEA-4D7B-90A0-D10E2452B3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5263" y="1304529"/>
                <a:ext cx="782" cy="184700"/>
              </a:xfrm>
              <a:prstGeom prst="line">
                <a:avLst/>
              </a:prstGeom>
              <a:noFill/>
              <a:ln w="7938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26" name="Line 599">
                <a:extLst>
                  <a:ext uri="{FF2B5EF4-FFF2-40B4-BE49-F238E27FC236}">
                    <a16:creationId xmlns:a16="http://schemas.microsoft.com/office/drawing/2014/main" id="{418BEF1E-07D6-4832-9AC2-CF3E477790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74159" y="1306809"/>
                <a:ext cx="782" cy="180140"/>
              </a:xfrm>
              <a:prstGeom prst="line">
                <a:avLst/>
              </a:prstGeom>
              <a:noFill/>
              <a:ln w="7938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27" name="Line 600">
                <a:extLst>
                  <a:ext uri="{FF2B5EF4-FFF2-40B4-BE49-F238E27FC236}">
                    <a16:creationId xmlns:a16="http://schemas.microsoft.com/office/drawing/2014/main" id="{C76DE861-0A23-48C7-9528-D0CC61C26F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50710" y="1302248"/>
                <a:ext cx="782" cy="180900"/>
              </a:xfrm>
              <a:prstGeom prst="line">
                <a:avLst/>
              </a:prstGeom>
              <a:noFill/>
              <a:ln w="7938" cap="rnd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28" name="Line 601">
                <a:extLst>
                  <a:ext uri="{FF2B5EF4-FFF2-40B4-BE49-F238E27FC236}">
                    <a16:creationId xmlns:a16="http://schemas.microsoft.com/office/drawing/2014/main" id="{20319D7F-EEF0-44EA-BAE4-FE9201AE71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96925" y="1306809"/>
                <a:ext cx="782" cy="180140"/>
              </a:xfrm>
              <a:prstGeom prst="line">
                <a:avLst/>
              </a:prstGeom>
              <a:noFill/>
              <a:ln w="11113">
                <a:solidFill>
                  <a:srgbClr val="E6796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29" name="Line 602">
                <a:extLst>
                  <a:ext uri="{FF2B5EF4-FFF2-40B4-BE49-F238E27FC236}">
                    <a16:creationId xmlns:a16="http://schemas.microsoft.com/office/drawing/2014/main" id="{A0CCDC08-589F-49FF-9C14-C19F2C4535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73476" y="1304529"/>
                <a:ext cx="782" cy="184700"/>
              </a:xfrm>
              <a:prstGeom prst="line">
                <a:avLst/>
              </a:prstGeom>
              <a:noFill/>
              <a:ln w="11113">
                <a:solidFill>
                  <a:srgbClr val="E6796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30" name="Line 603">
                <a:extLst>
                  <a:ext uri="{FF2B5EF4-FFF2-40B4-BE49-F238E27FC236}">
                    <a16:creationId xmlns:a16="http://schemas.microsoft.com/office/drawing/2014/main" id="{9B0043C6-35CF-4A5F-BA7D-A7472AC14E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51590" y="1302248"/>
                <a:ext cx="782" cy="186981"/>
              </a:xfrm>
              <a:prstGeom prst="line">
                <a:avLst/>
              </a:prstGeom>
              <a:noFill/>
              <a:ln w="11113">
                <a:solidFill>
                  <a:srgbClr val="F8BFD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31" name="Line 604">
                <a:extLst>
                  <a:ext uri="{FF2B5EF4-FFF2-40B4-BE49-F238E27FC236}">
                    <a16:creationId xmlns:a16="http://schemas.microsoft.com/office/drawing/2014/main" id="{21F090CC-F05B-4F37-B9AE-62135E28C2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28141" y="1304529"/>
                <a:ext cx="782" cy="186220"/>
              </a:xfrm>
              <a:prstGeom prst="line">
                <a:avLst/>
              </a:prstGeom>
              <a:noFill/>
              <a:ln w="11113">
                <a:solidFill>
                  <a:srgbClr val="E6796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32" name="Line 605">
                <a:extLst>
                  <a:ext uri="{FF2B5EF4-FFF2-40B4-BE49-F238E27FC236}">
                    <a16:creationId xmlns:a16="http://schemas.microsoft.com/office/drawing/2014/main" id="{3236AA3A-4FBB-43FC-9D87-6120A77968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07037" y="1304529"/>
                <a:ext cx="782" cy="186220"/>
              </a:xfrm>
              <a:prstGeom prst="line">
                <a:avLst/>
              </a:prstGeom>
              <a:noFill/>
              <a:ln w="11113">
                <a:solidFill>
                  <a:srgbClr val="E6796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33" name="Line 606">
                <a:extLst>
                  <a:ext uri="{FF2B5EF4-FFF2-40B4-BE49-F238E27FC236}">
                    <a16:creationId xmlns:a16="http://schemas.microsoft.com/office/drawing/2014/main" id="{5C5700DF-A3D9-44CF-8D73-67CB64061B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85151" y="1302248"/>
                <a:ext cx="782" cy="186981"/>
              </a:xfrm>
              <a:prstGeom prst="line">
                <a:avLst/>
              </a:prstGeom>
              <a:noFill/>
              <a:ln w="11113">
                <a:solidFill>
                  <a:srgbClr val="F8BFD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34" name="Line 607">
                <a:extLst>
                  <a:ext uri="{FF2B5EF4-FFF2-40B4-BE49-F238E27FC236}">
                    <a16:creationId xmlns:a16="http://schemas.microsoft.com/office/drawing/2014/main" id="{AEDB15D6-5DA1-47FB-8E02-D70EC591A4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61702" y="1304529"/>
                <a:ext cx="782" cy="186220"/>
              </a:xfrm>
              <a:prstGeom prst="line">
                <a:avLst/>
              </a:prstGeom>
              <a:noFill/>
              <a:ln w="11113">
                <a:solidFill>
                  <a:srgbClr val="E6796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35" name="Line 608">
                <a:extLst>
                  <a:ext uri="{FF2B5EF4-FFF2-40B4-BE49-F238E27FC236}">
                    <a16:creationId xmlns:a16="http://schemas.microsoft.com/office/drawing/2014/main" id="{351176E2-19C2-4946-9BA0-0E88E234B3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0598" y="1304529"/>
                <a:ext cx="782" cy="186220"/>
              </a:xfrm>
              <a:prstGeom prst="line">
                <a:avLst/>
              </a:prstGeom>
              <a:noFill/>
              <a:ln w="11113">
                <a:solidFill>
                  <a:srgbClr val="E6796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36" name="Line 609">
                <a:extLst>
                  <a:ext uri="{FF2B5EF4-FFF2-40B4-BE49-F238E27FC236}">
                    <a16:creationId xmlns:a16="http://schemas.microsoft.com/office/drawing/2014/main" id="{BA25825E-DA71-4E43-B224-8DFBA78CD5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17149" y="1302248"/>
                <a:ext cx="782" cy="186981"/>
              </a:xfrm>
              <a:prstGeom prst="line">
                <a:avLst/>
              </a:prstGeom>
              <a:noFill/>
              <a:ln w="11113">
                <a:solidFill>
                  <a:srgbClr val="F8BFD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37" name="Line 610">
                <a:extLst>
                  <a:ext uri="{FF2B5EF4-FFF2-40B4-BE49-F238E27FC236}">
                    <a16:creationId xmlns:a16="http://schemas.microsoft.com/office/drawing/2014/main" id="{96030C8A-96BB-4F0C-8E82-82DBC5842F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5263" y="1304529"/>
                <a:ext cx="782" cy="184700"/>
              </a:xfrm>
              <a:prstGeom prst="line">
                <a:avLst/>
              </a:prstGeom>
              <a:noFill/>
              <a:ln w="11113">
                <a:solidFill>
                  <a:srgbClr val="E6796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38" name="Line 611">
                <a:extLst>
                  <a:ext uri="{FF2B5EF4-FFF2-40B4-BE49-F238E27FC236}">
                    <a16:creationId xmlns:a16="http://schemas.microsoft.com/office/drawing/2014/main" id="{62253302-819A-4B1D-9AEB-20789202B5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74159" y="1306809"/>
                <a:ext cx="782" cy="180140"/>
              </a:xfrm>
              <a:prstGeom prst="line">
                <a:avLst/>
              </a:prstGeom>
              <a:noFill/>
              <a:ln w="11113">
                <a:solidFill>
                  <a:srgbClr val="E6796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39" name="Line 612">
                <a:extLst>
                  <a:ext uri="{FF2B5EF4-FFF2-40B4-BE49-F238E27FC236}">
                    <a16:creationId xmlns:a16="http://schemas.microsoft.com/office/drawing/2014/main" id="{D0894C50-A633-4091-A997-5BD06F4727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50710" y="1302248"/>
                <a:ext cx="782" cy="180900"/>
              </a:xfrm>
              <a:prstGeom prst="line">
                <a:avLst/>
              </a:prstGeom>
              <a:noFill/>
              <a:ln w="11113">
                <a:solidFill>
                  <a:srgbClr val="F8BFD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40" name="Line 613">
                <a:extLst>
                  <a:ext uri="{FF2B5EF4-FFF2-40B4-BE49-F238E27FC236}">
                    <a16:creationId xmlns:a16="http://schemas.microsoft.com/office/drawing/2014/main" id="{6CB48B50-5579-431A-BFF4-BD21AF37BF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89109" y="1306809"/>
                <a:ext cx="782" cy="180140"/>
              </a:xfrm>
              <a:prstGeom prst="line">
                <a:avLst/>
              </a:prstGeom>
              <a:noFill/>
              <a:ln w="3175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41" name="Line 614">
                <a:extLst>
                  <a:ext uri="{FF2B5EF4-FFF2-40B4-BE49-F238E27FC236}">
                    <a16:creationId xmlns:a16="http://schemas.microsoft.com/office/drawing/2014/main" id="{F3295183-D9A5-4216-8D20-8C6364F7D6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10995" y="1306809"/>
                <a:ext cx="782" cy="180140"/>
              </a:xfrm>
              <a:prstGeom prst="line">
                <a:avLst/>
              </a:prstGeom>
              <a:noFill/>
              <a:ln w="3175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42" name="Line 615">
                <a:extLst>
                  <a:ext uri="{FF2B5EF4-FFF2-40B4-BE49-F238E27FC236}">
                    <a16:creationId xmlns:a16="http://schemas.microsoft.com/office/drawing/2014/main" id="{539A0712-54E9-4FD1-9905-1C9CFE68DA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67223" y="1304529"/>
                <a:ext cx="782" cy="184700"/>
              </a:xfrm>
              <a:prstGeom prst="line">
                <a:avLst/>
              </a:prstGeom>
              <a:noFill/>
              <a:ln w="3175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43" name="Line 616">
                <a:extLst>
                  <a:ext uri="{FF2B5EF4-FFF2-40B4-BE49-F238E27FC236}">
                    <a16:creationId xmlns:a16="http://schemas.microsoft.com/office/drawing/2014/main" id="{28846D06-87DA-44FF-9E99-E46E76779E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46119" y="1302248"/>
                <a:ext cx="782" cy="186981"/>
              </a:xfrm>
              <a:prstGeom prst="line">
                <a:avLst/>
              </a:prstGeom>
              <a:noFill/>
              <a:ln w="3175" cap="rnd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44" name="Line 617">
                <a:extLst>
                  <a:ext uri="{FF2B5EF4-FFF2-40B4-BE49-F238E27FC236}">
                    <a16:creationId xmlns:a16="http://schemas.microsoft.com/office/drawing/2014/main" id="{349CDE60-06E7-442F-AA1D-828577CB62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22670" y="1304529"/>
                <a:ext cx="782" cy="186220"/>
              </a:xfrm>
              <a:prstGeom prst="line">
                <a:avLst/>
              </a:prstGeom>
              <a:noFill/>
              <a:ln w="3175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45" name="Line 618">
                <a:extLst>
                  <a:ext uri="{FF2B5EF4-FFF2-40B4-BE49-F238E27FC236}">
                    <a16:creationId xmlns:a16="http://schemas.microsoft.com/office/drawing/2014/main" id="{AED5A3B7-BD3C-4989-8CAB-4B8BB76CDB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00784" y="1304529"/>
                <a:ext cx="782" cy="186220"/>
              </a:xfrm>
              <a:prstGeom prst="line">
                <a:avLst/>
              </a:prstGeom>
              <a:noFill/>
              <a:ln w="3175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46" name="Line 619">
                <a:extLst>
                  <a:ext uri="{FF2B5EF4-FFF2-40B4-BE49-F238E27FC236}">
                    <a16:creationId xmlns:a16="http://schemas.microsoft.com/office/drawing/2014/main" id="{3CC2CB9C-1CDE-4B3C-9E3F-DFEC9DDAA1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77335" y="1302248"/>
                <a:ext cx="782" cy="186981"/>
              </a:xfrm>
              <a:prstGeom prst="line">
                <a:avLst/>
              </a:prstGeom>
              <a:noFill/>
              <a:ln w="3175" cap="rnd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47" name="Line 620">
                <a:extLst>
                  <a:ext uri="{FF2B5EF4-FFF2-40B4-BE49-F238E27FC236}">
                    <a16:creationId xmlns:a16="http://schemas.microsoft.com/office/drawing/2014/main" id="{6418EBAD-EDEC-42F7-BA15-A47FAA3FF2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56231" y="1304529"/>
                <a:ext cx="782" cy="186220"/>
              </a:xfrm>
              <a:prstGeom prst="line">
                <a:avLst/>
              </a:prstGeom>
              <a:noFill/>
              <a:ln w="3175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48" name="Line 621">
                <a:extLst>
                  <a:ext uri="{FF2B5EF4-FFF2-40B4-BE49-F238E27FC236}">
                    <a16:creationId xmlns:a16="http://schemas.microsoft.com/office/drawing/2014/main" id="{F78C53DD-E228-4769-896F-058D54E1B2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32782" y="1304529"/>
                <a:ext cx="782" cy="186220"/>
              </a:xfrm>
              <a:prstGeom prst="line">
                <a:avLst/>
              </a:prstGeom>
              <a:noFill/>
              <a:ln w="3175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49" name="Line 622">
                <a:extLst>
                  <a:ext uri="{FF2B5EF4-FFF2-40B4-BE49-F238E27FC236}">
                    <a16:creationId xmlns:a16="http://schemas.microsoft.com/office/drawing/2014/main" id="{F5692EC4-0A0A-4D73-BFF7-96FF564B7A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10896" y="1302248"/>
                <a:ext cx="782" cy="186981"/>
              </a:xfrm>
              <a:prstGeom prst="line">
                <a:avLst/>
              </a:prstGeom>
              <a:noFill/>
              <a:ln w="3175" cap="rnd">
                <a:solidFill>
                  <a:srgbClr val="FF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50" name="Line 623">
                <a:extLst>
                  <a:ext uri="{FF2B5EF4-FFF2-40B4-BE49-F238E27FC236}">
                    <a16:creationId xmlns:a16="http://schemas.microsoft.com/office/drawing/2014/main" id="{D5BE16DD-43E0-4583-A78B-C333E482DA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89792" y="1304529"/>
                <a:ext cx="782" cy="184700"/>
              </a:xfrm>
              <a:prstGeom prst="line">
                <a:avLst/>
              </a:prstGeom>
              <a:noFill/>
              <a:ln w="3175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51" name="Line 624">
                <a:extLst>
                  <a:ext uri="{FF2B5EF4-FFF2-40B4-BE49-F238E27FC236}">
                    <a16:creationId xmlns:a16="http://schemas.microsoft.com/office/drawing/2014/main" id="{A5AE89B1-17F5-4873-AFD1-4350B991AB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66342" y="1306809"/>
                <a:ext cx="782" cy="180140"/>
              </a:xfrm>
              <a:prstGeom prst="line">
                <a:avLst/>
              </a:prstGeom>
              <a:noFill/>
              <a:ln w="3175" cap="rnd">
                <a:solidFill>
                  <a:srgbClr val="E6796A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52" name="Line 625">
                <a:extLst>
                  <a:ext uri="{FF2B5EF4-FFF2-40B4-BE49-F238E27FC236}">
                    <a16:creationId xmlns:a16="http://schemas.microsoft.com/office/drawing/2014/main" id="{35E79762-4A6C-44C2-9109-E98FD1001A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89109" y="1306809"/>
                <a:ext cx="782" cy="180140"/>
              </a:xfrm>
              <a:prstGeom prst="line">
                <a:avLst/>
              </a:prstGeom>
              <a:noFill/>
              <a:ln w="15875">
                <a:solidFill>
                  <a:srgbClr val="E6796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53" name="Line 626">
                <a:extLst>
                  <a:ext uri="{FF2B5EF4-FFF2-40B4-BE49-F238E27FC236}">
                    <a16:creationId xmlns:a16="http://schemas.microsoft.com/office/drawing/2014/main" id="{67006D0C-3CC8-45FD-95A1-356675E163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2062" y="1305670"/>
                <a:ext cx="782" cy="180140"/>
              </a:xfrm>
              <a:prstGeom prst="line">
                <a:avLst/>
              </a:prstGeom>
              <a:noFill/>
              <a:ln w="15875">
                <a:solidFill>
                  <a:srgbClr val="E6796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54" name="Line 627">
                <a:extLst>
                  <a:ext uri="{FF2B5EF4-FFF2-40B4-BE49-F238E27FC236}">
                    <a16:creationId xmlns:a16="http://schemas.microsoft.com/office/drawing/2014/main" id="{D4BAB318-39D3-452E-AC03-14B2756345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67223" y="1304529"/>
                <a:ext cx="782" cy="184700"/>
              </a:xfrm>
              <a:prstGeom prst="line">
                <a:avLst/>
              </a:prstGeom>
              <a:noFill/>
              <a:ln w="15875">
                <a:solidFill>
                  <a:srgbClr val="E6796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55" name="Line 629">
                <a:extLst>
                  <a:ext uri="{FF2B5EF4-FFF2-40B4-BE49-F238E27FC236}">
                    <a16:creationId xmlns:a16="http://schemas.microsoft.com/office/drawing/2014/main" id="{5EEADED7-0507-4447-8184-DFE0AD8C9C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22670" y="1304529"/>
                <a:ext cx="782" cy="186220"/>
              </a:xfrm>
              <a:prstGeom prst="line">
                <a:avLst/>
              </a:prstGeom>
              <a:noFill/>
              <a:ln w="15875">
                <a:solidFill>
                  <a:srgbClr val="E6796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56" name="Line 630">
                <a:extLst>
                  <a:ext uri="{FF2B5EF4-FFF2-40B4-BE49-F238E27FC236}">
                    <a16:creationId xmlns:a16="http://schemas.microsoft.com/office/drawing/2014/main" id="{CAFE6BBC-7649-4665-A335-DA176E93D8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00784" y="1304529"/>
                <a:ext cx="782" cy="186220"/>
              </a:xfrm>
              <a:prstGeom prst="line">
                <a:avLst/>
              </a:prstGeom>
              <a:noFill/>
              <a:ln w="15875">
                <a:solidFill>
                  <a:srgbClr val="E6796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57" name="Line 632">
                <a:extLst>
                  <a:ext uri="{FF2B5EF4-FFF2-40B4-BE49-F238E27FC236}">
                    <a16:creationId xmlns:a16="http://schemas.microsoft.com/office/drawing/2014/main" id="{67F1EED0-CCE7-4A59-ACDA-ED956538CF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56231" y="1304529"/>
                <a:ext cx="782" cy="186220"/>
              </a:xfrm>
              <a:prstGeom prst="line">
                <a:avLst/>
              </a:prstGeom>
              <a:noFill/>
              <a:ln w="15875">
                <a:solidFill>
                  <a:srgbClr val="E6796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58" name="Line 633">
                <a:extLst>
                  <a:ext uri="{FF2B5EF4-FFF2-40B4-BE49-F238E27FC236}">
                    <a16:creationId xmlns:a16="http://schemas.microsoft.com/office/drawing/2014/main" id="{EE54E989-DE9B-4148-8F60-D44EC66752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32782" y="1304529"/>
                <a:ext cx="782" cy="186220"/>
              </a:xfrm>
              <a:prstGeom prst="line">
                <a:avLst/>
              </a:prstGeom>
              <a:noFill/>
              <a:ln w="15875">
                <a:solidFill>
                  <a:srgbClr val="E6796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59" name="Line 636">
                <a:extLst>
                  <a:ext uri="{FF2B5EF4-FFF2-40B4-BE49-F238E27FC236}">
                    <a16:creationId xmlns:a16="http://schemas.microsoft.com/office/drawing/2014/main" id="{2840B4CF-CF73-4869-B57B-54477E0BDB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57410" y="1305670"/>
                <a:ext cx="782" cy="180140"/>
              </a:xfrm>
              <a:prstGeom prst="line">
                <a:avLst/>
              </a:prstGeom>
              <a:noFill/>
              <a:ln w="15875">
                <a:solidFill>
                  <a:srgbClr val="E6796A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60" name="Line 637">
                <a:extLst>
                  <a:ext uri="{FF2B5EF4-FFF2-40B4-BE49-F238E27FC236}">
                    <a16:creationId xmlns:a16="http://schemas.microsoft.com/office/drawing/2014/main" id="{F82B2362-15EE-4490-B79B-B6DC9A46CF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84085" y="1305670"/>
                <a:ext cx="782" cy="180140"/>
              </a:xfrm>
              <a:prstGeom prst="line">
                <a:avLst/>
              </a:prstGeom>
              <a:noFill/>
              <a:ln w="7938" cap="rnd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61" name="Line 638">
                <a:extLst>
                  <a:ext uri="{FF2B5EF4-FFF2-40B4-BE49-F238E27FC236}">
                    <a16:creationId xmlns:a16="http://schemas.microsoft.com/office/drawing/2014/main" id="{3ACC4315-70BA-40CE-B34A-091B426383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60636" y="1303390"/>
                <a:ext cx="782" cy="184700"/>
              </a:xfrm>
              <a:prstGeom prst="line">
                <a:avLst/>
              </a:prstGeom>
              <a:noFill/>
              <a:ln w="7938" cap="rnd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62" name="Line 639">
                <a:extLst>
                  <a:ext uri="{FF2B5EF4-FFF2-40B4-BE49-F238E27FC236}">
                    <a16:creationId xmlns:a16="http://schemas.microsoft.com/office/drawing/2014/main" id="{405A919A-5CEB-4EFA-8731-7518FD2D55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38750" y="1303390"/>
                <a:ext cx="782" cy="186220"/>
              </a:xfrm>
              <a:prstGeom prst="line">
                <a:avLst/>
              </a:prstGeom>
              <a:noFill/>
              <a:ln w="7938" cap="rnd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63" name="Line 640">
                <a:extLst>
                  <a:ext uri="{FF2B5EF4-FFF2-40B4-BE49-F238E27FC236}">
                    <a16:creationId xmlns:a16="http://schemas.microsoft.com/office/drawing/2014/main" id="{75B29C9D-F659-4574-88A9-E6A502F28F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15301" y="1303390"/>
                <a:ext cx="782" cy="186220"/>
              </a:xfrm>
              <a:prstGeom prst="line">
                <a:avLst/>
              </a:prstGeom>
              <a:noFill/>
              <a:ln w="7938" cap="rnd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64" name="Line 641">
                <a:extLst>
                  <a:ext uri="{FF2B5EF4-FFF2-40B4-BE49-F238E27FC236}">
                    <a16:creationId xmlns:a16="http://schemas.microsoft.com/office/drawing/2014/main" id="{1078DA9A-EE7F-44E4-99E4-99E3707CC7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94196" y="1303390"/>
                <a:ext cx="782" cy="186220"/>
              </a:xfrm>
              <a:prstGeom prst="line">
                <a:avLst/>
              </a:prstGeom>
              <a:noFill/>
              <a:ln w="7938" cap="rnd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65" name="Line 642">
                <a:extLst>
                  <a:ext uri="{FF2B5EF4-FFF2-40B4-BE49-F238E27FC236}">
                    <a16:creationId xmlns:a16="http://schemas.microsoft.com/office/drawing/2014/main" id="{BDDA5342-F7F4-4075-83EF-C2BC71467F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70747" y="1303390"/>
                <a:ext cx="782" cy="186220"/>
              </a:xfrm>
              <a:prstGeom prst="line">
                <a:avLst/>
              </a:prstGeom>
              <a:noFill/>
              <a:ln w="7938" cap="rnd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66" name="Line 643">
                <a:extLst>
                  <a:ext uri="{FF2B5EF4-FFF2-40B4-BE49-F238E27FC236}">
                    <a16:creationId xmlns:a16="http://schemas.microsoft.com/office/drawing/2014/main" id="{DCFB45A0-0888-4376-AAF3-9E6F036E04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8862" y="1303390"/>
                <a:ext cx="782" cy="186220"/>
              </a:xfrm>
              <a:prstGeom prst="line">
                <a:avLst/>
              </a:prstGeom>
              <a:noFill/>
              <a:ln w="7938" cap="rnd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67" name="Line 644">
                <a:extLst>
                  <a:ext uri="{FF2B5EF4-FFF2-40B4-BE49-F238E27FC236}">
                    <a16:creationId xmlns:a16="http://schemas.microsoft.com/office/drawing/2014/main" id="{840E2635-6F1A-4DAB-9082-5E4E0C86B7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27757" y="1303390"/>
                <a:ext cx="782" cy="186220"/>
              </a:xfrm>
              <a:prstGeom prst="line">
                <a:avLst/>
              </a:prstGeom>
              <a:noFill/>
              <a:ln w="7938" cap="rnd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68" name="Line 645">
                <a:extLst>
                  <a:ext uri="{FF2B5EF4-FFF2-40B4-BE49-F238E27FC236}">
                    <a16:creationId xmlns:a16="http://schemas.microsoft.com/office/drawing/2014/main" id="{A18A0CED-3920-4461-A11D-ABDEC90E45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4308" y="1303390"/>
                <a:ext cx="782" cy="186220"/>
              </a:xfrm>
              <a:prstGeom prst="line">
                <a:avLst/>
              </a:prstGeom>
              <a:noFill/>
              <a:ln w="7938" cap="rnd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69" name="Line 646">
                <a:extLst>
                  <a:ext uri="{FF2B5EF4-FFF2-40B4-BE49-F238E27FC236}">
                    <a16:creationId xmlns:a16="http://schemas.microsoft.com/office/drawing/2014/main" id="{0752A7C3-8E46-43C5-8078-71DA8C3146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82422" y="1303390"/>
                <a:ext cx="782" cy="184700"/>
              </a:xfrm>
              <a:prstGeom prst="line">
                <a:avLst/>
              </a:prstGeom>
              <a:noFill/>
              <a:ln w="7938" cap="rnd">
                <a:solidFill>
                  <a:srgbClr val="3333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70" name="Freeform 648">
                <a:extLst>
                  <a:ext uri="{FF2B5EF4-FFF2-40B4-BE49-F238E27FC236}">
                    <a16:creationId xmlns:a16="http://schemas.microsoft.com/office/drawing/2014/main" id="{F47EEE78-646A-4F9B-9653-23787011B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802" y="1292367"/>
                <a:ext cx="268101" cy="18242"/>
              </a:xfrm>
              <a:custGeom>
                <a:avLst/>
                <a:gdLst>
                  <a:gd name="T0" fmla="*/ 33754 w 137"/>
                  <a:gd name="T1" fmla="*/ 1763 h 9"/>
                  <a:gd name="T2" fmla="*/ 17012 w 137"/>
                  <a:gd name="T3" fmla="*/ 0 h 9"/>
                  <a:gd name="T4" fmla="*/ 0 w 137"/>
                  <a:gd name="T5" fmla="*/ 1763 h 9"/>
                  <a:gd name="T6" fmla="*/ 0 w 137"/>
                  <a:gd name="T7" fmla="*/ 1763 h 9"/>
                  <a:gd name="T8" fmla="*/ 17012 w 137"/>
                  <a:gd name="T9" fmla="*/ 3243 h 9"/>
                  <a:gd name="T10" fmla="*/ 33754 w 137"/>
                  <a:gd name="T11" fmla="*/ 1763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7" h="9">
                    <a:moveTo>
                      <a:pt x="137" y="5"/>
                    </a:moveTo>
                    <a:cubicBezTo>
                      <a:pt x="137" y="2"/>
                      <a:pt x="106" y="0"/>
                      <a:pt x="69" y="0"/>
                    </a:cubicBezTo>
                    <a:cubicBezTo>
                      <a:pt x="31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31" y="9"/>
                      <a:pt x="69" y="9"/>
                    </a:cubicBezTo>
                    <a:cubicBezTo>
                      <a:pt x="106" y="9"/>
                      <a:pt x="137" y="7"/>
                      <a:pt x="137" y="5"/>
                    </a:cubicBezTo>
                  </a:path>
                </a:pathLst>
              </a:custGeom>
              <a:solidFill>
                <a:srgbClr val="F5A5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71" name="Freeform 649">
                <a:extLst>
                  <a:ext uri="{FF2B5EF4-FFF2-40B4-BE49-F238E27FC236}">
                    <a16:creationId xmlns:a16="http://schemas.microsoft.com/office/drawing/2014/main" id="{483044D1-DAE3-4C7D-AEC1-C63BA5C559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46802" y="1296168"/>
                <a:ext cx="268101" cy="14442"/>
              </a:xfrm>
              <a:custGeom>
                <a:avLst/>
                <a:gdLst>
                  <a:gd name="T0" fmla="*/ 0 w 137"/>
                  <a:gd name="T1" fmla="*/ 1200 h 7"/>
                  <a:gd name="T2" fmla="*/ 0 w 137"/>
                  <a:gd name="T3" fmla="*/ 1200 h 7"/>
                  <a:gd name="T4" fmla="*/ 0 w 137"/>
                  <a:gd name="T5" fmla="*/ 1200 h 7"/>
                  <a:gd name="T6" fmla="*/ 33754 w 137"/>
                  <a:gd name="T7" fmla="*/ 1200 h 7"/>
                  <a:gd name="T8" fmla="*/ 33754 w 137"/>
                  <a:gd name="T9" fmla="*/ 1200 h 7"/>
                  <a:gd name="T10" fmla="*/ 33754 w 137"/>
                  <a:gd name="T11" fmla="*/ 1200 h 7"/>
                  <a:gd name="T12" fmla="*/ 33754 w 137"/>
                  <a:gd name="T13" fmla="*/ 1200 h 7"/>
                  <a:gd name="T14" fmla="*/ 29818 w 137"/>
                  <a:gd name="T15" fmla="*/ 0 h 7"/>
                  <a:gd name="T16" fmla="*/ 14579 w 137"/>
                  <a:gd name="T17" fmla="*/ 1620 h 7"/>
                  <a:gd name="T18" fmla="*/ 991 w 137"/>
                  <a:gd name="T19" fmla="*/ 442 h 7"/>
                  <a:gd name="T20" fmla="*/ 0 w 137"/>
                  <a:gd name="T21" fmla="*/ 1200 h 7"/>
                  <a:gd name="T22" fmla="*/ 17012 w 137"/>
                  <a:gd name="T23" fmla="*/ 2823 h 7"/>
                  <a:gd name="T24" fmla="*/ 33754 w 137"/>
                  <a:gd name="T25" fmla="*/ 1200 h 7"/>
                  <a:gd name="T26" fmla="*/ 29818 w 137"/>
                  <a:gd name="T27" fmla="*/ 0 h 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37" h="7"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  <a:moveTo>
                      <a:pt x="137" y="3"/>
                    </a:moveTo>
                    <a:cubicBezTo>
                      <a:pt x="137" y="3"/>
                      <a:pt x="137" y="3"/>
                      <a:pt x="137" y="3"/>
                    </a:cubicBezTo>
                    <a:cubicBezTo>
                      <a:pt x="137" y="3"/>
                      <a:pt x="137" y="3"/>
                      <a:pt x="137" y="3"/>
                    </a:cubicBezTo>
                    <a:cubicBezTo>
                      <a:pt x="137" y="3"/>
                      <a:pt x="137" y="3"/>
                      <a:pt x="137" y="3"/>
                    </a:cubicBezTo>
                    <a:close/>
                    <a:moveTo>
                      <a:pt x="121" y="0"/>
                    </a:moveTo>
                    <a:cubicBezTo>
                      <a:pt x="133" y="4"/>
                      <a:pt x="89" y="4"/>
                      <a:pt x="59" y="4"/>
                    </a:cubicBezTo>
                    <a:cubicBezTo>
                      <a:pt x="38" y="4"/>
                      <a:pt x="16" y="2"/>
                      <a:pt x="4" y="1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0" y="5"/>
                      <a:pt x="31" y="7"/>
                      <a:pt x="69" y="7"/>
                    </a:cubicBezTo>
                    <a:cubicBezTo>
                      <a:pt x="106" y="7"/>
                      <a:pt x="137" y="5"/>
                      <a:pt x="137" y="3"/>
                    </a:cubicBezTo>
                    <a:cubicBezTo>
                      <a:pt x="137" y="2"/>
                      <a:pt x="131" y="1"/>
                      <a:pt x="121" y="0"/>
                    </a:cubicBezTo>
                    <a:close/>
                  </a:path>
                </a:pathLst>
              </a:custGeom>
              <a:solidFill>
                <a:srgbClr val="FBD9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72" name="Freeform 650">
                <a:extLst>
                  <a:ext uri="{FF2B5EF4-FFF2-40B4-BE49-F238E27FC236}">
                    <a16:creationId xmlns:a16="http://schemas.microsoft.com/office/drawing/2014/main" id="{18573635-1526-4E79-A322-B6B297B74D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802" y="1302248"/>
                <a:ext cx="268101" cy="22803"/>
              </a:xfrm>
              <a:custGeom>
                <a:avLst/>
                <a:gdLst>
                  <a:gd name="T0" fmla="*/ 0 w 137"/>
                  <a:gd name="T1" fmla="*/ 2877 h 11"/>
                  <a:gd name="T2" fmla="*/ 17012 w 137"/>
                  <a:gd name="T3" fmla="*/ 4544 h 11"/>
                  <a:gd name="T4" fmla="*/ 33754 w 137"/>
                  <a:gd name="T5" fmla="*/ 2877 h 11"/>
                  <a:gd name="T6" fmla="*/ 33754 w 137"/>
                  <a:gd name="T7" fmla="*/ 0 h 11"/>
                  <a:gd name="T8" fmla="*/ 17012 w 137"/>
                  <a:gd name="T9" fmla="*/ 1666 h 11"/>
                  <a:gd name="T10" fmla="*/ 0 w 137"/>
                  <a:gd name="T11" fmla="*/ 0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7" h="11">
                    <a:moveTo>
                      <a:pt x="0" y="7"/>
                    </a:moveTo>
                    <a:cubicBezTo>
                      <a:pt x="0" y="9"/>
                      <a:pt x="31" y="11"/>
                      <a:pt x="69" y="11"/>
                    </a:cubicBezTo>
                    <a:cubicBezTo>
                      <a:pt x="106" y="11"/>
                      <a:pt x="137" y="9"/>
                      <a:pt x="137" y="7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37" y="2"/>
                      <a:pt x="106" y="4"/>
                      <a:pt x="69" y="4"/>
                    </a:cubicBezTo>
                    <a:cubicBezTo>
                      <a:pt x="31" y="4"/>
                      <a:pt x="0" y="2"/>
                      <a:pt x="0" y="0"/>
                    </a:cubicBezTo>
                  </a:path>
                </a:pathLst>
              </a:custGeom>
              <a:solidFill>
                <a:srgbClr val="E679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73" name="Freeform 651">
                <a:extLst>
                  <a:ext uri="{FF2B5EF4-FFF2-40B4-BE49-F238E27FC236}">
                    <a16:creationId xmlns:a16="http://schemas.microsoft.com/office/drawing/2014/main" id="{B78C27A5-81AA-4152-B273-0947D9BE2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802" y="1316690"/>
                <a:ext cx="268101" cy="8361"/>
              </a:xfrm>
              <a:custGeom>
                <a:avLst/>
                <a:gdLst>
                  <a:gd name="T0" fmla="*/ 0 w 137"/>
                  <a:gd name="T1" fmla="*/ 0 h 4"/>
                  <a:gd name="T2" fmla="*/ 17012 w 137"/>
                  <a:gd name="T3" fmla="*/ 1724 h 4"/>
                  <a:gd name="T4" fmla="*/ 33754 w 137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7" h="4">
                    <a:moveTo>
                      <a:pt x="0" y="0"/>
                    </a:moveTo>
                    <a:cubicBezTo>
                      <a:pt x="0" y="2"/>
                      <a:pt x="31" y="4"/>
                      <a:pt x="69" y="4"/>
                    </a:cubicBezTo>
                    <a:cubicBezTo>
                      <a:pt x="106" y="4"/>
                      <a:pt x="137" y="2"/>
                      <a:pt x="137" y="0"/>
                    </a:cubicBezTo>
                  </a:path>
                </a:pathLst>
              </a:custGeom>
              <a:noFill/>
              <a:ln w="7938" cap="rnd">
                <a:solidFill>
                  <a:srgbClr val="CB343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74" name="Freeform 652">
                <a:extLst>
                  <a:ext uri="{FF2B5EF4-FFF2-40B4-BE49-F238E27FC236}">
                    <a16:creationId xmlns:a16="http://schemas.microsoft.com/office/drawing/2014/main" id="{46C9E260-43AE-4A34-9534-7CED40A06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802" y="1470987"/>
                <a:ext cx="268101" cy="22042"/>
              </a:xfrm>
              <a:custGeom>
                <a:avLst/>
                <a:gdLst>
                  <a:gd name="T0" fmla="*/ 0 w 137"/>
                  <a:gd name="T1" fmla="*/ 2035 h 11"/>
                  <a:gd name="T2" fmla="*/ 17012 w 137"/>
                  <a:gd name="T3" fmla="*/ 3662 h 11"/>
                  <a:gd name="T4" fmla="*/ 33754 w 137"/>
                  <a:gd name="T5" fmla="*/ 2035 h 11"/>
                  <a:gd name="T6" fmla="*/ 33754 w 137"/>
                  <a:gd name="T7" fmla="*/ 0 h 11"/>
                  <a:gd name="T8" fmla="*/ 17012 w 137"/>
                  <a:gd name="T9" fmla="*/ 1389 h 11"/>
                  <a:gd name="T10" fmla="*/ 0 w 137"/>
                  <a:gd name="T11" fmla="*/ 0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7" h="11">
                    <a:moveTo>
                      <a:pt x="0" y="6"/>
                    </a:moveTo>
                    <a:cubicBezTo>
                      <a:pt x="0" y="9"/>
                      <a:pt x="31" y="11"/>
                      <a:pt x="69" y="11"/>
                    </a:cubicBezTo>
                    <a:cubicBezTo>
                      <a:pt x="106" y="11"/>
                      <a:pt x="137" y="9"/>
                      <a:pt x="137" y="6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37" y="2"/>
                      <a:pt x="106" y="4"/>
                      <a:pt x="69" y="4"/>
                    </a:cubicBezTo>
                    <a:cubicBezTo>
                      <a:pt x="31" y="4"/>
                      <a:pt x="0" y="2"/>
                      <a:pt x="0" y="0"/>
                    </a:cubicBezTo>
                  </a:path>
                </a:pathLst>
              </a:custGeom>
              <a:solidFill>
                <a:srgbClr val="E6796A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75" name="Freeform 653">
                <a:extLst>
                  <a:ext uri="{FF2B5EF4-FFF2-40B4-BE49-F238E27FC236}">
                    <a16:creationId xmlns:a16="http://schemas.microsoft.com/office/drawing/2014/main" id="{9A892F21-895B-41A9-AEA6-94E1AD1F1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802" y="1470987"/>
                <a:ext cx="268101" cy="7601"/>
              </a:xfrm>
              <a:custGeom>
                <a:avLst/>
                <a:gdLst>
                  <a:gd name="T0" fmla="*/ 33754 w 137"/>
                  <a:gd name="T1" fmla="*/ 0 h 4"/>
                  <a:gd name="T2" fmla="*/ 17012 w 137"/>
                  <a:gd name="T3" fmla="*/ 988 h 4"/>
                  <a:gd name="T4" fmla="*/ 0 w 137"/>
                  <a:gd name="T5" fmla="*/ 0 h 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7" h="4">
                    <a:moveTo>
                      <a:pt x="137" y="0"/>
                    </a:moveTo>
                    <a:cubicBezTo>
                      <a:pt x="137" y="2"/>
                      <a:pt x="106" y="4"/>
                      <a:pt x="69" y="4"/>
                    </a:cubicBezTo>
                    <a:cubicBezTo>
                      <a:pt x="31" y="4"/>
                      <a:pt x="0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CB343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76" name="Freeform 654">
                <a:extLst>
                  <a:ext uri="{FF2B5EF4-FFF2-40B4-BE49-F238E27FC236}">
                    <a16:creationId xmlns:a16="http://schemas.microsoft.com/office/drawing/2014/main" id="{FC277C8E-2D60-4999-A6A4-B251B276B7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802" y="1292367"/>
                <a:ext cx="268101" cy="200662"/>
              </a:xfrm>
              <a:custGeom>
                <a:avLst/>
                <a:gdLst>
                  <a:gd name="T0" fmla="*/ 33754 w 137"/>
                  <a:gd name="T1" fmla="*/ 33827 h 99"/>
                  <a:gd name="T2" fmla="*/ 33754 w 137"/>
                  <a:gd name="T3" fmla="*/ 1763 h 99"/>
                  <a:gd name="T4" fmla="*/ 17012 w 137"/>
                  <a:gd name="T5" fmla="*/ 0 h 99"/>
                  <a:gd name="T6" fmla="*/ 0 w 137"/>
                  <a:gd name="T7" fmla="*/ 1763 h 99"/>
                  <a:gd name="T8" fmla="*/ 0 w 137"/>
                  <a:gd name="T9" fmla="*/ 33827 h 99"/>
                  <a:gd name="T10" fmla="*/ 0 w 137"/>
                  <a:gd name="T11" fmla="*/ 33827 h 99"/>
                  <a:gd name="T12" fmla="*/ 17012 w 137"/>
                  <a:gd name="T13" fmla="*/ 35592 h 99"/>
                  <a:gd name="T14" fmla="*/ 33754 w 137"/>
                  <a:gd name="T15" fmla="*/ 33827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37" h="99">
                    <a:moveTo>
                      <a:pt x="137" y="94"/>
                    </a:moveTo>
                    <a:cubicBezTo>
                      <a:pt x="137" y="5"/>
                      <a:pt x="137" y="5"/>
                      <a:pt x="137" y="5"/>
                    </a:cubicBezTo>
                    <a:cubicBezTo>
                      <a:pt x="137" y="2"/>
                      <a:pt x="106" y="0"/>
                      <a:pt x="69" y="0"/>
                    </a:cubicBezTo>
                    <a:cubicBezTo>
                      <a:pt x="31" y="0"/>
                      <a:pt x="0" y="2"/>
                      <a:pt x="0" y="5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7"/>
                      <a:pt x="31" y="99"/>
                      <a:pt x="69" y="99"/>
                    </a:cubicBezTo>
                    <a:cubicBezTo>
                      <a:pt x="106" y="99"/>
                      <a:pt x="137" y="97"/>
                      <a:pt x="137" y="94"/>
                    </a:cubicBezTo>
                  </a:path>
                </a:pathLst>
              </a:custGeom>
              <a:noFill/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77" name="Freeform 655">
                <a:extLst>
                  <a:ext uri="{FF2B5EF4-FFF2-40B4-BE49-F238E27FC236}">
                    <a16:creationId xmlns:a16="http://schemas.microsoft.com/office/drawing/2014/main" id="{D3353CBE-DD2F-40C0-81DB-D65F0C85B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802" y="1292367"/>
                <a:ext cx="268101" cy="18242"/>
              </a:xfrm>
              <a:custGeom>
                <a:avLst/>
                <a:gdLst>
                  <a:gd name="T0" fmla="*/ 33754 w 137"/>
                  <a:gd name="T1" fmla="*/ 1763 h 9"/>
                  <a:gd name="T2" fmla="*/ 17012 w 137"/>
                  <a:gd name="T3" fmla="*/ 0 h 9"/>
                  <a:gd name="T4" fmla="*/ 0 w 137"/>
                  <a:gd name="T5" fmla="*/ 1763 h 9"/>
                  <a:gd name="T6" fmla="*/ 0 w 137"/>
                  <a:gd name="T7" fmla="*/ 1763 h 9"/>
                  <a:gd name="T8" fmla="*/ 17012 w 137"/>
                  <a:gd name="T9" fmla="*/ 3243 h 9"/>
                  <a:gd name="T10" fmla="*/ 33754 w 137"/>
                  <a:gd name="T11" fmla="*/ 1763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7" h="9">
                    <a:moveTo>
                      <a:pt x="137" y="5"/>
                    </a:moveTo>
                    <a:cubicBezTo>
                      <a:pt x="137" y="2"/>
                      <a:pt x="106" y="0"/>
                      <a:pt x="69" y="0"/>
                    </a:cubicBezTo>
                    <a:cubicBezTo>
                      <a:pt x="31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31" y="9"/>
                      <a:pt x="69" y="9"/>
                    </a:cubicBezTo>
                    <a:cubicBezTo>
                      <a:pt x="106" y="9"/>
                      <a:pt x="137" y="7"/>
                      <a:pt x="137" y="5"/>
                    </a:cubicBezTo>
                  </a:path>
                </a:pathLst>
              </a:custGeom>
              <a:noFill/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200"/>
              </a:p>
            </p:txBody>
          </p:sp>
          <p:sp>
            <p:nvSpPr>
              <p:cNvPr id="178" name="Oval 656">
                <a:extLst>
                  <a:ext uri="{FF2B5EF4-FFF2-40B4-BE49-F238E27FC236}">
                    <a16:creationId xmlns:a16="http://schemas.microsoft.com/office/drawing/2014/main" id="{0A1AF2DC-A49B-47FD-91A0-099D9D9E9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4506" y="1854069"/>
                <a:ext cx="17196" cy="1596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fr-FR" altLang="fr-FR" sz="1200"/>
              </a:p>
            </p:txBody>
          </p:sp>
          <p:sp>
            <p:nvSpPr>
              <p:cNvPr id="179" name="Oval 657">
                <a:extLst>
                  <a:ext uri="{FF2B5EF4-FFF2-40B4-BE49-F238E27FC236}">
                    <a16:creationId xmlns:a16="http://schemas.microsoft.com/office/drawing/2014/main" id="{07295B80-847F-4A7B-ACCA-47D5ED199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3427" y="1857869"/>
                <a:ext cx="7816" cy="9881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fr-FR" altLang="fr-FR" sz="1200"/>
              </a:p>
            </p:txBody>
          </p:sp>
          <p:sp>
            <p:nvSpPr>
              <p:cNvPr id="180" name="Oval 658">
                <a:extLst>
                  <a:ext uri="{FF2B5EF4-FFF2-40B4-BE49-F238E27FC236}">
                    <a16:creationId xmlns:a16="http://schemas.microsoft.com/office/drawing/2014/main" id="{8754AD04-D727-446D-869C-6F08A01AD0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0437" y="1855589"/>
                <a:ext cx="11725" cy="12161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fr-FR" altLang="fr-FR" sz="1200"/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188331B-3B32-4F19-BE4A-7EEE775D8C59}"/>
                </a:ext>
              </a:extLst>
            </p:cNvPr>
            <p:cNvSpPr txBox="1"/>
            <p:nvPr/>
          </p:nvSpPr>
          <p:spPr>
            <a:xfrm>
              <a:off x="3310890" y="2299392"/>
              <a:ext cx="9522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BM aspirate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C685D41-9BA1-453C-9C91-34C98C76FB5E}"/>
                </a:ext>
              </a:extLst>
            </p:cNvPr>
            <p:cNvSpPr txBox="1"/>
            <p:nvPr/>
          </p:nvSpPr>
          <p:spPr>
            <a:xfrm>
              <a:off x="4129875" y="1452952"/>
              <a:ext cx="8413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/>
                <a:t>BMMCs</a:t>
              </a:r>
              <a:endParaRPr lang="en-US" sz="1200" b="1" dirty="0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AD4D3516-37B1-4B62-984E-0016FA850C36}"/>
                </a:ext>
              </a:extLst>
            </p:cNvPr>
            <p:cNvCxnSpPr>
              <a:cxnSpLocks/>
            </p:cNvCxnSpPr>
            <p:nvPr/>
          </p:nvCxnSpPr>
          <p:spPr>
            <a:xfrm>
              <a:off x="4006140" y="1733297"/>
              <a:ext cx="1192634" cy="857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ED7F24-4B9D-4303-92BF-06C999D6C3C6}"/>
                </a:ext>
              </a:extLst>
            </p:cNvPr>
            <p:cNvSpPr txBox="1"/>
            <p:nvPr/>
          </p:nvSpPr>
          <p:spPr>
            <a:xfrm>
              <a:off x="5210462" y="1455875"/>
              <a:ext cx="10467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CD68+</a:t>
              </a:r>
            </a:p>
            <a:p>
              <a:r>
                <a:rPr lang="en-US" altLang="zh-CN" sz="1200" b="1" dirty="0"/>
                <a:t>Macrophages</a:t>
              </a:r>
              <a:endParaRPr lang="en-US" sz="1200" b="1" dirty="0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E149C3F-4A11-4952-A8E7-1E99630416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70377" y="1883991"/>
              <a:ext cx="443093" cy="36576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B013905-CAE4-43CA-B94A-CDED214F2954}"/>
                </a:ext>
              </a:extLst>
            </p:cNvPr>
            <p:cNvSpPr txBox="1"/>
            <p:nvPr/>
          </p:nvSpPr>
          <p:spPr>
            <a:xfrm>
              <a:off x="5023761" y="2255341"/>
              <a:ext cx="5212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CD80</a:t>
              </a:r>
            </a:p>
            <a:p>
              <a:pPr algn="ctr"/>
              <a:r>
                <a:rPr lang="en-US" sz="1200" b="1" dirty="0"/>
                <a:t>(M1)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236B551-D14A-4639-BCDB-72E765ED01F6}"/>
                </a:ext>
              </a:extLst>
            </p:cNvPr>
            <p:cNvSpPr txBox="1"/>
            <p:nvPr/>
          </p:nvSpPr>
          <p:spPr>
            <a:xfrm>
              <a:off x="5826872" y="2262996"/>
              <a:ext cx="6351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CD163 </a:t>
              </a:r>
            </a:p>
            <a:p>
              <a:pPr algn="ctr"/>
              <a:r>
                <a:rPr lang="en-US" sz="1200" b="1" dirty="0"/>
                <a:t>(M2)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167F7A5-0192-454E-9A56-CE5C4B4B87A6}"/>
                </a:ext>
              </a:extLst>
            </p:cNvPr>
            <p:cNvSpPr txBox="1"/>
            <p:nvPr/>
          </p:nvSpPr>
          <p:spPr>
            <a:xfrm>
              <a:off x="3959155" y="1741868"/>
              <a:ext cx="12387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/>
                <a:t>Flow cytometry</a:t>
              </a:r>
              <a:endParaRPr lang="en-US" sz="1200" b="1" dirty="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31B9056-DFE1-4C03-B131-0BF25F1C4C9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12005" y="1881238"/>
              <a:ext cx="443093" cy="36576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2" name="TextBox 181">
            <a:extLst>
              <a:ext uri="{FF2B5EF4-FFF2-40B4-BE49-F238E27FC236}">
                <a16:creationId xmlns:a16="http://schemas.microsoft.com/office/drawing/2014/main" id="{A8CD2C85-86CF-497C-979C-8F39320D54EC}"/>
              </a:ext>
            </a:extLst>
          </p:cNvPr>
          <p:cNvSpPr txBox="1"/>
          <p:nvPr/>
        </p:nvSpPr>
        <p:spPr>
          <a:xfrm>
            <a:off x="118932" y="2323412"/>
            <a:ext cx="73152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600"/>
              </a:spcAft>
            </a:pPr>
            <a:r>
              <a:rPr lang="en-US" sz="1200" b="1" u="sng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Supplemental Figure </a:t>
            </a:r>
            <a:r>
              <a:rPr lang="en-US" sz="1200" b="1" u="sng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S3</a:t>
            </a:r>
            <a:r>
              <a:rPr lang="en-US" sz="1200" b="1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:</a:t>
            </a:r>
            <a:r>
              <a:rPr lang="en-US" sz="12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</a:t>
            </a:r>
            <a:r>
              <a:rPr lang="en-US" sz="12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Macrophage phenotype staining strategy for flow cytometry. </a:t>
            </a:r>
            <a:endParaRPr lang="en-US" sz="1200" b="1" dirty="0">
              <a:effectLst/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956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8AD8CCEB-BEED-49FA-A5F8-816E8286AE4B}"/>
              </a:ext>
            </a:extLst>
          </p:cNvPr>
          <p:cNvSpPr txBox="1"/>
          <p:nvPr/>
        </p:nvSpPr>
        <p:spPr>
          <a:xfrm>
            <a:off x="9939" y="8525"/>
            <a:ext cx="1645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Supp. Figure </a:t>
            </a:r>
            <a:r>
              <a:rPr lang="en-US" b="1" dirty="0" smtClean="0"/>
              <a:t>S4</a:t>
            </a:r>
            <a:endParaRPr lang="en-US" b="1" dirty="0"/>
          </a:p>
        </p:txBody>
      </p:sp>
      <p:pic>
        <p:nvPicPr>
          <p:cNvPr id="16" name="Picture 15" descr="Normoxic Stroma + MM">
            <a:extLst>
              <a:ext uri="{FF2B5EF4-FFF2-40B4-BE49-F238E27FC236}">
                <a16:creationId xmlns:a16="http://schemas.microsoft.com/office/drawing/2014/main" id="{1838E992-5BF6-4DAE-947A-0DD6DADCCFB2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896" y="981085"/>
            <a:ext cx="1775678" cy="14196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Normoxic Stroma">
            <a:extLst>
              <a:ext uri="{FF2B5EF4-FFF2-40B4-BE49-F238E27FC236}">
                <a16:creationId xmlns:a16="http://schemas.microsoft.com/office/drawing/2014/main" id="{4679B134-C85C-4BA7-81CB-319416DF6B25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40" y="981094"/>
            <a:ext cx="1775678" cy="14196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Line 18">
            <a:extLst>
              <a:ext uri="{FF2B5EF4-FFF2-40B4-BE49-F238E27FC236}">
                <a16:creationId xmlns:a16="http://schemas.microsoft.com/office/drawing/2014/main" id="{2C0724C2-3907-428A-90C5-E13E2882FF8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72962" y="1052629"/>
            <a:ext cx="339830" cy="21308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/>
          </a:p>
        </p:txBody>
      </p:sp>
      <p:sp>
        <p:nvSpPr>
          <p:cNvPr id="19" name="Text Box 20">
            <a:extLst>
              <a:ext uri="{FF2B5EF4-FFF2-40B4-BE49-F238E27FC236}">
                <a16:creationId xmlns:a16="http://schemas.microsoft.com/office/drawing/2014/main" id="{FD567328-AF85-4EC0-98C8-E3BBD1A344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2793" y="835840"/>
            <a:ext cx="49084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200" dirty="0">
                <a:solidFill>
                  <a:srgbClr val="FF0000"/>
                </a:solidFill>
              </a:rPr>
              <a:t>IL-10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D9D6D44-F4ED-45AB-BC50-CA566502FD8D}"/>
              </a:ext>
            </a:extLst>
          </p:cNvPr>
          <p:cNvSpPr/>
          <p:nvPr/>
        </p:nvSpPr>
        <p:spPr>
          <a:xfrm>
            <a:off x="3655772" y="1170500"/>
            <a:ext cx="213081" cy="2130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6098116-D194-4F3D-A136-C688FAE1564D}"/>
              </a:ext>
            </a:extLst>
          </p:cNvPr>
          <p:cNvSpPr/>
          <p:nvPr/>
        </p:nvSpPr>
        <p:spPr>
          <a:xfrm>
            <a:off x="1804132" y="1205095"/>
            <a:ext cx="213081" cy="2130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/>
          </a:p>
        </p:txBody>
      </p:sp>
      <p:sp>
        <p:nvSpPr>
          <p:cNvPr id="22" name="Text Box 12">
            <a:extLst>
              <a:ext uri="{FF2B5EF4-FFF2-40B4-BE49-F238E27FC236}">
                <a16:creationId xmlns:a16="http://schemas.microsoft.com/office/drawing/2014/main" id="{3D3BBF4D-F55C-402F-9C29-1747BA11F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785" y="680320"/>
            <a:ext cx="3561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200" b="1" dirty="0"/>
              <a:t>NF</a:t>
            </a:r>
            <a:endParaRPr lang="en-US" altLang="en-US" sz="1200" b="1" dirty="0"/>
          </a:p>
        </p:txBody>
      </p:sp>
      <p:sp>
        <p:nvSpPr>
          <p:cNvPr id="23" name="Text Box 15">
            <a:extLst>
              <a:ext uri="{FF2B5EF4-FFF2-40B4-BE49-F238E27FC236}">
                <a16:creationId xmlns:a16="http://schemas.microsoft.com/office/drawing/2014/main" id="{576F4D89-0EBC-44BB-9BD3-2985FD26E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4255" y="680319"/>
            <a:ext cx="77296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200" b="1" dirty="0"/>
              <a:t>NF + MM</a:t>
            </a:r>
          </a:p>
        </p:txBody>
      </p: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F4FE0C67-C2A3-4CE3-BBC1-8DE99756B2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4843796"/>
              </p:ext>
            </p:extLst>
          </p:nvPr>
        </p:nvGraphicFramePr>
        <p:xfrm>
          <a:off x="4650085" y="680319"/>
          <a:ext cx="2944368" cy="2145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89CF38FD-907D-47D0-A0B5-FA6242B9E54F}"/>
              </a:ext>
            </a:extLst>
          </p:cNvPr>
          <p:cNvSpPr txBox="1"/>
          <p:nvPr/>
        </p:nvSpPr>
        <p:spPr>
          <a:xfrm>
            <a:off x="9939" y="384207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5B63F53-871C-4AF1-B639-FE752DE59F31}"/>
              </a:ext>
            </a:extLst>
          </p:cNvPr>
          <p:cNvSpPr txBox="1"/>
          <p:nvPr/>
        </p:nvSpPr>
        <p:spPr>
          <a:xfrm>
            <a:off x="4525532" y="407781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6575F33-DBBE-4642-BF26-B2253E54CE71}"/>
              </a:ext>
            </a:extLst>
          </p:cNvPr>
          <p:cNvSpPr txBox="1"/>
          <p:nvPr/>
        </p:nvSpPr>
        <p:spPr>
          <a:xfrm>
            <a:off x="146263" y="2849282"/>
            <a:ext cx="7315200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Aft>
                <a:spcPts val="600"/>
              </a:spcAft>
            </a:pPr>
            <a:r>
              <a:rPr lang="en-US" sz="1200" b="1" u="sng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Supplemental Figure </a:t>
            </a:r>
            <a:r>
              <a:rPr lang="en-US" sz="1200" b="1" u="sng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S4</a:t>
            </a:r>
            <a:r>
              <a:rPr lang="en-US" sz="1200" b="1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: </a:t>
            </a:r>
            <a:r>
              <a:rPr lang="en-US" sz="12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Cytokine secretion by MM cells in </a:t>
            </a:r>
            <a:r>
              <a:rPr lang="en-US" sz="1200" b="1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vitro.</a:t>
            </a:r>
            <a:endParaRPr lang="en-US" sz="1200" b="1" dirty="0">
              <a:effectLst/>
              <a:latin typeface="Calibri" panose="020F050202020403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n-US" sz="1200" dirty="0"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Negative fraction (NF) cells were prepared by selecting out CD138+ plasma cells from primary patient bone marrow cells. The NF cells were then cultured with or without MM.1S cells for 2 days, and the supernatant was used for cytokine array analysis</a:t>
            </a:r>
            <a:r>
              <a:rPr lang="en-US" sz="1200" dirty="0" smtClean="0"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. </a:t>
            </a:r>
            <a:r>
              <a:rPr lang="en-US" sz="12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(</a:t>
            </a:r>
            <a:r>
              <a:rPr lang="en-US" sz="12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</a:t>
            </a:r>
            <a:r>
              <a:rPr lang="en-US" sz="12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) Human cytokine array comparing BM negative fraction (NF) alone and NF co-cultured with MM </a:t>
            </a:r>
            <a:r>
              <a:rPr lang="en-US" sz="12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cells. (</a:t>
            </a:r>
            <a:r>
              <a:rPr lang="en-US" sz="12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B</a:t>
            </a:r>
            <a:r>
              <a:rPr lang="en-US" sz="12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) IL-10 production quantified as relative integrated density using </a:t>
            </a:r>
            <a:r>
              <a:rPr lang="en-US" sz="1200" dirty="0" err="1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ImageJ</a:t>
            </a:r>
            <a:r>
              <a:rPr lang="en-US" sz="12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software.</a:t>
            </a:r>
            <a:endParaRPr lang="en-US" sz="1200" dirty="0">
              <a:effectLst/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325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A814600-B134-486D-A439-6F52D64EDC0C}"/>
              </a:ext>
            </a:extLst>
          </p:cNvPr>
          <p:cNvSpPr txBox="1"/>
          <p:nvPr/>
        </p:nvSpPr>
        <p:spPr>
          <a:xfrm>
            <a:off x="7" y="0"/>
            <a:ext cx="1645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Supp. Figure </a:t>
            </a:r>
            <a:r>
              <a:rPr lang="en-US" b="1" dirty="0" smtClean="0"/>
              <a:t>S5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D74192-BF7D-4599-8231-241A84997449}"/>
              </a:ext>
            </a:extLst>
          </p:cNvPr>
          <p:cNvSpPr txBox="1"/>
          <p:nvPr/>
        </p:nvSpPr>
        <p:spPr>
          <a:xfrm>
            <a:off x="142228" y="3947632"/>
            <a:ext cx="7315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b="1" u="sng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Supplemental Figure </a:t>
            </a:r>
            <a:r>
              <a:rPr lang="en-US" sz="1200" b="1" u="sng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S5</a:t>
            </a:r>
            <a:r>
              <a:rPr lang="en-US" sz="1200" b="1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: </a:t>
            </a:r>
            <a:r>
              <a:rPr lang="en-US" sz="1200" b="1" dirty="0" smtClean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The </a:t>
            </a:r>
            <a:r>
              <a:rPr lang="en-US" sz="12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effect of IgG2a isotype control antibody on </a:t>
            </a:r>
            <a:r>
              <a:rPr lang="en-US" sz="1200" b="1" dirty="0" smtClean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the </a:t>
            </a:r>
            <a:r>
              <a:rPr lang="en-US" sz="12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polarization of THP1-derived macrophages </a:t>
            </a:r>
            <a:r>
              <a:rPr lang="en-US" sz="1200" b="1" dirty="0" smtClean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induced by co-culture </a:t>
            </a:r>
            <a:r>
              <a:rPr lang="en-US" sz="12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with MM1S cells </a:t>
            </a:r>
            <a:r>
              <a:rPr lang="en-US" sz="1200" b="1" dirty="0" smtClean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or </a:t>
            </a:r>
            <a:r>
              <a:rPr lang="en-US" sz="12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treatment with </a:t>
            </a:r>
            <a:r>
              <a:rPr lang="en-US" sz="1200" b="1" dirty="0" smtClean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rhIL10.</a:t>
            </a:r>
            <a:endParaRPr lang="en-US" sz="1200" b="1" dirty="0">
              <a:effectLst/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6195103"/>
              </p:ext>
            </p:extLst>
          </p:nvPr>
        </p:nvGraphicFramePr>
        <p:xfrm>
          <a:off x="-162673" y="861060"/>
          <a:ext cx="4262594" cy="2811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A814600-B134-486D-A439-6F52D64EDC0C}"/>
              </a:ext>
            </a:extLst>
          </p:cNvPr>
          <p:cNvSpPr txBox="1"/>
          <p:nvPr/>
        </p:nvSpPr>
        <p:spPr>
          <a:xfrm>
            <a:off x="76200" y="40124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3" name="Rectangle 2"/>
          <p:cNvSpPr/>
          <p:nvPr/>
        </p:nvSpPr>
        <p:spPr>
          <a:xfrm>
            <a:off x="1069873" y="759455"/>
            <a:ext cx="182880" cy="1828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69873" y="1041395"/>
            <a:ext cx="182880" cy="182880"/>
          </a:xfrm>
          <a:prstGeom prst="rect">
            <a:avLst/>
          </a:prstGeom>
          <a:pattFill prst="wdUpDiag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52753" y="730255"/>
            <a:ext cx="7857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Untreated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52752" y="1021065"/>
            <a:ext cx="15039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IgG2</a:t>
            </a:r>
            <a:r>
              <a:rPr lang="en-US" sz="1100" b="1" dirty="0">
                <a:latin typeface="Symbol" panose="05050102010706020507" pitchFamily="18" charset="2"/>
              </a:rPr>
              <a:t>a</a:t>
            </a:r>
            <a:r>
              <a:rPr lang="en-US" sz="1100" b="1" dirty="0"/>
              <a:t> Isotype Control </a:t>
            </a:r>
          </a:p>
        </p:txBody>
      </p:sp>
    </p:spTree>
    <p:extLst>
      <p:ext uri="{BB962C8B-B14F-4D97-AF65-F5344CB8AC3E}">
        <p14:creationId xmlns:p14="http://schemas.microsoft.com/office/powerpoint/2010/main" val="3937056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A814600-B134-486D-A439-6F52D64EDC0C}"/>
              </a:ext>
            </a:extLst>
          </p:cNvPr>
          <p:cNvSpPr txBox="1"/>
          <p:nvPr/>
        </p:nvSpPr>
        <p:spPr>
          <a:xfrm>
            <a:off x="7" y="0"/>
            <a:ext cx="1645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Supp. Figure </a:t>
            </a:r>
            <a:r>
              <a:rPr lang="en-US" b="1" dirty="0" smtClean="0"/>
              <a:t>S6</a:t>
            </a:r>
            <a:endParaRPr lang="en-US" b="1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4A8F7039-9090-4AEA-8AE4-8823F1DE7D16}"/>
              </a:ext>
            </a:extLst>
          </p:cNvPr>
          <p:cNvGraphicFramePr>
            <a:graphicFrameLocks/>
          </p:cNvGraphicFramePr>
          <p:nvPr/>
        </p:nvGraphicFramePr>
        <p:xfrm>
          <a:off x="366966" y="569357"/>
          <a:ext cx="3429000" cy="2618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8D74192-BF7D-4599-8231-241A84997449}"/>
              </a:ext>
            </a:extLst>
          </p:cNvPr>
          <p:cNvSpPr txBox="1"/>
          <p:nvPr/>
        </p:nvSpPr>
        <p:spPr>
          <a:xfrm>
            <a:off x="133350" y="3289130"/>
            <a:ext cx="73152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600"/>
              </a:spcAft>
            </a:pPr>
            <a:r>
              <a:rPr lang="en-US" sz="1200" b="1" u="sng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Supplemental Figure </a:t>
            </a:r>
            <a:r>
              <a:rPr lang="en-US" sz="1200" b="1" u="sng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S6</a:t>
            </a:r>
            <a:r>
              <a:rPr lang="en-US" sz="1200" b="1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:</a:t>
            </a:r>
            <a:r>
              <a:rPr lang="en-US" sz="12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</a:t>
            </a:r>
            <a:r>
              <a:rPr lang="en-US" sz="1200" b="1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The effect of Anti-IL-10R </a:t>
            </a:r>
            <a:r>
              <a:rPr lang="en-US" sz="12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antibody </a:t>
            </a:r>
            <a:r>
              <a:rPr lang="en-US" sz="1200" b="1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on </a:t>
            </a:r>
            <a:r>
              <a:rPr lang="en-US" sz="12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survival of </a:t>
            </a:r>
            <a:r>
              <a:rPr lang="en-US" sz="1200" b="1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THP1-derived macrophages</a:t>
            </a:r>
            <a:r>
              <a:rPr lang="en-US" sz="12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.</a:t>
            </a:r>
            <a:endParaRPr lang="en-US" sz="1200" dirty="0">
              <a:effectLst/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308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A814600-B134-486D-A439-6F52D64EDC0C}"/>
              </a:ext>
            </a:extLst>
          </p:cNvPr>
          <p:cNvSpPr txBox="1"/>
          <p:nvPr/>
        </p:nvSpPr>
        <p:spPr>
          <a:xfrm>
            <a:off x="7" y="0"/>
            <a:ext cx="1645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Supp. Figure </a:t>
            </a:r>
            <a:r>
              <a:rPr lang="en-US" b="1" dirty="0" smtClean="0"/>
              <a:t>S7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D74192-BF7D-4599-8231-241A84997449}"/>
              </a:ext>
            </a:extLst>
          </p:cNvPr>
          <p:cNvSpPr txBox="1"/>
          <p:nvPr/>
        </p:nvSpPr>
        <p:spPr>
          <a:xfrm>
            <a:off x="142228" y="3947632"/>
            <a:ext cx="7315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200" b="1" u="sng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Supplemental Figure </a:t>
            </a:r>
            <a:r>
              <a:rPr lang="en-US" sz="1200" b="1" u="sng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S7</a:t>
            </a:r>
            <a:r>
              <a:rPr lang="en-US" sz="1200" b="1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: </a:t>
            </a:r>
            <a:r>
              <a:rPr lang="en-US" sz="1200" b="1" dirty="0" smtClean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The </a:t>
            </a:r>
            <a:r>
              <a:rPr lang="en-US" sz="12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effect of IgG2a isotype control antibody on </a:t>
            </a:r>
            <a:r>
              <a:rPr lang="en-US" sz="1200" b="1" dirty="0" smtClean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macrophage-induced </a:t>
            </a:r>
            <a:r>
              <a:rPr lang="en-US" sz="1200" b="1" dirty="0"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proliferation of MM cells.</a:t>
            </a:r>
            <a:endParaRPr lang="en-US" sz="1200" b="1" dirty="0">
              <a:effectLst/>
              <a:latin typeface="Calibri" panose="020F050202020403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6490789"/>
              </p:ext>
            </p:extLst>
          </p:nvPr>
        </p:nvGraphicFramePr>
        <p:xfrm>
          <a:off x="142228" y="814978"/>
          <a:ext cx="242353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Rectangle 14"/>
          <p:cNvSpPr/>
          <p:nvPr/>
        </p:nvSpPr>
        <p:spPr>
          <a:xfrm>
            <a:off x="880541" y="674355"/>
            <a:ext cx="182880" cy="1828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80541" y="956295"/>
            <a:ext cx="182880" cy="182880"/>
          </a:xfrm>
          <a:prstGeom prst="rect">
            <a:avLst/>
          </a:prstGeom>
          <a:pattFill prst="wdUpDiag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63421" y="645155"/>
            <a:ext cx="7857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Untreated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63420" y="935965"/>
            <a:ext cx="15039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IgG2</a:t>
            </a:r>
            <a:r>
              <a:rPr lang="en-US" sz="1100" b="1" dirty="0">
                <a:latin typeface="Symbol" panose="05050102010706020507" pitchFamily="18" charset="2"/>
              </a:rPr>
              <a:t>a</a:t>
            </a:r>
            <a:r>
              <a:rPr lang="en-US" sz="1100" b="1" dirty="0"/>
              <a:t> Isotype Control </a:t>
            </a:r>
          </a:p>
        </p:txBody>
      </p:sp>
    </p:spTree>
    <p:extLst>
      <p:ext uri="{BB962C8B-B14F-4D97-AF65-F5344CB8AC3E}">
        <p14:creationId xmlns:p14="http://schemas.microsoft.com/office/powerpoint/2010/main" val="3839448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6D3B797-1CE0-4757-879B-39B5B0F4CF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7092665"/>
              </p:ext>
            </p:extLst>
          </p:nvPr>
        </p:nvGraphicFramePr>
        <p:xfrm>
          <a:off x="403941" y="489466"/>
          <a:ext cx="3371850" cy="2714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4B7B3C9-EA2E-4550-BEE1-8671FFF6949C}"/>
              </a:ext>
            </a:extLst>
          </p:cNvPr>
          <p:cNvSpPr txBox="1"/>
          <p:nvPr/>
        </p:nvSpPr>
        <p:spPr>
          <a:xfrm>
            <a:off x="2922923" y="2388507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***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2CE28E-403F-4FBA-B845-AB35A3A48AB5}"/>
              </a:ext>
            </a:extLst>
          </p:cNvPr>
          <p:cNvSpPr txBox="1"/>
          <p:nvPr/>
        </p:nvSpPr>
        <p:spPr>
          <a:xfrm>
            <a:off x="0" y="0"/>
            <a:ext cx="1645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Supp. Figure </a:t>
            </a:r>
            <a:r>
              <a:rPr lang="en-US" b="1" dirty="0" smtClean="0"/>
              <a:t>S8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99A2F1-89DB-4428-993A-F28296B910E9}"/>
              </a:ext>
            </a:extLst>
          </p:cNvPr>
          <p:cNvSpPr txBox="1"/>
          <p:nvPr/>
        </p:nvSpPr>
        <p:spPr>
          <a:xfrm>
            <a:off x="147041" y="3324225"/>
            <a:ext cx="7315200" cy="13029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600"/>
              </a:spcAft>
            </a:pPr>
            <a:r>
              <a:rPr lang="en-US" sz="1200" b="1" u="sng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Supplemental Figure </a:t>
            </a:r>
            <a:r>
              <a:rPr lang="en-US" sz="1200" b="1" u="sng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S8:</a:t>
            </a:r>
            <a:r>
              <a:rPr lang="en-US" sz="12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</a:t>
            </a:r>
            <a:r>
              <a:rPr lang="en-US" sz="12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Effect of IL-10R inhibition on TAM-supported MM drug resistance against dexamethasone (DEX). </a:t>
            </a:r>
          </a:p>
          <a:p>
            <a:pPr marL="0" marR="0" algn="just">
              <a:spcBef>
                <a:spcPts val="0"/>
              </a:spcBef>
              <a:spcAft>
                <a:spcPts val="60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MM.1S-CBR-GFP cells were cultured alone or at 1:1 ratio with THP1-derived macrophages in 3DTEBM and treated with or without DEX (1uM) and anti-IL10R mAb (5ug/ml) for 4 days. MM survival is determined by GFP cell count, represented as % of monoculture or co-culture NT. Statistical significance is compared between the combination and DEX only conditions.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2628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FA908A1ABDCB4CB52EE13B082EE92F" ma:contentTypeVersion="18" ma:contentTypeDescription="Create a new document." ma:contentTypeScope="" ma:versionID="be5f55278a96d9174e7c72db9686b831">
  <xsd:schema xmlns:xsd="http://www.w3.org/2001/XMLSchema" xmlns:xs="http://www.w3.org/2001/XMLSchema" xmlns:p="http://schemas.microsoft.com/office/2006/metadata/properties" xmlns:ns3="bf4862fd-6dc5-47b4-8401-69203c04afe4" xmlns:ns4="bfe4f709-9ced-49f7-9628-beaba5ace734" targetNamespace="http://schemas.microsoft.com/office/2006/metadata/properties" ma:root="true" ma:fieldsID="354d47594370768be8cb38be6370342b" ns3:_="" ns4:_="">
    <xsd:import namespace="bf4862fd-6dc5-47b4-8401-69203c04afe4"/>
    <xsd:import namespace="bfe4f709-9ced-49f7-9628-beaba5ace73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4862fd-6dc5-47b4-8401-69203c04af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4f709-9ced-49f7-9628-beaba5ace73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f4862fd-6dc5-47b4-8401-69203c04afe4" xsi:nil="true"/>
  </documentManagement>
</p:properties>
</file>

<file path=customXml/itemProps1.xml><?xml version="1.0" encoding="utf-8"?>
<ds:datastoreItem xmlns:ds="http://schemas.openxmlformats.org/officeDocument/2006/customXml" ds:itemID="{4556D69B-3910-4769-A36A-46EC674BA1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6891C9-4E87-49D9-9F39-3F78DB0C87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4862fd-6dc5-47b4-8401-69203c04afe4"/>
    <ds:schemaRef ds:uri="bfe4f709-9ced-49f7-9628-beaba5ace7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EFBF72C-C694-4B39-AA30-526354AC8108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bfe4f709-9ced-49f7-9628-beaba5ace734"/>
    <ds:schemaRef ds:uri="http://purl.org/dc/elements/1.1/"/>
    <ds:schemaRef ds:uri="http://schemas.microsoft.com/office/2006/metadata/properties"/>
    <ds:schemaRef ds:uri="bf4862fd-6dc5-47b4-8401-69203c04afe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7417</TotalTime>
  <Words>510</Words>
  <Application>Microsoft Office PowerPoint</Application>
  <PresentationFormat>Custom</PresentationFormat>
  <Paragraphs>86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SimSun</vt:lpstr>
      <vt:lpstr>Arial</vt:lpstr>
      <vt:lpstr>Calibri</vt:lpstr>
      <vt:lpstr>Calibri Light</vt:lpstr>
      <vt:lpstr>等线</vt:lpstr>
      <vt:lpstr>等线 Light</vt:lpstr>
      <vt:lpstr>Symbol</vt:lpstr>
      <vt:lpstr>Office Theme</vt:lpstr>
      <vt:lpstr>Supplemental Figures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Figures</dc:title>
  <dc:creator>Jennifer Sun</dc:creator>
  <cp:lastModifiedBy>Kareem Azab</cp:lastModifiedBy>
  <cp:revision>29</cp:revision>
  <dcterms:created xsi:type="dcterms:W3CDTF">2022-04-27T17:58:29Z</dcterms:created>
  <dcterms:modified xsi:type="dcterms:W3CDTF">2024-06-14T22:22:46Z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0x01010021FA908A1ABDCB4CB52EE13B082EE92F</vt:lpwstr>
  </property>
  <property fmtid="{D5CDD505-2E9C-101B-9397-08002B2CF9AE}" pid="3" name="MSIP_Label_65e75503-0edf-4274-9f8b-1f267fd68475_Enabled">
    <vt:lpwstr>true</vt:lpwstr>
  </property>
  <property fmtid="{D5CDD505-2E9C-101B-9397-08002B2CF9AE}" pid="4" name="MSIP_Label_65e75503-0edf-4274-9f8b-1f267fd68475_SetDate">
    <vt:lpwstr>2022-09-02T06:40:20Z</vt:lpwstr>
  </property>
  <property fmtid="{D5CDD505-2E9C-101B-9397-08002B2CF9AE}" pid="5" name="MSIP_Label_65e75503-0edf-4274-9f8b-1f267fd68475_Method">
    <vt:lpwstr>Privileged</vt:lpwstr>
  </property>
  <property fmtid="{D5CDD505-2E9C-101B-9397-08002B2CF9AE}" pid="6" name="MSIP_Label_65e75503-0edf-4274-9f8b-1f267fd68475_Name">
    <vt:lpwstr>Non-Amgen (no marking)</vt:lpwstr>
  </property>
  <property fmtid="{D5CDD505-2E9C-101B-9397-08002B2CF9AE}" pid="7" name="MSIP_Label_65e75503-0edf-4274-9f8b-1f267fd68475_SiteId">
    <vt:lpwstr>4b4266a6-1368-41af-ad5a-59eb634f7ad8</vt:lpwstr>
  </property>
  <property fmtid="{D5CDD505-2E9C-101B-9397-08002B2CF9AE}" pid="8" name="MSIP_Label_65e75503-0edf-4274-9f8b-1f267fd68475_ActionId">
    <vt:lpwstr>c17906b3-57e6-4a10-86ad-5989d5bd718c</vt:lpwstr>
  </property>
  <property fmtid="{D5CDD505-2E9C-101B-9397-08002B2CF9AE}" pid="9" name="MSIP_Label_65e75503-0edf-4274-9f8b-1f267fd68475_ContentBits">
    <vt:lpwstr>0</vt:lpwstr>
  </property>
</Properties>
</file>