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  <p:sldId id="262" r:id="rId4"/>
    <p:sldId id="257" r:id="rId5"/>
    <p:sldId id="258" r:id="rId6"/>
    <p:sldId id="259" r:id="rId7"/>
    <p:sldId id="260" r:id="rId8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>
      <p:cViewPr varScale="1">
        <p:scale>
          <a:sx n="80" d="100"/>
          <a:sy n="80" d="100"/>
        </p:scale>
        <p:origin x="24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ynic\OneDrive\Documents\&#50896;&#51088;&#47141;&#48337;&#50896;\&#45824;&#51109;&#50516;\IR%20study\miR-1226-5p\journal%20of%20translational%20medicine\revision\mir%20lev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ynic\OneDrive\Documents\&#50896;&#51088;&#47141;&#48337;&#50896;\&#45824;&#51109;&#50516;\IR%20study\miR-1226-5p\journal%20of%20translational%20medicine\revision\mir%20lev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ynic\OneDrive\Documents\&#50896;&#51088;&#47141;&#48337;&#50896;\&#45824;&#51109;&#50516;\IR%20study\miR-1226-5p\journal%20of%20translational%20medicine\revision\mir%20leve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ynic\OneDrive\Documents\&#50896;&#51088;&#47141;&#48337;&#50896;\invasion\230920\230920%20inavas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ynic\OneDrive\Documents\&#50896;&#51088;&#47141;&#48337;&#50896;\migration\231129%20transwell%20migration\231129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ynic\OneDrive\Documents\&#50896;&#51088;&#47141;&#48337;&#50896;\qRT-PCR\IR-induced%20CRC-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ynic\OneDrive\Documents\&#50896;&#51088;&#47141;&#48337;&#50896;\qRT-PCR\IR-induced%20CRC-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ynic\OneDrive\Documents\&#50896;&#51088;&#47141;&#48337;&#50896;\qRT-PCR\IR-induced%20CRC-2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297240415041578"/>
          <c:y val="5.037735472939301E-2"/>
          <c:w val="0.79590610052248145"/>
          <c:h val="0.661635801853882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'miR 선정'!$P$35</c:f>
              <c:strCache>
                <c:ptCount val="1"/>
                <c:pt idx="0">
                  <c:v>SW480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'miR 선정'!$R$36:$R$41</c:f>
                <c:numCache>
                  <c:formatCode>General</c:formatCode>
                  <c:ptCount val="6"/>
                  <c:pt idx="0">
                    <c:v>0.16712310460502061</c:v>
                  </c:pt>
                  <c:pt idx="1">
                    <c:v>0.21248027335490069</c:v>
                  </c:pt>
                  <c:pt idx="2">
                    <c:v>0.2026466452357569</c:v>
                  </c:pt>
                  <c:pt idx="3">
                    <c:v>6.6006810768122426E-2</c:v>
                  </c:pt>
                  <c:pt idx="4">
                    <c:v>8.8295993582473697E-2</c:v>
                  </c:pt>
                  <c:pt idx="5">
                    <c:v>0.14801214531628895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'miR 선정'!$C$6:$C$11</c:f>
              <c:strCache>
                <c:ptCount val="6"/>
                <c:pt idx="0">
                  <c:v>miR-3529-3p</c:v>
                </c:pt>
                <c:pt idx="1">
                  <c:v>miR-522-3p</c:v>
                </c:pt>
                <c:pt idx="2">
                  <c:v>miR-4706</c:v>
                </c:pt>
                <c:pt idx="3">
                  <c:v>miR-3184-3p</c:v>
                </c:pt>
                <c:pt idx="4">
                  <c:v>miR-1237</c:v>
                </c:pt>
                <c:pt idx="5">
                  <c:v>miR-1226-5p</c:v>
                </c:pt>
              </c:strCache>
            </c:strRef>
          </c:cat>
          <c:val>
            <c:numRef>
              <c:f>'miR 선정'!$P$36:$P$41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12-405E-AB3D-68B8AD1BF3CF}"/>
            </c:ext>
          </c:extLst>
        </c:ser>
        <c:ser>
          <c:idx val="1"/>
          <c:order val="1"/>
          <c:tx>
            <c:strRef>
              <c:f>'miR 선정'!$Q$35</c:f>
              <c:strCache>
                <c:ptCount val="1"/>
                <c:pt idx="0">
                  <c:v>SW480-RR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'miR 선정'!$S$36:$S$41</c:f>
                <c:numCache>
                  <c:formatCode>General</c:formatCode>
                  <c:ptCount val="6"/>
                  <c:pt idx="0">
                    <c:v>8.153184437956798E-2</c:v>
                  </c:pt>
                  <c:pt idx="1">
                    <c:v>7.0658024321800489E-2</c:v>
                  </c:pt>
                  <c:pt idx="2">
                    <c:v>6.24794029620932E-2</c:v>
                  </c:pt>
                  <c:pt idx="3">
                    <c:v>0.20867819427338033</c:v>
                  </c:pt>
                  <c:pt idx="4">
                    <c:v>1.0470843798979654</c:v>
                  </c:pt>
                  <c:pt idx="5">
                    <c:v>2.5308359989111517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'miR 선정'!$C$6:$C$11</c:f>
              <c:strCache>
                <c:ptCount val="6"/>
                <c:pt idx="0">
                  <c:v>miR-3529-3p</c:v>
                </c:pt>
                <c:pt idx="1">
                  <c:v>miR-522-3p</c:v>
                </c:pt>
                <c:pt idx="2">
                  <c:v>miR-4706</c:v>
                </c:pt>
                <c:pt idx="3">
                  <c:v>miR-3184-3p</c:v>
                </c:pt>
                <c:pt idx="4">
                  <c:v>miR-1237</c:v>
                </c:pt>
                <c:pt idx="5">
                  <c:v>miR-1226-5p</c:v>
                </c:pt>
              </c:strCache>
            </c:strRef>
          </c:cat>
          <c:val>
            <c:numRef>
              <c:f>'miR 선정'!$Q$36:$Q$41</c:f>
              <c:numCache>
                <c:formatCode>General</c:formatCode>
                <c:ptCount val="6"/>
                <c:pt idx="0">
                  <c:v>0.69292198746445399</c:v>
                </c:pt>
                <c:pt idx="1">
                  <c:v>0.54249363071789602</c:v>
                </c:pt>
                <c:pt idx="2">
                  <c:v>0.66252260785625028</c:v>
                </c:pt>
                <c:pt idx="3">
                  <c:v>0.75246705698014626</c:v>
                </c:pt>
                <c:pt idx="4">
                  <c:v>9.8365173996112887</c:v>
                </c:pt>
                <c:pt idx="5">
                  <c:v>15.844611536420343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12-405E-AB3D-68B8AD1BF3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322269584"/>
        <c:axId val="1322270000"/>
      </c:barChart>
      <c:catAx>
        <c:axId val="132226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322270000"/>
        <c:crosses val="autoZero"/>
        <c:auto val="1"/>
        <c:lblAlgn val="ctr"/>
        <c:lblOffset val="100"/>
        <c:noMultiLvlLbl val="0"/>
      </c:catAx>
      <c:valAx>
        <c:axId val="1322270000"/>
        <c:scaling>
          <c:orientation val="minMax"/>
          <c:max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Relative miRNA expression level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1.4222222222222223E-2"/>
              <c:y val="6.595155223431466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322269584"/>
        <c:crosses val="autoZero"/>
        <c:crossBetween val="between"/>
        <c:majorUnit val="5"/>
      </c:valAx>
      <c:spPr>
        <a:noFill/>
        <a:ln>
          <a:solidFill>
            <a:schemeClr val="tx1"/>
          </a:solidFill>
        </a:ln>
        <a:effectLst/>
      </c:spPr>
    </c:plotArea>
    <c:legend>
      <c:legendPos val="t"/>
      <c:layout>
        <c:manualLayout>
          <c:xMode val="edge"/>
          <c:yMode val="edge"/>
          <c:x val="0.17600294355728899"/>
          <c:y val="7.5949367088607597E-2"/>
          <c:w val="0.2629473839134594"/>
          <c:h val="0.171896342071165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05135234131308"/>
          <c:y val="7.3173848913025266E-2"/>
          <c:w val="0.72776376663159348"/>
          <c:h val="0.6355125207421934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Sheet1!$J$24:$M$24</c:f>
                <c:numCache>
                  <c:formatCode>General</c:formatCode>
                  <c:ptCount val="4"/>
                  <c:pt idx="0">
                    <c:v>0.11171175210829751</c:v>
                  </c:pt>
                  <c:pt idx="1">
                    <c:v>7.6694547001264213E-2</c:v>
                  </c:pt>
                  <c:pt idx="2">
                    <c:v>0.6350319490556946</c:v>
                  </c:pt>
                  <c:pt idx="3">
                    <c:v>1.1047390242463371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Sheet1!$J$12:$M$12</c:f>
              <c:strCache>
                <c:ptCount val="4"/>
                <c:pt idx="0">
                  <c:v>parental</c:v>
                </c:pt>
                <c:pt idx="1">
                  <c:v>RR(P13)</c:v>
                </c:pt>
                <c:pt idx="2">
                  <c:v>RR(P15)</c:v>
                </c:pt>
                <c:pt idx="3">
                  <c:v>RR(P20)</c:v>
                </c:pt>
              </c:strCache>
            </c:strRef>
          </c:cat>
          <c:val>
            <c:numRef>
              <c:f>Sheet1!$J$23:$M$23</c:f>
              <c:numCache>
                <c:formatCode>General</c:formatCode>
                <c:ptCount val="4"/>
                <c:pt idx="0">
                  <c:v>1</c:v>
                </c:pt>
                <c:pt idx="1">
                  <c:v>1.9310220172240833</c:v>
                </c:pt>
                <c:pt idx="2">
                  <c:v>6.1840365020048935</c:v>
                </c:pt>
                <c:pt idx="3">
                  <c:v>8.1421092562242716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01-45B2-91B7-1621E9A88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322269584"/>
        <c:axId val="1322270000"/>
      </c:barChart>
      <c:catAx>
        <c:axId val="132226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322270000"/>
        <c:crosses val="autoZero"/>
        <c:auto val="1"/>
        <c:lblAlgn val="ctr"/>
        <c:lblOffset val="100"/>
        <c:noMultiLvlLbl val="0"/>
      </c:catAx>
      <c:valAx>
        <c:axId val="1322270000"/>
        <c:scaling>
          <c:orientation val="minMax"/>
          <c:max val="1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miR-1226-5p expression level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4.8097129906310911E-2"/>
              <c:y val="4.957825207900683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322269584"/>
        <c:crosses val="autoZero"/>
        <c:crossBetween val="between"/>
        <c:majorUnit val="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798287037037036"/>
          <c:y val="0.10647990521197924"/>
          <c:w val="0.70910046296296292"/>
          <c:h val="0.6295792472062782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Sheet1!$J$30:$M$30</c:f>
                <c:numCache>
                  <c:formatCode>General</c:formatCode>
                  <c:ptCount val="4"/>
                  <c:pt idx="0">
                    <c:v>0.15380518404007062</c:v>
                  </c:pt>
                  <c:pt idx="1">
                    <c:v>0.91519868099542034</c:v>
                  </c:pt>
                  <c:pt idx="2">
                    <c:v>0.1622113329120482</c:v>
                  </c:pt>
                  <c:pt idx="3">
                    <c:v>2.5308359989111517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Sheet1!$J$28:$M$28</c:f>
              <c:strCache>
                <c:ptCount val="4"/>
                <c:pt idx="0">
                  <c:v>parental</c:v>
                </c:pt>
                <c:pt idx="1">
                  <c:v>RR(P8)</c:v>
                </c:pt>
                <c:pt idx="2">
                  <c:v>RR(P10)</c:v>
                </c:pt>
                <c:pt idx="3">
                  <c:v>RR(P15)</c:v>
                </c:pt>
              </c:strCache>
            </c:strRef>
          </c:cat>
          <c:val>
            <c:numRef>
              <c:f>Sheet1!$J$29:$M$29</c:f>
              <c:numCache>
                <c:formatCode>General</c:formatCode>
                <c:ptCount val="4"/>
                <c:pt idx="0">
                  <c:v>1</c:v>
                </c:pt>
                <c:pt idx="1">
                  <c:v>2.1803292588829328</c:v>
                </c:pt>
                <c:pt idx="2">
                  <c:v>2.6129779663942534</c:v>
                </c:pt>
                <c:pt idx="3">
                  <c:v>15.844611536420343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6-4B76-9CBC-CE0454EACB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322269584"/>
        <c:axId val="1322270000"/>
      </c:barChart>
      <c:catAx>
        <c:axId val="132226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322270000"/>
        <c:crosses val="autoZero"/>
        <c:auto val="1"/>
        <c:lblAlgn val="ctr"/>
        <c:lblOffset val="100"/>
        <c:noMultiLvlLbl val="0"/>
      </c:catAx>
      <c:valAx>
        <c:axId val="1322270000"/>
        <c:scaling>
          <c:orientation val="minMax"/>
          <c:max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miR-1226-5p expression level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6.8839238354195462E-2"/>
              <c:y val="8.031122331585763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322269584"/>
        <c:crosses val="autoZero"/>
        <c:crossBetween val="between"/>
        <c:majorUnit val="5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324977868890652"/>
          <c:y val="6.8704860168341028E-2"/>
          <c:w val="0.68185338157776765"/>
          <c:h val="0.81369019239567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Sheet1!$H$6</c:f>
              <c:strCache>
                <c:ptCount val="1"/>
                <c:pt idx="0">
                  <c:v>vec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Sheet1!$H$9:$H$10</c:f>
                <c:numCache>
                  <c:formatCode>General</c:formatCode>
                  <c:ptCount val="2"/>
                  <c:pt idx="0">
                    <c:v>12.137849945682882</c:v>
                  </c:pt>
                  <c:pt idx="1">
                    <c:v>5.0931913415249097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Sheet1!$G$7:$G$8</c:f>
              <c:strCache>
                <c:ptCount val="2"/>
                <c:pt idx="0">
                  <c:v>HCT116</c:v>
                </c:pt>
                <c:pt idx="1">
                  <c:v>SW480</c:v>
                </c:pt>
              </c:strCache>
            </c:strRef>
          </c:cat>
          <c:val>
            <c:numRef>
              <c:f>Sheet1!$H$7:$H$8</c:f>
              <c:numCache>
                <c:formatCode>General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8-4935-A868-8FD1F01DD6CD}"/>
            </c:ext>
          </c:extLst>
        </c:ser>
        <c:ser>
          <c:idx val="1"/>
          <c:order val="1"/>
          <c:tx>
            <c:strRef>
              <c:f>Sheet1!$I$6</c:f>
              <c:strCache>
                <c:ptCount val="1"/>
                <c:pt idx="0">
                  <c:v>circSLC43A1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Sheet1!$I$9:$I$10</c:f>
                <c:numCache>
                  <c:formatCode>General</c:formatCode>
                  <c:ptCount val="2"/>
                  <c:pt idx="0">
                    <c:v>5.000583966407997</c:v>
                  </c:pt>
                  <c:pt idx="1">
                    <c:v>12.132510545711803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Sheet1!$G$7:$G$8</c:f>
              <c:strCache>
                <c:ptCount val="2"/>
                <c:pt idx="0">
                  <c:v>HCT116</c:v>
                </c:pt>
                <c:pt idx="1">
                  <c:v>SW480</c:v>
                </c:pt>
              </c:strCache>
            </c:strRef>
          </c:cat>
          <c:val>
            <c:numRef>
              <c:f>Sheet1!$I$7:$I$8</c:f>
              <c:numCache>
                <c:formatCode>General</c:formatCode>
                <c:ptCount val="2"/>
                <c:pt idx="0">
                  <c:v>69.58525345622121</c:v>
                </c:pt>
                <c:pt idx="1">
                  <c:v>73.542600896860989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F98-4935-A868-8FD1F01DD6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6219456"/>
        <c:axId val="76225216"/>
      </c:barChart>
      <c:catAx>
        <c:axId val="7621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76225216"/>
        <c:crosses val="autoZero"/>
        <c:auto val="1"/>
        <c:lblAlgn val="ctr"/>
        <c:lblOffset val="100"/>
        <c:noMultiLvlLbl val="0"/>
      </c:catAx>
      <c:valAx>
        <c:axId val="76225216"/>
        <c:scaling>
          <c:orientation val="minMax"/>
          <c:max val="15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number of invaded cells (%)</a:t>
                </a:r>
              </a:p>
            </c:rich>
          </c:tx>
          <c:layout>
            <c:manualLayout>
              <c:xMode val="edge"/>
              <c:yMode val="edge"/>
              <c:x val="4.4077134986225897E-2"/>
              <c:y val="7.119741100323624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76219456"/>
        <c:crosses val="autoZero"/>
        <c:crossBetween val="between"/>
        <c:majorUnit val="50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2929483296836416"/>
          <c:y val="8.0375237578061365E-2"/>
          <c:w val="0.59462563481339969"/>
          <c:h val="0.122008145533532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8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324983311259752"/>
          <c:y val="7.5601415483624479E-2"/>
          <c:w val="0.68185338157776765"/>
          <c:h val="0.813690192395675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Sheet1!$K$7</c:f>
              <c:strCache>
                <c:ptCount val="1"/>
                <c:pt idx="0">
                  <c:v>vec 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Sheet1!$K$10:$K$11</c:f>
                <c:numCache>
                  <c:formatCode>General</c:formatCode>
                  <c:ptCount val="2"/>
                  <c:pt idx="0">
                    <c:v>5.3903594411153257</c:v>
                  </c:pt>
                  <c:pt idx="1">
                    <c:v>20.116260168889287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Sheet1!$J$8:$J$9</c:f>
              <c:strCache>
                <c:ptCount val="2"/>
                <c:pt idx="0">
                  <c:v>HCT116</c:v>
                </c:pt>
                <c:pt idx="1">
                  <c:v>SW480</c:v>
                </c:pt>
              </c:strCache>
            </c:strRef>
          </c:cat>
          <c:val>
            <c:numRef>
              <c:f>Sheet1!$K$8:$K$9</c:f>
              <c:numCache>
                <c:formatCode>General</c:formatCode>
                <c:ptCount val="2"/>
                <c:pt idx="0">
                  <c:v>100.00000000000001</c:v>
                </c:pt>
                <c:pt idx="1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66-49EB-B212-168EA568D13E}"/>
            </c:ext>
          </c:extLst>
        </c:ser>
        <c:ser>
          <c:idx val="0"/>
          <c:order val="1"/>
          <c:tx>
            <c:strRef>
              <c:f>Sheet1!$L$7</c:f>
              <c:strCache>
                <c:ptCount val="1"/>
                <c:pt idx="0">
                  <c:v>circSLC43A1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Sheet1!$L$10:$L$11</c:f>
                <c:numCache>
                  <c:formatCode>General</c:formatCode>
                  <c:ptCount val="2"/>
                  <c:pt idx="0">
                    <c:v>1.4950167198555941</c:v>
                  </c:pt>
                  <c:pt idx="1">
                    <c:v>17.100110415142719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Sheet1!$J$8:$J$9</c:f>
              <c:strCache>
                <c:ptCount val="2"/>
                <c:pt idx="0">
                  <c:v>HCT116</c:v>
                </c:pt>
                <c:pt idx="1">
                  <c:v>SW480</c:v>
                </c:pt>
              </c:strCache>
            </c:strRef>
          </c:cat>
          <c:val>
            <c:numRef>
              <c:f>Sheet1!$L$8:$L$9</c:f>
              <c:numCache>
                <c:formatCode>General</c:formatCode>
                <c:ptCount val="2"/>
                <c:pt idx="0">
                  <c:v>84.554455445544548</c:v>
                </c:pt>
                <c:pt idx="1">
                  <c:v>61.342592592592595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66-49EB-B212-168EA568D1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6219456"/>
        <c:axId val="76225216"/>
      </c:barChart>
      <c:catAx>
        <c:axId val="7621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76225216"/>
        <c:crosses val="autoZero"/>
        <c:auto val="1"/>
        <c:lblAlgn val="ctr"/>
        <c:lblOffset val="100"/>
        <c:noMultiLvlLbl val="0"/>
      </c:catAx>
      <c:valAx>
        <c:axId val="76225216"/>
        <c:scaling>
          <c:orientation val="minMax"/>
          <c:max val="15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number of</a:t>
                </a:r>
                <a:r>
                  <a:rPr lang="en-US" baseline="0"/>
                  <a:t> migrated</a:t>
                </a:r>
                <a:r>
                  <a:rPr lang="en-US"/>
                  <a:t> cells (%)</a:t>
                </a:r>
              </a:p>
            </c:rich>
          </c:tx>
          <c:layout>
            <c:manualLayout>
              <c:xMode val="edge"/>
              <c:yMode val="edge"/>
              <c:x val="4.4077134986225897E-2"/>
              <c:y val="7.119741100323624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76219456"/>
        <c:crosses val="autoZero"/>
        <c:crossBetween val="between"/>
        <c:majorUnit val="50"/>
      </c:valAx>
      <c:spPr>
        <a:noFill/>
        <a:ln>
          <a:solidFill>
            <a:schemeClr val="tx1"/>
          </a:solidFill>
        </a:ln>
        <a:effectLst/>
      </c:spPr>
    </c:plotArea>
    <c:legend>
      <c:legendPos val="t"/>
      <c:layout>
        <c:manualLayout>
          <c:xMode val="edge"/>
          <c:yMode val="edge"/>
          <c:x val="0.26587601328594984"/>
          <c:y val="8.0267558528428096E-2"/>
          <c:w val="0.56264325366408841"/>
          <c:h val="9.93016090380006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8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7700894536555"/>
          <c:y val="6.3309352517985612E-2"/>
          <c:w val="0.71207921340973257"/>
          <c:h val="0.8031754376026737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Text" lastClr="0000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'240418'!$X$28:$Z$28</c:f>
                <c:numCache>
                  <c:formatCode>General</c:formatCode>
                  <c:ptCount val="3"/>
                  <c:pt idx="0">
                    <c:v>4.5009575086878341E-2</c:v>
                  </c:pt>
                  <c:pt idx="1">
                    <c:v>4.1015674844290591E-2</c:v>
                  </c:pt>
                  <c:pt idx="2">
                    <c:v>0.12676573941593916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'240418'!$S$26:$U$26</c:f>
              <c:strCache>
                <c:ptCount val="3"/>
                <c:pt idx="0">
                  <c:v>vec CM</c:v>
                </c:pt>
                <c:pt idx="1">
                  <c:v>miR CM</c:v>
                </c:pt>
                <c:pt idx="2">
                  <c:v>miR+circ CM</c:v>
                </c:pt>
              </c:strCache>
            </c:strRef>
          </c:cat>
          <c:val>
            <c:numRef>
              <c:f>'240418'!$X$27:$Z$27</c:f>
              <c:numCache>
                <c:formatCode>General</c:formatCode>
                <c:ptCount val="3"/>
                <c:pt idx="0">
                  <c:v>1</c:v>
                </c:pt>
                <c:pt idx="1">
                  <c:v>1.6965865670701563</c:v>
                </c:pt>
                <c:pt idx="2">
                  <c:v>1.3405362871774258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1D-4616-8238-E6567F7AD6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56141983"/>
        <c:axId val="656130335"/>
      </c:barChart>
      <c:catAx>
        <c:axId val="6561419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656130335"/>
        <c:crosses val="autoZero"/>
        <c:auto val="1"/>
        <c:lblAlgn val="ctr"/>
        <c:lblOffset val="100"/>
        <c:noMultiLvlLbl val="0"/>
      </c:catAx>
      <c:valAx>
        <c:axId val="656130335"/>
        <c:scaling>
          <c:orientation val="minMax"/>
          <c:max val="2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TGF-</a:t>
                </a:r>
                <a:r>
                  <a:rPr lang="el-GR" dirty="0" smtClean="0"/>
                  <a:t>β</a:t>
                </a:r>
                <a:r>
                  <a:rPr lang="en-US" dirty="0" smtClean="0"/>
                  <a:t> </a:t>
                </a:r>
                <a:r>
                  <a:rPr lang="en-US" dirty="0"/>
                  <a:t>RNA expression level</a:t>
                </a:r>
                <a:endParaRPr lang="ko-KR" dirty="0"/>
              </a:p>
            </c:rich>
          </c:tx>
          <c:layout>
            <c:manualLayout>
              <c:xMode val="edge"/>
              <c:yMode val="edge"/>
              <c:x val="2.6280856280626805E-2"/>
              <c:y val="6.064445719163238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656141983"/>
        <c:crosses val="autoZero"/>
        <c:crossBetween val="between"/>
        <c:majorUnit val="0.5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7700894536555"/>
          <c:y val="6.3309352517985612E-2"/>
          <c:w val="0.71207921340973257"/>
          <c:h val="0.8031754376026737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Text" lastClr="0000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'240418'!$S$28:$U$28</c:f>
                <c:numCache>
                  <c:formatCode>General</c:formatCode>
                  <c:ptCount val="3"/>
                  <c:pt idx="0">
                    <c:v>1.2070461690770326E-2</c:v>
                  </c:pt>
                  <c:pt idx="1">
                    <c:v>4.6503187828374641E-2</c:v>
                  </c:pt>
                  <c:pt idx="2">
                    <c:v>1.5927118574752437E-2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'240418'!$S$26:$U$26</c:f>
              <c:strCache>
                <c:ptCount val="3"/>
                <c:pt idx="0">
                  <c:v>vec CM</c:v>
                </c:pt>
                <c:pt idx="1">
                  <c:v>miR CM</c:v>
                </c:pt>
                <c:pt idx="2">
                  <c:v>miR+circ CM</c:v>
                </c:pt>
              </c:strCache>
            </c:strRef>
          </c:cat>
          <c:val>
            <c:numRef>
              <c:f>'240418'!$S$27:$U$27</c:f>
              <c:numCache>
                <c:formatCode>General</c:formatCode>
                <c:ptCount val="3"/>
                <c:pt idx="0">
                  <c:v>1</c:v>
                </c:pt>
                <c:pt idx="1">
                  <c:v>1.892181650040927</c:v>
                </c:pt>
                <c:pt idx="2">
                  <c:v>0.94765415228241279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40-42A2-8A17-82A5B24ECB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56141983"/>
        <c:axId val="656130335"/>
      </c:barChart>
      <c:catAx>
        <c:axId val="6561419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656130335"/>
        <c:crosses val="autoZero"/>
        <c:auto val="1"/>
        <c:lblAlgn val="ctr"/>
        <c:lblOffset val="100"/>
        <c:noMultiLvlLbl val="0"/>
      </c:catAx>
      <c:valAx>
        <c:axId val="656130335"/>
        <c:scaling>
          <c:orientation val="minMax"/>
          <c:max val="3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TGF-</a:t>
                </a:r>
                <a:r>
                  <a:rPr lang="el-GR" dirty="0" smtClean="0"/>
                  <a:t>β</a:t>
                </a:r>
                <a:r>
                  <a:rPr lang="en-US" dirty="0" smtClean="0"/>
                  <a:t> </a:t>
                </a:r>
                <a:r>
                  <a:rPr lang="en-US" dirty="0"/>
                  <a:t>RNA expression level</a:t>
                </a:r>
                <a:endParaRPr lang="ko-KR" dirty="0"/>
              </a:p>
            </c:rich>
          </c:tx>
          <c:layout>
            <c:manualLayout>
              <c:xMode val="edge"/>
              <c:yMode val="edge"/>
              <c:x val="3.6276604068857597E-2"/>
              <c:y val="6.66574184897884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656141983"/>
        <c:crosses val="autoZero"/>
        <c:crossBetween val="between"/>
        <c:majorUnit val="1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504669475839004"/>
          <c:y val="6.9878524343208792E-2"/>
          <c:w val="0.73048780436607008"/>
          <c:h val="0.6309464834717645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'231115'!$T$27:$V$27</c:f>
                <c:numCache>
                  <c:formatCode>General</c:formatCode>
                  <c:ptCount val="3"/>
                  <c:pt idx="0">
                    <c:v>3.0123478241252975E-2</c:v>
                  </c:pt>
                  <c:pt idx="1">
                    <c:v>0.33978202448668343</c:v>
                  </c:pt>
                  <c:pt idx="2">
                    <c:v>0.30456518986811354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'231115'!$T$18:$V$18</c:f>
              <c:strCache>
                <c:ptCount val="3"/>
                <c:pt idx="0">
                  <c:v>NC</c:v>
                </c:pt>
                <c:pt idx="1">
                  <c:v>miR-1226-5p</c:v>
                </c:pt>
                <c:pt idx="2">
                  <c:v>miR+si STAT6</c:v>
                </c:pt>
              </c:strCache>
            </c:strRef>
          </c:cat>
          <c:val>
            <c:numRef>
              <c:f>'231115'!$T$22:$V$22</c:f>
              <c:numCache>
                <c:formatCode>General</c:formatCode>
                <c:ptCount val="3"/>
                <c:pt idx="0">
                  <c:v>1</c:v>
                </c:pt>
                <c:pt idx="1">
                  <c:v>1.7217901252730503</c:v>
                </c:pt>
                <c:pt idx="2">
                  <c:v>0.76557944157559377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76-4049-B66A-2647FA78BE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14251616"/>
        <c:axId val="714244544"/>
      </c:barChart>
      <c:catAx>
        <c:axId val="71425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714244544"/>
        <c:crosses val="autoZero"/>
        <c:auto val="1"/>
        <c:lblAlgn val="ctr"/>
        <c:lblOffset val="100"/>
        <c:noMultiLvlLbl val="0"/>
      </c:catAx>
      <c:valAx>
        <c:axId val="714244544"/>
        <c:scaling>
          <c:orientation val="minMax"/>
          <c:max val="2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TGF-</a:t>
                </a:r>
                <a:r>
                  <a:rPr lang="el-GR" dirty="0" smtClean="0"/>
                  <a:t>β</a:t>
                </a:r>
                <a:r>
                  <a:rPr lang="en-US" dirty="0" smtClean="0"/>
                  <a:t> </a:t>
                </a:r>
                <a:r>
                  <a:rPr lang="en-US" dirty="0"/>
                  <a:t>mRNA expression level</a:t>
                </a:r>
                <a:endParaRPr lang="ko-KR" dirty="0"/>
              </a:p>
            </c:rich>
          </c:tx>
          <c:layout>
            <c:manualLayout>
              <c:xMode val="edge"/>
              <c:yMode val="edge"/>
              <c:x val="5.1977759323254782E-2"/>
              <c:y val="7.937422243198757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714251616"/>
        <c:crosses val="autoZero"/>
        <c:crossBetween val="between"/>
        <c:majorUnit val="0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629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408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694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623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4784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0564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7587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479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37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714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124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C43B5-C661-4A68-B2B0-D34B4D797F8C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3E496-DF10-4B63-B0AB-E3F57AE17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17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image" Target="../media/image7.jpeg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12" Type="http://schemas.openxmlformats.org/officeDocument/2006/relationships/image" Target="../media/image3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11" Type="http://schemas.openxmlformats.org/officeDocument/2006/relationships/chart" Target="../charts/chart5.xml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chart" Target="../charts/chart4.xml"/><Relationship Id="rId9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805" y="628516"/>
            <a:ext cx="4093065" cy="168721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5504" y="2311589"/>
            <a:ext cx="4029665" cy="1693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586150" y="4076955"/>
            <a:ext cx="436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7598" y="4148802"/>
            <a:ext cx="2933319" cy="155413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704254" y="7323523"/>
            <a:ext cx="860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HCT116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06051" y="7271014"/>
            <a:ext cx="860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HCT116</a:t>
            </a:r>
          </a:p>
          <a:p>
            <a:pPr algn="ctr"/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RR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 flipH="1">
            <a:off x="3818641" y="7297268"/>
            <a:ext cx="6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 flipH="1">
            <a:off x="4511750" y="7297268"/>
            <a:ext cx="61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그룹 42"/>
          <p:cNvGrpSpPr/>
          <p:nvPr/>
        </p:nvGrpSpPr>
        <p:grpSpPr>
          <a:xfrm>
            <a:off x="3475101" y="5852453"/>
            <a:ext cx="1790954" cy="1421571"/>
            <a:chOff x="6595674" y="3614442"/>
            <a:chExt cx="2444648" cy="1760189"/>
          </a:xfrm>
        </p:grpSpPr>
        <p:graphicFrame>
          <p:nvGraphicFramePr>
            <p:cNvPr id="44" name="개체 43"/>
            <p:cNvGraphicFramePr>
              <a:graphicFrameLocks noChangeAspect="1"/>
            </p:cNvGraphicFramePr>
            <p:nvPr>
              <p:extLst/>
            </p:nvPr>
          </p:nvGraphicFramePr>
          <p:xfrm>
            <a:off x="6595674" y="3614442"/>
            <a:ext cx="2444648" cy="176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Prism Project" r:id="rId6" imgW="3600000" imgH="2592000" progId="Prism5.Document">
                    <p:embed/>
                  </p:oleObj>
                </mc:Choice>
                <mc:Fallback>
                  <p:oleObj name="Prism Project" r:id="rId6" imgW="3600000" imgH="2592000" progId="Prism5.Document">
                    <p:embed/>
                    <p:pic>
                      <p:nvPicPr>
                        <p:cNvPr id="44" name="개체 43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595674" y="3614442"/>
                          <a:ext cx="2444648" cy="176018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5" name="그룹 44"/>
            <p:cNvGrpSpPr/>
            <p:nvPr/>
          </p:nvGrpSpPr>
          <p:grpSpPr>
            <a:xfrm>
              <a:off x="7353883" y="3863905"/>
              <a:ext cx="464115" cy="756000"/>
              <a:chOff x="7161887" y="3879591"/>
              <a:chExt cx="464115" cy="756000"/>
            </a:xfrm>
          </p:grpSpPr>
          <p:cxnSp>
            <p:nvCxnSpPr>
              <p:cNvPr id="47" name="직선 연결선 46"/>
              <p:cNvCxnSpPr/>
              <p:nvPr/>
            </p:nvCxnSpPr>
            <p:spPr>
              <a:xfrm>
                <a:off x="7161887" y="3879591"/>
                <a:ext cx="464115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/>
              <p:cNvCxnSpPr/>
              <p:nvPr/>
            </p:nvCxnSpPr>
            <p:spPr>
              <a:xfrm rot="5400000">
                <a:off x="7248001" y="4257591"/>
                <a:ext cx="7560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/>
              <p:cNvCxnSpPr/>
              <p:nvPr/>
            </p:nvCxnSpPr>
            <p:spPr>
              <a:xfrm rot="5400000">
                <a:off x="7089887" y="3951592"/>
                <a:ext cx="1440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Box 45"/>
            <p:cNvSpPr txBox="1"/>
            <p:nvPr/>
          </p:nvSpPr>
          <p:spPr>
            <a:xfrm>
              <a:off x="7382016" y="3697620"/>
              <a:ext cx="4144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직사각형 49"/>
          <p:cNvSpPr/>
          <p:nvPr/>
        </p:nvSpPr>
        <p:spPr>
          <a:xfrm>
            <a:off x="45000" y="7711771"/>
            <a:ext cx="6768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1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Characterization of established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radioresistant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CRC cell lines, HCT116 and SW480. 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After indicated cells were exposed to various radiation doses for 96 hours, cell viability was measured using </a:t>
            </a:r>
            <a:r>
              <a:rPr lang="en-US" altLang="ko-KR" sz="1000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WST-8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assay. 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clonogenicity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assay, the colony formation ability of parental cells and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radioresistant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cells by various radiation doses was analyzed. 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Expression of γ-H2AX was confirmed by Western blot analysis in the indicated cells (left) and quantified graphically (right). 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HCT116 and HCT116-RR cells were injected subcutaneously into the flanks of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Balb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/c nude mice (n = 4; 1x10</a:t>
            </a:r>
            <a:r>
              <a:rPr lang="en-US" altLang="ko-KR" sz="1000" kern="1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cells/mouse). Radiation (5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) was irradiated to tumors of 150-200 mm</a:t>
            </a:r>
            <a:r>
              <a:rPr lang="en-US" altLang="ko-KR" sz="1000" kern="1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. At two weeks after radiation exposure, tumor tissues were harvested from sacrificed mice. Images of the entire tumor (left) and tumor volume (right) are shown. Scale bar is 1 cm. The experiment was repeated with triplicates and representative Western blot images are shown. The data are presented as the mean ± S.D. after triplicate. *P &lt; 0.05; **P &lt; 0.01; ***P &lt; 0.001. Student`s t-test.</a:t>
            </a:r>
            <a:endParaRPr lang="ko-KR" altLang="ko-KR" sz="10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3036252" y="6272491"/>
            <a:ext cx="1083207" cy="2055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700" b="1" dirty="0">
                <a:latin typeface="Arial" panose="020B0604020202020204" pitchFamily="34" charset="0"/>
                <a:cs typeface="Arial" panose="020B0604020202020204" pitchFamily="34" charset="0"/>
              </a:rPr>
              <a:t>Tumor size (mm</a:t>
            </a:r>
            <a:r>
              <a:rPr lang="en-US" altLang="ko-KR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7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422" y="4305618"/>
            <a:ext cx="2246771" cy="998019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7299" y="5877008"/>
            <a:ext cx="2176510" cy="139701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1218115" y="399853"/>
            <a:ext cx="436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1218115" y="2259404"/>
            <a:ext cx="436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978426" y="5738508"/>
            <a:ext cx="436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511751" y="0"/>
            <a:ext cx="234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1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317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직사각형 49"/>
          <p:cNvSpPr/>
          <p:nvPr/>
        </p:nvSpPr>
        <p:spPr>
          <a:xfrm>
            <a:off x="78866" y="5460232"/>
            <a:ext cx="67002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2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Expression of miR-1226-5p is enhanced in radioresistant SW480 cells. The expression of </a:t>
            </a:r>
            <a:r>
              <a:rPr lang="de-DE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six candidate miRNAs (miR-3529-3p, miR-522-3p, miR-4706, miR-3184-3p, miR-1237, and miR-1226-5p)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was measured by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-PCR in SW480 and SW480-RR cells. The data are presented as the mean ± S.D. after triplicate. *P &lt; 0.05; ***P &lt; 0.001. Student`s t-test.</a:t>
            </a:r>
            <a:endParaRPr lang="ko-KR" altLang="ko-KR" sz="10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11751" y="0"/>
            <a:ext cx="234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2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830835" y="2555509"/>
            <a:ext cx="3316607" cy="2789001"/>
            <a:chOff x="2012315" y="2642839"/>
            <a:chExt cx="3024506" cy="2584481"/>
          </a:xfrm>
        </p:grpSpPr>
        <p:sp>
          <p:nvSpPr>
            <p:cNvPr id="42" name="TextBox 41"/>
            <p:cNvSpPr txBox="1"/>
            <p:nvPr/>
          </p:nvSpPr>
          <p:spPr>
            <a:xfrm>
              <a:off x="2981246" y="2642839"/>
              <a:ext cx="1368862" cy="228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SW480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576108" y="4317868"/>
              <a:ext cx="356818" cy="185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981246" y="4339768"/>
              <a:ext cx="356818" cy="185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184063" y="3496044"/>
              <a:ext cx="356818" cy="185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581901" y="2881885"/>
              <a:ext cx="356818" cy="185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ko-KR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47" name="차트 4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89575949"/>
                </p:ext>
              </p:extLst>
            </p:nvPr>
          </p:nvGraphicFramePr>
          <p:xfrm>
            <a:off x="2012315" y="2755603"/>
            <a:ext cx="3024506" cy="24717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48294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11751" y="0"/>
            <a:ext cx="234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3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654001" y="3034815"/>
            <a:ext cx="2802485" cy="2418514"/>
            <a:chOff x="2021809" y="2148282"/>
            <a:chExt cx="2143135" cy="1996154"/>
          </a:xfrm>
        </p:grpSpPr>
        <p:sp>
          <p:nvSpPr>
            <p:cNvPr id="6" name="TextBox 5"/>
            <p:cNvSpPr txBox="1"/>
            <p:nvPr/>
          </p:nvSpPr>
          <p:spPr>
            <a:xfrm>
              <a:off x="3651163" y="2350281"/>
              <a:ext cx="356818" cy="152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ko-KR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70524" y="2633635"/>
              <a:ext cx="356818" cy="152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ko-KR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76525" y="3218475"/>
              <a:ext cx="356818" cy="152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ko-KR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62156" y="2148282"/>
              <a:ext cx="957746" cy="20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HCT116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0" name="차트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38173966"/>
                </p:ext>
              </p:extLst>
            </p:nvPr>
          </p:nvGraphicFramePr>
          <p:xfrm>
            <a:off x="2021809" y="2235284"/>
            <a:ext cx="2143135" cy="190915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11" name="그룹 10"/>
          <p:cNvGrpSpPr/>
          <p:nvPr/>
        </p:nvGrpSpPr>
        <p:grpSpPr>
          <a:xfrm>
            <a:off x="3355946" y="3034815"/>
            <a:ext cx="2802485" cy="2349109"/>
            <a:chOff x="4716845" y="2145303"/>
            <a:chExt cx="2160000" cy="1937751"/>
          </a:xfrm>
        </p:grpSpPr>
        <p:graphicFrame>
          <p:nvGraphicFramePr>
            <p:cNvPr id="12" name="차트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26862555"/>
                </p:ext>
              </p:extLst>
            </p:nvPr>
          </p:nvGraphicFramePr>
          <p:xfrm>
            <a:off x="4716845" y="2175054"/>
            <a:ext cx="2160000" cy="190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5482990" y="2145303"/>
              <a:ext cx="965283" cy="203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SW480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31265" y="2346383"/>
              <a:ext cx="486262" cy="152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ko-KR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43531" y="3280191"/>
              <a:ext cx="486262" cy="152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ko-KR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59344" y="3262856"/>
              <a:ext cx="486262" cy="152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ko-KR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45000" y="5352806"/>
            <a:ext cx="6768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3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Accumulated irradiation increases the expression of miR-1226-5p. The expression of miR-1226-5p was measured by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-PCR at various passages during the generation of radioresistant HCT116 (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) and SW480 (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) cells. The data are presented as the mean ± S.D. after triplicate. *P &lt; 0.05; ***P &lt; 0.001. Student`s t-test.</a:t>
            </a:r>
            <a:endParaRPr lang="ko-KR" altLang="ko-KR" sz="10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545609" y="2964322"/>
            <a:ext cx="338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3282963" y="2964322"/>
            <a:ext cx="338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31026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직사각형 49"/>
          <p:cNvSpPr/>
          <p:nvPr/>
        </p:nvSpPr>
        <p:spPr>
          <a:xfrm>
            <a:off x="45000" y="6183774"/>
            <a:ext cx="6768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4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miR-1226-5 promotes cell mobility and invasiveness by inducing ZEB1. HCT116 and SW480 cells were transfected with siRNA against Zeb1 and miR-1226-5p alone or together. HCT116 and SW480 cells were co-transfected with miR-1226-5p in the presence and absence of siRNA targeting ZEB1.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Transwell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migration (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) and 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matrigel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-coated invasion assays (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) were performed on the indicated cells and representative images of the graphs in Fig. 1P and Q are shown.</a:t>
            </a:r>
            <a:endParaRPr lang="ko-KR" altLang="ko-KR" sz="10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1231370" y="1738705"/>
            <a:ext cx="436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1285811" y="4006954"/>
            <a:ext cx="382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1294237" y="1796653"/>
            <a:ext cx="4109461" cy="2083327"/>
            <a:chOff x="4155753" y="283303"/>
            <a:chExt cx="4109461" cy="208332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4155753" y="1847520"/>
              <a:ext cx="7676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SW480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그림 31"/>
            <p:cNvPicPr preferRelativeResize="0">
              <a:picLocks/>
            </p:cNvPicPr>
            <p:nvPr/>
          </p:nvPicPr>
          <p:blipFill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2732" y="1574630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3" name="그림 32"/>
            <p:cNvPicPr preferRelativeResize="0">
              <a:picLocks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0926" y="1574630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4" name="그림 33"/>
            <p:cNvPicPr preferRelativeResize="0">
              <a:picLocks/>
            </p:cNvPicPr>
            <p:nvPr/>
          </p:nvPicPr>
          <p:blipFill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4789" y="1574630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5" name="그림 34"/>
            <p:cNvPicPr preferRelativeResize="0">
              <a:picLocks/>
            </p:cNvPicPr>
            <p:nvPr/>
          </p:nvPicPr>
          <p:blipFill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6454" y="1574630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6" name="그림 35"/>
            <p:cNvPicPr preferRelativeResize="0">
              <a:picLocks/>
            </p:cNvPicPr>
            <p:nvPr/>
          </p:nvPicPr>
          <p:blipFill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2732" y="73529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7" name="그림 36"/>
            <p:cNvPicPr preferRelativeResize="0">
              <a:picLocks/>
            </p:cNvPicPr>
            <p:nvPr/>
          </p:nvPicPr>
          <p:blipFill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0926" y="73529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8" name="그림 37"/>
            <p:cNvPicPr preferRelativeResize="0">
              <a:picLocks/>
            </p:cNvPicPr>
            <p:nvPr/>
          </p:nvPicPr>
          <p:blipFill>
            <a:blip r:embed="rId8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6454" y="73529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4" name="그림 53"/>
            <p:cNvPicPr preferRelativeResize="0">
              <a:picLocks/>
            </p:cNvPicPr>
            <p:nvPr/>
          </p:nvPicPr>
          <p:blipFill>
            <a:blip r:embed="rId9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4789" y="73529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4155753" y="1008182"/>
              <a:ext cx="7676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HCT116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4864931" y="512217"/>
              <a:ext cx="7676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NC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6371487" y="512217"/>
              <a:ext cx="10986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miR-1226-5p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5709637" y="283303"/>
              <a:ext cx="15361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Transwell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migration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" name="직선 연결선 58"/>
            <p:cNvCxnSpPr/>
            <p:nvPr/>
          </p:nvCxnSpPr>
          <p:spPr>
            <a:xfrm>
              <a:off x="4904953" y="512217"/>
              <a:ext cx="3168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5703125" y="512217"/>
              <a:ext cx="7676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ZEB1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7219695" y="512217"/>
              <a:ext cx="1045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miR+si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ZEB1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3" name="그룹 62"/>
          <p:cNvGrpSpPr/>
          <p:nvPr/>
        </p:nvGrpSpPr>
        <p:grpSpPr>
          <a:xfrm>
            <a:off x="1294237" y="3913582"/>
            <a:ext cx="4109461" cy="2110600"/>
            <a:chOff x="344357" y="5017112"/>
            <a:chExt cx="4109461" cy="2110600"/>
          </a:xfrm>
        </p:grpSpPr>
        <p:pic>
          <p:nvPicPr>
            <p:cNvPr id="64" name="그림 63"/>
            <p:cNvPicPr preferRelativeResize="0">
              <a:picLocks/>
            </p:cNvPicPr>
            <p:nvPr/>
          </p:nvPicPr>
          <p:blipFill>
            <a:blip r:embed="rId10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425" y="549901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9" name="그림 68"/>
            <p:cNvPicPr preferRelativeResize="0">
              <a:picLocks/>
            </p:cNvPicPr>
            <p:nvPr/>
          </p:nvPicPr>
          <p:blipFill>
            <a:blip r:embed="rId1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3198" y="549901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0" name="그림 69"/>
            <p:cNvPicPr preferRelativeResize="0">
              <a:picLocks/>
            </p:cNvPicPr>
            <p:nvPr/>
          </p:nvPicPr>
          <p:blipFill>
            <a:blip r:embed="rId1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3393" y="549901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1" name="그림 70"/>
            <p:cNvPicPr preferRelativeResize="0">
              <a:picLocks/>
            </p:cNvPicPr>
            <p:nvPr/>
          </p:nvPicPr>
          <p:blipFill>
            <a:blip r:embed="rId1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5218" y="549901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2" name="그림 71"/>
            <p:cNvPicPr preferRelativeResize="0">
              <a:picLocks/>
            </p:cNvPicPr>
            <p:nvPr/>
          </p:nvPicPr>
          <p:blipFill>
            <a:blip r:embed="rId1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3393" y="633571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3" name="그림 72"/>
            <p:cNvPicPr preferRelativeResize="0">
              <a:picLocks/>
            </p:cNvPicPr>
            <p:nvPr/>
          </p:nvPicPr>
          <p:blipFill>
            <a:blip r:embed="rId1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425" y="633571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4" name="그림 73"/>
            <p:cNvPicPr preferRelativeResize="0">
              <a:picLocks/>
            </p:cNvPicPr>
            <p:nvPr/>
          </p:nvPicPr>
          <p:blipFill>
            <a:blip r:embed="rId1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3198" y="633571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5" name="그림 74"/>
            <p:cNvPicPr preferRelativeResize="0">
              <a:picLocks/>
            </p:cNvPicPr>
            <p:nvPr/>
          </p:nvPicPr>
          <p:blipFill>
            <a:blip r:embed="rId1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5218" y="6335712"/>
              <a:ext cx="792000" cy="79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344357" y="6608602"/>
              <a:ext cx="7676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SW480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344357" y="5771902"/>
              <a:ext cx="7676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HCT116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1053535" y="5267926"/>
              <a:ext cx="7676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NC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2560091" y="5267926"/>
              <a:ext cx="10986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miR-1226-5p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1898241" y="5017112"/>
              <a:ext cx="15361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Invasion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1" name="직선 연결선 80"/>
            <p:cNvCxnSpPr/>
            <p:nvPr/>
          </p:nvCxnSpPr>
          <p:spPr>
            <a:xfrm>
              <a:off x="1074646" y="5266685"/>
              <a:ext cx="3168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1895397" y="5267926"/>
              <a:ext cx="7676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ZEB1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457EF73-3D1C-419A-BDCC-439114E070FC}"/>
                </a:ext>
              </a:extLst>
            </p:cNvPr>
            <p:cNvSpPr txBox="1"/>
            <p:nvPr/>
          </p:nvSpPr>
          <p:spPr>
            <a:xfrm>
              <a:off x="3408299" y="5267926"/>
              <a:ext cx="1045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miR+si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ZEB1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511751" y="0"/>
            <a:ext cx="234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4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150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직사각형 49"/>
          <p:cNvSpPr/>
          <p:nvPr/>
        </p:nvSpPr>
        <p:spPr>
          <a:xfrm>
            <a:off x="45000" y="6264664"/>
            <a:ext cx="676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5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Overexpression of circSLC43A1 suppresses EMT, mobility and invasiveness in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radioresistant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CRC cells. 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A-C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HCT116-RR and SW480-RR cells were transfected with circSLC43A1 overexpression vector. 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The expression of TWIST, SNAIL, N-cadherin, ZEB1, and IRF1 in the indicated cells was confirmed through Western blot analysis. The indicated cells of HCT116-RR and SW480-RR were subjected to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transwell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migration (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matrigel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-coated invasion assays (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). The experiment was repeated triplicates and representative Western blot images are shown. The data are presented as the mean ± S.D. *P &lt; 0.05; ** P&lt; 0.01. Student`s t-test.</a:t>
            </a:r>
            <a:endParaRPr lang="ko-KR" altLang="ko-KR" sz="10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5001417" y="2346197"/>
            <a:ext cx="7676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vec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5740184" y="2346197"/>
            <a:ext cx="9733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circSLC43A1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4987046" y="2123685"/>
            <a:ext cx="1613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Invasion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직선 연결선 42"/>
          <p:cNvCxnSpPr/>
          <p:nvPr/>
        </p:nvCxnSpPr>
        <p:spPr>
          <a:xfrm>
            <a:off x="5041905" y="2347906"/>
            <a:ext cx="15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4263770" y="2770144"/>
            <a:ext cx="767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HCT116 RR</a:t>
            </a:r>
          </a:p>
        </p:txBody>
      </p:sp>
      <p:pic>
        <p:nvPicPr>
          <p:cNvPr id="45" name="그림 44"/>
          <p:cNvPicPr preferRelativeResize="0">
            <a:picLocks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18" y="2558810"/>
            <a:ext cx="792000" cy="79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그림 45"/>
          <p:cNvPicPr preferRelativeResize="0">
            <a:picLocks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022" y="2558810"/>
            <a:ext cx="792000" cy="79200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47" name="차트 46">
            <a:extLst>
              <a:ext uri="{FF2B5EF4-FFF2-40B4-BE49-F238E27FC236}">
                <a16:creationId xmlns:a16="http://schemas.microsoft.com/office/drawing/2014/main" id="{824962F7-55AA-54D1-CB84-411EF53A15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4371228"/>
              </p:ext>
            </p:extLst>
          </p:nvPr>
        </p:nvGraphicFramePr>
        <p:xfrm>
          <a:off x="4567241" y="4177037"/>
          <a:ext cx="2146300" cy="184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8" name="TextBox 47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5389218" y="4926797"/>
            <a:ext cx="3549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6118686" y="4816250"/>
            <a:ext cx="3549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" name="그림 50"/>
          <p:cNvPicPr preferRelativeResize="0">
            <a:picLocks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18" y="3401736"/>
            <a:ext cx="792000" cy="79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2" name="그림 51"/>
          <p:cNvPicPr preferRelativeResize="0">
            <a:picLocks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022" y="3401736"/>
            <a:ext cx="792000" cy="79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4262790" y="3613070"/>
            <a:ext cx="767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SW480</a:t>
            </a:r>
          </a:p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RR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3070480" y="4841383"/>
            <a:ext cx="266287" cy="190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ko-KR" alt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그림 66"/>
          <p:cNvPicPr preferRelativeResize="0">
            <a:picLocks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551" y="2558810"/>
            <a:ext cx="792000" cy="79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4" name="그림 83"/>
          <p:cNvPicPr preferRelativeResize="0">
            <a:picLocks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286" y="2558810"/>
            <a:ext cx="792000" cy="79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1929314" y="2732836"/>
            <a:ext cx="767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HCT116</a:t>
            </a:r>
          </a:p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RR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4323805" y="2127994"/>
            <a:ext cx="338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3799472" y="4931356"/>
            <a:ext cx="266287" cy="190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ko-KR" alt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8" name="그림 87"/>
          <p:cNvPicPr preferRelativeResize="0">
            <a:picLocks/>
          </p:cNvPicPr>
          <p:nvPr/>
        </p:nvPicPr>
        <p:blipFill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551" y="3402661"/>
            <a:ext cx="792000" cy="79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9" name="그림 88"/>
          <p:cNvPicPr preferRelativeResize="0">
            <a:picLocks/>
          </p:cNvPicPr>
          <p:nvPr/>
        </p:nvPicPr>
        <p:blipFill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286" y="3402661"/>
            <a:ext cx="792000" cy="79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1927397" y="3603835"/>
            <a:ext cx="767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SW480</a:t>
            </a:r>
          </a:p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RR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2622750" y="2345324"/>
            <a:ext cx="7676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vec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3350448" y="2356274"/>
            <a:ext cx="9733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circSLC43A1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3" name="차트 92">
            <a:extLst>
              <a:ext uri="{FF2B5EF4-FFF2-40B4-BE49-F238E27FC236}">
                <a16:creationId xmlns:a16="http://schemas.microsoft.com/office/drawing/2014/main" id="{824962F7-55AA-54D1-CB84-411EF53A15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2347475"/>
              </p:ext>
            </p:extLst>
          </p:nvPr>
        </p:nvGraphicFramePr>
        <p:xfrm>
          <a:off x="2195488" y="4178694"/>
          <a:ext cx="2152650" cy="1898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94" name="TextBox 93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304095" y="2161338"/>
            <a:ext cx="338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457EF73-3D1C-419A-BDCC-439114E070FC}"/>
              </a:ext>
            </a:extLst>
          </p:cNvPr>
          <p:cNvSpPr txBox="1"/>
          <p:nvPr/>
        </p:nvSpPr>
        <p:spPr>
          <a:xfrm>
            <a:off x="2610551" y="2117043"/>
            <a:ext cx="1613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Transwell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migration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2" name="직선 연결선 121"/>
          <p:cNvCxnSpPr/>
          <p:nvPr/>
        </p:nvCxnSpPr>
        <p:spPr>
          <a:xfrm>
            <a:off x="2665410" y="2348408"/>
            <a:ext cx="15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1982371" y="2150324"/>
            <a:ext cx="338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6239" y="2770144"/>
            <a:ext cx="1735313" cy="248452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511751" y="0"/>
            <a:ext cx="234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5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903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직사각형 49"/>
          <p:cNvSpPr/>
          <p:nvPr/>
        </p:nvSpPr>
        <p:spPr>
          <a:xfrm>
            <a:off x="45000" y="5056666"/>
            <a:ext cx="6768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6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Inhibition of miR-1226-5p by circSLC43A1 in CRC cells prevents M2 polarization of macrophages. THP-1-derived macrophages were treated with conditioned media from HCT116 (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) and SW480 (</a:t>
            </a: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) cells overexpressing miR-1226-5p and circSLC43A1. The mRNA expression of TGF-β in the indicated cells was measured by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-PCR. The data are presented as the mean ± S.D. **P &lt; 0.01; ***P &lt; 0.001. One-way ANOVA followed by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bonferroni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comparison test.</a:t>
            </a:r>
            <a:endParaRPr lang="ko-KR" altLang="ko-KR" sz="10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904632" y="2456998"/>
            <a:ext cx="2571073" cy="2427652"/>
            <a:chOff x="1790457" y="2056948"/>
            <a:chExt cx="2571073" cy="2427652"/>
          </a:xfrm>
        </p:grpSpPr>
        <p:graphicFrame>
          <p:nvGraphicFramePr>
            <p:cNvPr id="35" name="차트 3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38539519"/>
                </p:ext>
              </p:extLst>
            </p:nvPr>
          </p:nvGraphicFramePr>
          <p:xfrm>
            <a:off x="1790457" y="2175428"/>
            <a:ext cx="2571073" cy="21111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36" name="직선 연결선 35"/>
            <p:cNvCxnSpPr/>
            <p:nvPr/>
          </p:nvCxnSpPr>
          <p:spPr>
            <a:xfrm>
              <a:off x="2381529" y="4230575"/>
              <a:ext cx="1800069" cy="78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756413" y="4238380"/>
              <a:ext cx="1080041" cy="24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HCT116 CM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0D87723-39EC-44B7-A09F-91986C0525DA}"/>
                </a:ext>
              </a:extLst>
            </p:cNvPr>
            <p:cNvSpPr txBox="1"/>
            <p:nvPr/>
          </p:nvSpPr>
          <p:spPr>
            <a:xfrm>
              <a:off x="2676562" y="2056948"/>
              <a:ext cx="10737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THP-1 M</a:t>
              </a:r>
              <a:r>
                <a:rPr lang="el-GR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Φ</a:t>
              </a:r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2657215" y="2555773"/>
              <a:ext cx="1214810" cy="540285"/>
              <a:chOff x="1553286" y="2573242"/>
              <a:chExt cx="1051540" cy="469870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2243564" y="2573242"/>
                <a:ext cx="314860" cy="17398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  <a:endParaRPr lang="ko-KR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5" name="직선 연결선 54"/>
              <p:cNvCxnSpPr/>
              <p:nvPr/>
            </p:nvCxnSpPr>
            <p:spPr>
              <a:xfrm rot="5400000">
                <a:off x="1805286" y="2432608"/>
                <a:ext cx="0" cy="504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1680981" y="2573243"/>
                <a:ext cx="345885" cy="17398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r>
                  <a:rPr lang="ko-KR" alt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r>
                  <a:rPr lang="en-US" altLang="ko-KR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endParaRPr lang="ko-KR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7" name="직선 연결선 56"/>
              <p:cNvCxnSpPr/>
              <p:nvPr/>
            </p:nvCxnSpPr>
            <p:spPr>
              <a:xfrm rot="5400000">
                <a:off x="2351099" y="2432983"/>
                <a:ext cx="0" cy="504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직선 연결선 57"/>
              <p:cNvCxnSpPr/>
              <p:nvPr/>
            </p:nvCxnSpPr>
            <p:spPr>
              <a:xfrm rot="10800000">
                <a:off x="1556287" y="2683112"/>
                <a:ext cx="0" cy="360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직선 연결선 58"/>
              <p:cNvCxnSpPr/>
              <p:nvPr/>
            </p:nvCxnSpPr>
            <p:spPr>
              <a:xfrm rot="10800000">
                <a:off x="2057286" y="2684608"/>
                <a:ext cx="0" cy="72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직선 연결선 59"/>
              <p:cNvCxnSpPr/>
              <p:nvPr/>
            </p:nvCxnSpPr>
            <p:spPr>
              <a:xfrm rot="10800000">
                <a:off x="2099100" y="2684608"/>
                <a:ext cx="0" cy="72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60"/>
              <p:cNvCxnSpPr/>
              <p:nvPr/>
            </p:nvCxnSpPr>
            <p:spPr>
              <a:xfrm rot="10800000">
                <a:off x="2604826" y="2678091"/>
                <a:ext cx="0" cy="216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그룹 62"/>
          <p:cNvGrpSpPr/>
          <p:nvPr/>
        </p:nvGrpSpPr>
        <p:grpSpPr>
          <a:xfrm>
            <a:off x="3534877" y="2455978"/>
            <a:ext cx="2556000" cy="2428672"/>
            <a:chOff x="4652947" y="2188708"/>
            <a:chExt cx="2268000" cy="2111161"/>
          </a:xfrm>
        </p:grpSpPr>
        <p:graphicFrame>
          <p:nvGraphicFramePr>
            <p:cNvPr id="64" name="차트 6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51814216"/>
                </p:ext>
              </p:extLst>
            </p:nvPr>
          </p:nvGraphicFramePr>
          <p:xfrm>
            <a:off x="4652947" y="2291747"/>
            <a:ext cx="2268000" cy="183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65" name="직선 연결선 64"/>
            <p:cNvCxnSpPr/>
            <p:nvPr/>
          </p:nvCxnSpPr>
          <p:spPr>
            <a:xfrm>
              <a:off x="5190705" y="4079051"/>
              <a:ext cx="1587880" cy="67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5508281" y="4085838"/>
              <a:ext cx="952728" cy="21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SW480 CM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0D87723-39EC-44B7-A09F-91986C0525DA}"/>
                </a:ext>
              </a:extLst>
            </p:cNvPr>
            <p:cNvSpPr txBox="1"/>
            <p:nvPr/>
          </p:nvSpPr>
          <p:spPr>
            <a:xfrm>
              <a:off x="5502699" y="2188708"/>
              <a:ext cx="947146" cy="200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THP-1 M</a:t>
              </a:r>
              <a:r>
                <a:rPr lang="el-GR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Φ</a:t>
              </a:r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 flipH="1">
              <a:off x="5421658" y="2645685"/>
              <a:ext cx="1072370" cy="634691"/>
              <a:chOff x="1550814" y="2555568"/>
              <a:chExt cx="1052285" cy="634691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2174406" y="2555568"/>
                <a:ext cx="314860" cy="173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  <a:endParaRPr lang="ko-KR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2" name="직선 연결선 71"/>
              <p:cNvCxnSpPr/>
              <p:nvPr/>
            </p:nvCxnSpPr>
            <p:spPr>
              <a:xfrm rot="5400000">
                <a:off x="1805286" y="2432608"/>
                <a:ext cx="0" cy="504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577842" y="2555568"/>
                <a:ext cx="345885" cy="173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r>
                  <a:rPr lang="ko-KR" alt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r>
                  <a:rPr lang="en-US" altLang="ko-KR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endParaRPr lang="ko-KR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4" name="직선 연결선 73"/>
              <p:cNvCxnSpPr/>
              <p:nvPr/>
            </p:nvCxnSpPr>
            <p:spPr>
              <a:xfrm rot="5400000">
                <a:off x="2351099" y="2432608"/>
                <a:ext cx="0" cy="504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직선 연결선 74"/>
              <p:cNvCxnSpPr/>
              <p:nvPr/>
            </p:nvCxnSpPr>
            <p:spPr>
              <a:xfrm rot="10800000">
                <a:off x="1550814" y="2686259"/>
                <a:ext cx="0" cy="504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직선 연결선 75"/>
              <p:cNvCxnSpPr/>
              <p:nvPr/>
            </p:nvCxnSpPr>
            <p:spPr>
              <a:xfrm rot="10800000">
                <a:off x="2057286" y="2684608"/>
                <a:ext cx="0" cy="72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직선 연결선 76"/>
              <p:cNvCxnSpPr/>
              <p:nvPr/>
            </p:nvCxnSpPr>
            <p:spPr>
              <a:xfrm rot="10800000">
                <a:off x="2099100" y="2684608"/>
                <a:ext cx="0" cy="72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직선 연결선 77"/>
              <p:cNvCxnSpPr/>
              <p:nvPr/>
            </p:nvCxnSpPr>
            <p:spPr>
              <a:xfrm rot="10800000">
                <a:off x="2598556" y="2684607"/>
                <a:ext cx="0" cy="432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3401974" y="2457947"/>
            <a:ext cx="265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EF0C2B0-F771-4414-879D-FD82058B0FAF}"/>
              </a:ext>
            </a:extLst>
          </p:cNvPr>
          <p:cNvSpPr txBox="1"/>
          <p:nvPr/>
        </p:nvSpPr>
        <p:spPr>
          <a:xfrm>
            <a:off x="701693" y="2460777"/>
            <a:ext cx="265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511751" y="0"/>
            <a:ext cx="234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6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512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직사각형 49"/>
          <p:cNvSpPr/>
          <p:nvPr/>
        </p:nvSpPr>
        <p:spPr>
          <a:xfrm>
            <a:off x="25558" y="5098480"/>
            <a:ext cx="6806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altLang="ko-K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7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miR-1226-5p induces the expression of TGF-β through increasing STAT6 in THP-1-derived macrophages. After THP-1-derived macrophages were transfected with miR-1226-5p and siRNA targeting STAT6,  </a:t>
            </a:r>
            <a:r>
              <a:rPr lang="en-US" altLang="ko-KR" sz="1000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TGF-β 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expression was measured by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-PCR. The data are presented as the mean ± S.D. ***P &lt; 0.001. One-way ANOVA followed by </a:t>
            </a:r>
            <a:r>
              <a:rPr lang="en-US" altLang="ko-KR" sz="1000" kern="100" dirty="0" err="1">
                <a:latin typeface="Arial" panose="020B0604020202020204" pitchFamily="34" charset="0"/>
                <a:cs typeface="Arial" panose="020B0604020202020204" pitchFamily="34" charset="0"/>
              </a:rPr>
              <a:t>bonferroni</a:t>
            </a:r>
            <a:r>
              <a:rPr lang="en-US" altLang="ko-K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comparison test.</a:t>
            </a:r>
            <a:endParaRPr lang="ko-KR" altLang="ko-KR" sz="10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2003955" y="2415570"/>
            <a:ext cx="2687688" cy="2508623"/>
            <a:chOff x="3267063" y="2277778"/>
            <a:chExt cx="2160000" cy="2232000"/>
          </a:xfrm>
        </p:grpSpPr>
        <p:graphicFrame>
          <p:nvGraphicFramePr>
            <p:cNvPr id="41" name="차트 4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75104566"/>
                </p:ext>
              </p:extLst>
            </p:nvPr>
          </p:nvGraphicFramePr>
          <p:xfrm>
            <a:off x="3267063" y="2277778"/>
            <a:ext cx="2160000" cy="223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42" name="그룹 41"/>
            <p:cNvGrpSpPr/>
            <p:nvPr/>
          </p:nvGrpSpPr>
          <p:grpSpPr>
            <a:xfrm>
              <a:off x="4004502" y="2436412"/>
              <a:ext cx="1071611" cy="698883"/>
              <a:chOff x="1553286" y="2555667"/>
              <a:chExt cx="1051540" cy="698883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2243564" y="2555667"/>
                <a:ext cx="314860" cy="16430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***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4" name="직선 연결선 43"/>
              <p:cNvCxnSpPr/>
              <p:nvPr/>
            </p:nvCxnSpPr>
            <p:spPr>
              <a:xfrm rot="5400000">
                <a:off x="1805286" y="2432608"/>
                <a:ext cx="0" cy="504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1711399" y="2562282"/>
                <a:ext cx="345885" cy="16430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r>
                  <a: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r>
                  <a:rPr lang="en-US" altLang="ko-KR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6" name="직선 연결선 45"/>
              <p:cNvCxnSpPr/>
              <p:nvPr/>
            </p:nvCxnSpPr>
            <p:spPr>
              <a:xfrm rot="5400000">
                <a:off x="2351099" y="2432608"/>
                <a:ext cx="0" cy="504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46"/>
              <p:cNvCxnSpPr/>
              <p:nvPr/>
            </p:nvCxnSpPr>
            <p:spPr>
              <a:xfrm rot="10800000">
                <a:off x="1556287" y="2679142"/>
                <a:ext cx="0" cy="468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/>
              <p:cNvCxnSpPr/>
              <p:nvPr/>
            </p:nvCxnSpPr>
            <p:spPr>
              <a:xfrm rot="10800000">
                <a:off x="2057286" y="2684608"/>
                <a:ext cx="0" cy="72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/>
              <p:cNvCxnSpPr/>
              <p:nvPr/>
            </p:nvCxnSpPr>
            <p:spPr>
              <a:xfrm rot="10800000">
                <a:off x="2099100" y="2684608"/>
                <a:ext cx="0" cy="72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/>
              <p:cNvCxnSpPr/>
              <p:nvPr/>
            </p:nvCxnSpPr>
            <p:spPr>
              <a:xfrm rot="10800000">
                <a:off x="2604826" y="2678550"/>
                <a:ext cx="0" cy="57600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E0D87723-39EC-44B7-A09F-91986C0525DA}"/>
              </a:ext>
            </a:extLst>
          </p:cNvPr>
          <p:cNvSpPr txBox="1"/>
          <p:nvPr/>
        </p:nvSpPr>
        <p:spPr>
          <a:xfrm>
            <a:off x="3087072" y="2346346"/>
            <a:ext cx="947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THP-1 M</a:t>
            </a:r>
            <a:r>
              <a:rPr lang="el-GR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1751" y="0"/>
            <a:ext cx="234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kern="100" dirty="0">
                <a:latin typeface="Arial" panose="020B0604020202020204" pitchFamily="34" charset="0"/>
                <a:cs typeface="Arial" panose="020B0604020202020204" pitchFamily="34" charset="0"/>
              </a:rPr>
              <a:t>Supplemental Fig. 7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725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769</TotalTime>
  <Words>834</Words>
  <Application>Microsoft Office PowerPoint</Application>
  <PresentationFormat>A4 용지(210x297mm)</PresentationFormat>
  <Paragraphs>95</Paragraphs>
  <Slides>7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맑은 고딕</vt:lpstr>
      <vt:lpstr>Arial</vt:lpstr>
      <vt:lpstr>Calibri</vt:lpstr>
      <vt:lpstr>Calibri Light</vt:lpstr>
      <vt:lpstr>Office 테마</vt:lpstr>
      <vt:lpstr>Prism Project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jaeyeon choi</dc:creator>
  <cp:lastModifiedBy>jaeyeon choi</cp:lastModifiedBy>
  <cp:revision>51</cp:revision>
  <dcterms:created xsi:type="dcterms:W3CDTF">2024-07-03T00:55:09Z</dcterms:created>
  <dcterms:modified xsi:type="dcterms:W3CDTF">2024-10-28T04:53:27Z</dcterms:modified>
</cp:coreProperties>
</file>